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sldIdLst>
    <p:sldId id="413" r:id="rId2"/>
    <p:sldId id="414" r:id="rId3"/>
    <p:sldId id="417" r:id="rId4"/>
    <p:sldId id="418" r:id="rId5"/>
    <p:sldId id="422" r:id="rId6"/>
    <p:sldId id="427" r:id="rId7"/>
    <p:sldId id="421" r:id="rId8"/>
    <p:sldId id="420" r:id="rId9"/>
    <p:sldId id="419" r:id="rId10"/>
    <p:sldId id="424" r:id="rId11"/>
    <p:sldId id="428" r:id="rId12"/>
    <p:sldId id="423" r:id="rId13"/>
    <p:sldId id="426" r:id="rId14"/>
    <p:sldId id="425" r:id="rId15"/>
    <p:sldId id="429" r:id="rId16"/>
    <p:sldId id="433" r:id="rId17"/>
    <p:sldId id="432" r:id="rId18"/>
    <p:sldId id="431" r:id="rId19"/>
    <p:sldId id="430" r:id="rId20"/>
    <p:sldId id="404" r:id="rId21"/>
  </p:sldIdLst>
  <p:sldSz cx="9144000" cy="5143500" type="screen16x9"/>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86B"/>
    <a:srgbClr val="FFFCDF"/>
    <a:srgbClr val="0066CC"/>
    <a:srgbClr val="355879"/>
    <a:srgbClr val="6FB59B"/>
    <a:srgbClr val="D47442"/>
    <a:srgbClr val="70442E"/>
    <a:srgbClr val="F4B7B3"/>
    <a:srgbClr val="D6DF23"/>
    <a:srgbClr val="BC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75" autoAdjust="0"/>
    <p:restoredTop sz="94660"/>
  </p:normalViewPr>
  <p:slideViewPr>
    <p:cSldViewPr>
      <p:cViewPr varScale="1">
        <p:scale>
          <a:sx n="77" d="100"/>
          <a:sy n="77" d="100"/>
        </p:scale>
        <p:origin x="102" y="1332"/>
      </p:cViewPr>
      <p:guideLst>
        <p:guide orient="horz" pos="162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iu\Desktop\&#26032;&#24314;%20Microsoft%20Excel%20&#24037;&#20316;&#3492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filled"/>
        <c:varyColors val="0"/>
        <c:ser>
          <c:idx val="0"/>
          <c:order val="0"/>
          <c:cat>
            <c:strRef>
              <c:f>Sheet2!$A$1:$A$5</c:f>
              <c:strCache>
                <c:ptCount val="5"/>
                <c:pt idx="0">
                  <c:v>空间分辨率</c:v>
                </c:pt>
                <c:pt idx="1">
                  <c:v>频率分辨率</c:v>
                </c:pt>
                <c:pt idx="2">
                  <c:v>测量距离</c:v>
                </c:pt>
                <c:pt idx="3">
                  <c:v>响应时间</c:v>
                </c:pt>
                <c:pt idx="4">
                  <c:v>灵敏度</c:v>
                </c:pt>
              </c:strCache>
            </c:strRef>
          </c:cat>
          <c:val>
            <c:numRef>
              <c:f>Sheet2!$B$1:$B$5</c:f>
              <c:numCache>
                <c:formatCode>g/"通""用""格""式"</c:formatCode>
                <c:ptCount val="5"/>
                <c:pt idx="0">
                  <c:v>100</c:v>
                </c:pt>
                <c:pt idx="1">
                  <c:v>90</c:v>
                </c:pt>
                <c:pt idx="2">
                  <c:v>95</c:v>
                </c:pt>
                <c:pt idx="3">
                  <c:v>50</c:v>
                </c:pt>
                <c:pt idx="4">
                  <c:v>80</c:v>
                </c:pt>
              </c:numCache>
            </c:numRef>
          </c:val>
          <c:extLst>
            <c:ext xmlns:c16="http://schemas.microsoft.com/office/drawing/2014/chart" uri="{C3380CC4-5D6E-409C-BE32-E72D297353CC}">
              <c16:uniqueId val="{00000000-EEBF-4CB1-B551-EF57EB3888C8}"/>
            </c:ext>
          </c:extLst>
        </c:ser>
        <c:dLbls>
          <c:showLegendKey val="0"/>
          <c:showVal val="0"/>
          <c:showCatName val="0"/>
          <c:showSerName val="0"/>
          <c:showPercent val="0"/>
          <c:showBubbleSize val="0"/>
        </c:dLbls>
        <c:axId val="98059392"/>
        <c:axId val="98060928"/>
      </c:radarChart>
      <c:catAx>
        <c:axId val="98059392"/>
        <c:scaling>
          <c:orientation val="minMax"/>
        </c:scaling>
        <c:delete val="0"/>
        <c:axPos val="b"/>
        <c:majorGridlines/>
        <c:numFmt formatCode="General" sourceLinked="0"/>
        <c:majorTickMark val="out"/>
        <c:minorTickMark val="none"/>
        <c:tickLblPos val="nextTo"/>
        <c:crossAx val="98060928"/>
        <c:crosses val="autoZero"/>
        <c:auto val="1"/>
        <c:lblAlgn val="ctr"/>
        <c:lblOffset val="100"/>
        <c:noMultiLvlLbl val="0"/>
      </c:catAx>
      <c:valAx>
        <c:axId val="98060928"/>
        <c:scaling>
          <c:orientation val="minMax"/>
        </c:scaling>
        <c:delete val="1"/>
        <c:axPos val="l"/>
        <c:majorGridlines/>
        <c:numFmt formatCode="g/&quot;通&quot;&quot;用&quot;&quot;格&quot;&quot;式&quot;" sourceLinked="1"/>
        <c:majorTickMark val="cross"/>
        <c:minorTickMark val="none"/>
        <c:tickLblPos val="nextTo"/>
        <c:crossAx val="98059392"/>
        <c:crosses val="autoZero"/>
        <c:crossBetween val="between"/>
      </c:valAx>
    </c:plotArea>
    <c:plotVisOnly val="1"/>
    <c:dispBlanksAs val="gap"/>
    <c:showDLblsOverMax val="0"/>
  </c:chart>
  <c:txPr>
    <a:bodyPr/>
    <a:lstStyle/>
    <a:p>
      <a:pPr>
        <a:defRPr>
          <a:solidFill>
            <a:srgbClr val="00B050"/>
          </a:solidFill>
          <a:latin typeface="华文中宋" pitchFamily="2" charset="-122"/>
          <a:ea typeface="华文中宋" pitchFamily="2" charset="-122"/>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6A1A8-DFDF-4234-9DEE-A69F695BBFB2}" type="datetimeFigureOut">
              <a:rPr lang="zh-CN" altLang="en-US" smtClean="0"/>
              <a:t>2017/10/17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B20A1-6168-4EA1-838E-EF0E3B829E07}" type="slidenum">
              <a:rPr lang="zh-CN" altLang="en-US" smtClean="0"/>
              <a:t>‹#›</a:t>
            </a:fld>
            <a:endParaRPr lang="zh-CN" altLang="en-US"/>
          </a:p>
        </p:txBody>
      </p:sp>
    </p:spTree>
    <p:extLst>
      <p:ext uri="{BB962C8B-B14F-4D97-AF65-F5344CB8AC3E}">
        <p14:creationId xmlns:p14="http://schemas.microsoft.com/office/powerpoint/2010/main" val="285721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t>1</a:t>
            </a:fld>
            <a:endParaRPr lang="zh-CN" altLang="en-US"/>
          </a:p>
        </p:txBody>
      </p:sp>
    </p:spTree>
    <p:extLst>
      <p:ext uri="{BB962C8B-B14F-4D97-AF65-F5344CB8AC3E}">
        <p14:creationId xmlns:p14="http://schemas.microsoft.com/office/powerpoint/2010/main" val="3921172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13</a:t>
            </a:fld>
            <a:endParaRPr lang="zh-CN" altLang="en-US"/>
          </a:p>
        </p:txBody>
      </p:sp>
    </p:spTree>
    <p:extLst>
      <p:ext uri="{BB962C8B-B14F-4D97-AF65-F5344CB8AC3E}">
        <p14:creationId xmlns:p14="http://schemas.microsoft.com/office/powerpoint/2010/main" val="296553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14</a:t>
            </a:fld>
            <a:endParaRPr lang="zh-CN" altLang="en-US"/>
          </a:p>
        </p:txBody>
      </p:sp>
    </p:spTree>
    <p:extLst>
      <p:ext uri="{BB962C8B-B14F-4D97-AF65-F5344CB8AC3E}">
        <p14:creationId xmlns:p14="http://schemas.microsoft.com/office/powerpoint/2010/main" val="145390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16</a:t>
            </a:fld>
            <a:endParaRPr lang="zh-CN" altLang="en-US"/>
          </a:p>
        </p:txBody>
      </p:sp>
    </p:spTree>
    <p:extLst>
      <p:ext uri="{BB962C8B-B14F-4D97-AF65-F5344CB8AC3E}">
        <p14:creationId xmlns:p14="http://schemas.microsoft.com/office/powerpoint/2010/main" val="397567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17</a:t>
            </a:fld>
            <a:endParaRPr lang="zh-CN" altLang="en-US"/>
          </a:p>
        </p:txBody>
      </p:sp>
    </p:spTree>
    <p:extLst>
      <p:ext uri="{BB962C8B-B14F-4D97-AF65-F5344CB8AC3E}">
        <p14:creationId xmlns:p14="http://schemas.microsoft.com/office/powerpoint/2010/main" val="41012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18</a:t>
            </a:fld>
            <a:endParaRPr lang="zh-CN" altLang="en-US"/>
          </a:p>
        </p:txBody>
      </p:sp>
    </p:spTree>
    <p:extLst>
      <p:ext uri="{BB962C8B-B14F-4D97-AF65-F5344CB8AC3E}">
        <p14:creationId xmlns:p14="http://schemas.microsoft.com/office/powerpoint/2010/main" val="301138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19</a:t>
            </a:fld>
            <a:endParaRPr lang="zh-CN" altLang="en-US"/>
          </a:p>
        </p:txBody>
      </p:sp>
    </p:spTree>
    <p:extLst>
      <p:ext uri="{BB962C8B-B14F-4D97-AF65-F5344CB8AC3E}">
        <p14:creationId xmlns:p14="http://schemas.microsoft.com/office/powerpoint/2010/main" val="354162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extLst>
      <p:ext uri="{BB962C8B-B14F-4D97-AF65-F5344CB8AC3E}">
        <p14:creationId xmlns:p14="http://schemas.microsoft.com/office/powerpoint/2010/main" val="369241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3</a:t>
            </a:fld>
            <a:endParaRPr lang="zh-CN" altLang="en-US"/>
          </a:p>
        </p:txBody>
      </p:sp>
    </p:spTree>
    <p:extLst>
      <p:ext uri="{BB962C8B-B14F-4D97-AF65-F5344CB8AC3E}">
        <p14:creationId xmlns:p14="http://schemas.microsoft.com/office/powerpoint/2010/main" val="379801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4</a:t>
            </a:fld>
            <a:endParaRPr lang="zh-CN" altLang="en-US"/>
          </a:p>
        </p:txBody>
      </p:sp>
    </p:spTree>
    <p:extLst>
      <p:ext uri="{BB962C8B-B14F-4D97-AF65-F5344CB8AC3E}">
        <p14:creationId xmlns:p14="http://schemas.microsoft.com/office/powerpoint/2010/main" val="76986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5</a:t>
            </a:fld>
            <a:endParaRPr lang="zh-CN" altLang="en-US"/>
          </a:p>
        </p:txBody>
      </p:sp>
    </p:spTree>
    <p:extLst>
      <p:ext uri="{BB962C8B-B14F-4D97-AF65-F5344CB8AC3E}">
        <p14:creationId xmlns:p14="http://schemas.microsoft.com/office/powerpoint/2010/main" val="10467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7</a:t>
            </a:fld>
            <a:endParaRPr lang="zh-CN" altLang="en-US"/>
          </a:p>
        </p:txBody>
      </p:sp>
    </p:spTree>
    <p:extLst>
      <p:ext uri="{BB962C8B-B14F-4D97-AF65-F5344CB8AC3E}">
        <p14:creationId xmlns:p14="http://schemas.microsoft.com/office/powerpoint/2010/main" val="196692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8</a:t>
            </a:fld>
            <a:endParaRPr lang="zh-CN" altLang="en-US"/>
          </a:p>
        </p:txBody>
      </p:sp>
    </p:spTree>
    <p:extLst>
      <p:ext uri="{BB962C8B-B14F-4D97-AF65-F5344CB8AC3E}">
        <p14:creationId xmlns:p14="http://schemas.microsoft.com/office/powerpoint/2010/main" val="238488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9</a:t>
            </a:fld>
            <a:endParaRPr lang="zh-CN" altLang="en-US"/>
          </a:p>
        </p:txBody>
      </p:sp>
    </p:spTree>
    <p:extLst>
      <p:ext uri="{BB962C8B-B14F-4D97-AF65-F5344CB8AC3E}">
        <p14:creationId xmlns:p14="http://schemas.microsoft.com/office/powerpoint/2010/main" val="155785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10</a:t>
            </a:fld>
            <a:endParaRPr lang="zh-CN" altLang="en-US"/>
          </a:p>
        </p:txBody>
      </p:sp>
    </p:spTree>
    <p:extLst>
      <p:ext uri="{BB962C8B-B14F-4D97-AF65-F5344CB8AC3E}">
        <p14:creationId xmlns:p14="http://schemas.microsoft.com/office/powerpoint/2010/main" val="3168478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12</a:t>
            </a:fld>
            <a:endParaRPr lang="zh-CN" altLang="en-US"/>
          </a:p>
        </p:txBody>
      </p:sp>
    </p:spTree>
    <p:extLst>
      <p:ext uri="{BB962C8B-B14F-4D97-AF65-F5344CB8AC3E}">
        <p14:creationId xmlns:p14="http://schemas.microsoft.com/office/powerpoint/2010/main" val="25923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A87CD3-CB2B-4743-A974-6B48B7683309}" type="datetimeFigureOut">
              <a:rPr lang="zh-CN" altLang="en-US" smtClean="0"/>
              <a:t>2017/10/17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E34E19-0CD1-4E03-856F-7BDE9925C62D}" type="slidenum">
              <a:rPr lang="zh-CN" altLang="en-US" smtClean="0"/>
              <a:t>‹#›</a:t>
            </a:fld>
            <a:endParaRPr lang="zh-CN" altLang="en-US"/>
          </a:p>
        </p:txBody>
      </p:sp>
      <p:sp>
        <p:nvSpPr>
          <p:cNvPr id="7" name="矩形 6"/>
          <p:cNvSpPr/>
          <p:nvPr userDrawn="1"/>
        </p:nvSpPr>
        <p:spPr>
          <a:xfrm>
            <a:off x="0" y="101860"/>
            <a:ext cx="179158" cy="409915"/>
          </a:xfrm>
          <a:prstGeom prst="rect">
            <a:avLst/>
          </a:prstGeom>
          <a:solidFill>
            <a:srgbClr val="0D386B"/>
          </a:solidFill>
          <a:ln>
            <a:solidFill>
              <a:srgbClr val="0D386B"/>
            </a:solid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4278"/>
            <a:endParaRPr lang="zh-CN" altLang="en-US" sz="1969">
              <a:solidFill>
                <a:srgbClr val="E7E6E6">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7"/>
          <p:cNvSpPr txBox="1"/>
          <p:nvPr userDrawn="1"/>
        </p:nvSpPr>
        <p:spPr>
          <a:xfrm>
            <a:off x="179158" y="58739"/>
            <a:ext cx="2195299" cy="282042"/>
          </a:xfrm>
          <a:prstGeom prst="rect">
            <a:avLst/>
          </a:prstGeom>
          <a:noFill/>
        </p:spPr>
        <p:txBody>
          <a:bodyPr wrap="none" lIns="96434" tIns="48217" rIns="96434" bIns="48217" rtlCol="0">
            <a:spAutoFit/>
          </a:bodyPr>
          <a:lstStyle/>
          <a:p>
            <a:pPr defTabSz="964278"/>
            <a:r>
              <a:rPr lang="zh-CN" altLang="en-US" sz="1200" dirty="0" smtClean="0">
                <a:solidFill>
                  <a:srgbClr val="0D386B"/>
                </a:solidFill>
                <a:latin typeface="Arial" panose="020B0604020202020204" pitchFamily="34" charset="0"/>
                <a:ea typeface="微软雅黑" panose="020B0503020204020204" pitchFamily="34" charset="-122"/>
                <a:cs typeface="+mn-ea"/>
                <a:sym typeface="Arial" panose="020B0604020202020204" pitchFamily="34" charset="0"/>
              </a:rPr>
              <a:t>青岛汇安谷科技发展有限公司</a:t>
            </a:r>
            <a:endParaRPr lang="zh-CN" altLang="en-US" sz="1200" dirty="0">
              <a:solidFill>
                <a:srgbClr val="0D386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p:cNvSpPr txBox="1"/>
          <p:nvPr userDrawn="1"/>
        </p:nvSpPr>
        <p:spPr>
          <a:xfrm>
            <a:off x="179158" y="306817"/>
            <a:ext cx="3572279" cy="258958"/>
          </a:xfrm>
          <a:prstGeom prst="rect">
            <a:avLst/>
          </a:prstGeom>
          <a:noFill/>
        </p:spPr>
        <p:txBody>
          <a:bodyPr wrap="square" lIns="96434" tIns="48217" rIns="96434" bIns="48217" rtlCol="0">
            <a:spAutoFit/>
          </a:bodyPr>
          <a:lstStyle/>
          <a:p>
            <a:pPr defTabSz="964278"/>
            <a:r>
              <a:rPr lang="en-US" altLang="zh-CN" sz="1000" dirty="0" smtClean="0">
                <a:solidFill>
                  <a:srgbClr val="0D386B"/>
                </a:solidFill>
                <a:latin typeface="Arial" panose="020B0604020202020204" pitchFamily="34" charset="0"/>
                <a:ea typeface="微软雅黑" panose="020B0503020204020204" pitchFamily="34" charset="-122"/>
                <a:cs typeface="+mn-ea"/>
                <a:sym typeface="Arial" panose="020B0604020202020204" pitchFamily="34" charset="0"/>
              </a:rPr>
              <a:t>Qingdao</a:t>
            </a:r>
            <a:r>
              <a:rPr lang="en-US" altLang="zh-CN" sz="1000" baseline="0" dirty="0" smtClean="0">
                <a:solidFill>
                  <a:srgbClr val="0D386B"/>
                </a:solidFill>
                <a:latin typeface="Arial" panose="020B0604020202020204" pitchFamily="34" charset="0"/>
                <a:ea typeface="微软雅黑" panose="020B0503020204020204" pitchFamily="34" charset="-122"/>
                <a:cs typeface="+mn-ea"/>
                <a:sym typeface="Arial" panose="020B0604020202020204" pitchFamily="34" charset="0"/>
              </a:rPr>
              <a:t> Huian Valley Technology Development Co., ltd.</a:t>
            </a:r>
            <a:endParaRPr lang="zh-CN" altLang="en-US" sz="1000" dirty="0">
              <a:solidFill>
                <a:srgbClr val="0D386B"/>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0" name="图片 9"/>
          <p:cNvPicPr>
            <a:picLocks noChangeAspect="1"/>
          </p:cNvPicPr>
          <p:nvPr userDrawn="1"/>
        </p:nvPicPr>
        <p:blipFill>
          <a:blip r:embed="rId2"/>
          <a:stretch>
            <a:fillRect/>
          </a:stretch>
        </p:blipFill>
        <p:spPr>
          <a:xfrm>
            <a:off x="7884368" y="122681"/>
            <a:ext cx="1087595" cy="443094"/>
          </a:xfrm>
          <a:prstGeom prst="rect">
            <a:avLst/>
          </a:prstGeom>
        </p:spPr>
      </p:pic>
    </p:spTree>
    <p:extLst>
      <p:ext uri="{BB962C8B-B14F-4D97-AF65-F5344CB8AC3E}">
        <p14:creationId xmlns:p14="http://schemas.microsoft.com/office/powerpoint/2010/main" val="297032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57077" y="158385"/>
            <a:ext cx="7411150" cy="397141"/>
          </a:xfrm>
        </p:spPr>
        <p:txBody>
          <a:bodyPr>
            <a:normAutofit/>
          </a:bodyPr>
          <a:lstStyle>
            <a:lvl1pPr>
              <a:defRPr sz="2400">
                <a:solidFill>
                  <a:srgbClr val="0D386B"/>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67504" y="933165"/>
            <a:ext cx="7886700" cy="3262312"/>
          </a:xfrm>
        </p:spPr>
        <p:txBody>
          <a:bodyPr/>
          <a:lstStyle>
            <a:lvl1pPr>
              <a:defRPr sz="14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
        <p:nvSpPr>
          <p:cNvPr id="7" name="Slide Number Placeholder 5"/>
          <p:cNvSpPr txBox="1">
            <a:spLocks/>
          </p:cNvSpPr>
          <p:nvPr userDrawn="1"/>
        </p:nvSpPr>
        <p:spPr>
          <a:xfrm>
            <a:off x="8519485" y="204940"/>
            <a:ext cx="337081" cy="350586"/>
          </a:xfrm>
          <a:prstGeom prst="rect">
            <a:avLst/>
          </a:prstGeom>
        </p:spPr>
        <p:txBody>
          <a:bodyPr vert="horz" lIns="0" tIns="0" rIns="0" bIns="45141"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987" smtClean="0"/>
              <a:pPr/>
              <a:t>‹#›</a:t>
            </a:fld>
            <a:endParaRPr lang="en-US" sz="987" dirty="0"/>
          </a:p>
        </p:txBody>
      </p:sp>
      <p:cxnSp>
        <p:nvCxnSpPr>
          <p:cNvPr id="8" name="直接连接符 7"/>
          <p:cNvCxnSpPr/>
          <p:nvPr userDrawn="1"/>
        </p:nvCxnSpPr>
        <p:spPr>
          <a:xfrm>
            <a:off x="0" y="548994"/>
            <a:ext cx="9144000" cy="6532"/>
          </a:xfrm>
          <a:prstGeom prst="line">
            <a:avLst/>
          </a:prstGeom>
          <a:ln w="25400" cmpd="sng">
            <a:gradFill flip="none" rotWithShape="1">
              <a:gsLst>
                <a:gs pos="0">
                  <a:srgbClr val="E5ECF5"/>
                </a:gs>
                <a:gs pos="0">
                  <a:schemeClr val="accent1">
                    <a:lumMod val="0"/>
                    <a:lumOff val="100000"/>
                  </a:schemeClr>
                </a:gs>
                <a:gs pos="65000">
                  <a:srgbClr val="0D386B"/>
                </a:gs>
                <a:gs pos="34000">
                  <a:schemeClr val="accent1">
                    <a:lumMod val="45000"/>
                    <a:lumOff val="55000"/>
                  </a:schemeClr>
                </a:gs>
                <a:gs pos="12000">
                  <a:schemeClr val="accent1">
                    <a:lumMod val="30000"/>
                    <a:lumOff val="70000"/>
                  </a:schemeClr>
                </a:gs>
              </a:gsLst>
              <a:path path="circle">
                <a:fillToRect l="100000" t="100000"/>
              </a:path>
              <a:tileRect r="-100000" b="-100000"/>
            </a:gradFill>
            <a:bevel/>
            <a:tailEnd w="sm" len="sm"/>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107504" y="158385"/>
            <a:ext cx="360000" cy="360000"/>
            <a:chOff x="1965186" y="1419622"/>
            <a:chExt cx="302558" cy="314067"/>
          </a:xfrm>
        </p:grpSpPr>
        <p:sp>
          <p:nvSpPr>
            <p:cNvPr id="10" name="矩形 9"/>
            <p:cNvSpPr/>
            <p:nvPr userDrawn="1"/>
          </p:nvSpPr>
          <p:spPr>
            <a:xfrm>
              <a:off x="1965186" y="1419622"/>
              <a:ext cx="252000" cy="2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087744" y="1553689"/>
              <a:ext cx="180000" cy="180000"/>
            </a:xfrm>
            <a:prstGeom prst="rect">
              <a:avLst/>
            </a:prstGeom>
            <a:solidFill>
              <a:srgbClr val="0D3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userDrawn="1"/>
        </p:nvPicPr>
        <p:blipFill>
          <a:blip r:embed="rId2"/>
          <a:stretch>
            <a:fillRect/>
          </a:stretch>
        </p:blipFill>
        <p:spPr>
          <a:xfrm>
            <a:off x="8028384" y="51470"/>
            <a:ext cx="1008112" cy="440370"/>
          </a:xfrm>
          <a:prstGeom prst="rect">
            <a:avLst/>
          </a:prstGeom>
        </p:spPr>
      </p:pic>
      <p:pic>
        <p:nvPicPr>
          <p:cNvPr id="13" name="图片 13319" descr="未标题-1"/>
          <p:cNvPicPr>
            <a:picLocks noChangeAspect="1"/>
          </p:cNvPicPr>
          <p:nvPr userDrawn="1"/>
        </p:nvPicPr>
        <p:blipFill>
          <a:blip r:embed="rId3"/>
          <a:stretch>
            <a:fillRect/>
          </a:stretch>
        </p:blipFill>
        <p:spPr>
          <a:xfrm>
            <a:off x="0" y="5097781"/>
            <a:ext cx="9144000" cy="45719"/>
          </a:xfrm>
          <a:prstGeom prst="rect">
            <a:avLst/>
          </a:prstGeom>
          <a:noFill/>
          <a:ln w="9525">
            <a:noFill/>
          </a:ln>
        </p:spPr>
      </p:pic>
    </p:spTree>
    <p:extLst>
      <p:ext uri="{BB962C8B-B14F-4D97-AF65-F5344CB8AC3E}">
        <p14:creationId xmlns:p14="http://schemas.microsoft.com/office/powerpoint/2010/main" val="76969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A87CD3-CB2B-4743-A974-6B48B7683309}" type="datetimeFigureOut">
              <a:rPr lang="zh-CN" altLang="en-US" smtClean="0"/>
              <a:t>2017/10/17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E34E19-0CD1-4E03-856F-7BDE9925C62D}" type="slidenum">
              <a:rPr lang="zh-CN" altLang="en-US" smtClean="0"/>
              <a:t>‹#›</a:t>
            </a:fld>
            <a:endParaRPr lang="zh-CN" altLang="en-US"/>
          </a:p>
        </p:txBody>
      </p:sp>
    </p:spTree>
    <p:extLst>
      <p:ext uri="{BB962C8B-B14F-4D97-AF65-F5344CB8AC3E}">
        <p14:creationId xmlns:p14="http://schemas.microsoft.com/office/powerpoint/2010/main" val="161262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028212"/>
      </p:ext>
    </p:extLst>
  </p:cSld>
  <p:clrMapOvr>
    <a:masterClrMapping/>
  </p:clrMapOvr>
  <p:transition spd="slow" advTm="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A87CD3-CB2B-4743-A974-6B48B7683309}" type="datetimeFigureOut">
              <a:rPr lang="zh-CN" altLang="en-US" smtClean="0"/>
              <a:t>2017/10/17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5E34E19-0CD1-4E03-856F-7BDE9925C62D}" type="slidenum">
              <a:rPr lang="zh-CN" altLang="en-US" smtClean="0"/>
              <a:t>‹#›</a:t>
            </a:fld>
            <a:endParaRPr lang="zh-CN" altLang="en-US"/>
          </a:p>
        </p:txBody>
      </p:sp>
    </p:spTree>
    <p:extLst>
      <p:ext uri="{BB962C8B-B14F-4D97-AF65-F5344CB8AC3E}">
        <p14:creationId xmlns:p14="http://schemas.microsoft.com/office/powerpoint/2010/main" val="11412426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8" r:id="rId3"/>
    <p:sldLayoutId id="214748367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4.png"/><Relationship Id="rId2" Type="http://schemas.openxmlformats.org/officeDocument/2006/relationships/tags" Target="../tags/tag3.xml"/><Relationship Id="rId16"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6"/>
          <a:stretch>
            <a:fillRect/>
          </a:stretch>
        </p:blipFill>
        <p:spPr>
          <a:xfrm>
            <a:off x="0" y="1042845"/>
            <a:ext cx="4793395" cy="3201825"/>
          </a:xfrm>
          <a:prstGeom prst="rect">
            <a:avLst/>
          </a:prstGeom>
        </p:spPr>
      </p:pic>
      <p:sp>
        <p:nvSpPr>
          <p:cNvPr id="5" name="PA_矩形 4"/>
          <p:cNvSpPr/>
          <p:nvPr>
            <p:custDataLst>
              <p:tags r:id="rId1"/>
            </p:custDataLst>
          </p:nvPr>
        </p:nvSpPr>
        <p:spPr>
          <a:xfrm>
            <a:off x="2771800" y="1707654"/>
            <a:ext cx="6372200" cy="1872208"/>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 fmla="*/ 943429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943429 w 8563429"/>
              <a:gd name="connsiteY4" fmla="*/ 0 h 21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429" h="2115457">
                <a:moveTo>
                  <a:pt x="943429" y="0"/>
                </a:moveTo>
                <a:lnTo>
                  <a:pt x="8563429" y="0"/>
                </a:lnTo>
                <a:lnTo>
                  <a:pt x="8563429" y="2115457"/>
                </a:lnTo>
                <a:lnTo>
                  <a:pt x="0" y="2115457"/>
                </a:lnTo>
                <a:lnTo>
                  <a:pt x="94342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dirty="0"/>
          </a:p>
        </p:txBody>
      </p:sp>
      <p:sp>
        <p:nvSpPr>
          <p:cNvPr id="11" name="PA_文本框 10"/>
          <p:cNvSpPr txBox="1"/>
          <p:nvPr>
            <p:custDataLst>
              <p:tags r:id="rId2"/>
            </p:custDataLst>
          </p:nvPr>
        </p:nvSpPr>
        <p:spPr>
          <a:xfrm>
            <a:off x="6278729" y="4023524"/>
            <a:ext cx="2865271" cy="338554"/>
          </a:xfrm>
          <a:prstGeom prst="rect">
            <a:avLst/>
          </a:prstGeom>
        </p:spPr>
        <p:txBody>
          <a:bodyPr wrap="square" rtlCol="0">
            <a:spAutoFit/>
          </a:bodyPr>
          <a:lstStyle/>
          <a:p>
            <a:r>
              <a:rPr lang="zh-CN" altLang="en-US" sz="1600" dirty="0" smtClean="0">
                <a:solidFill>
                  <a:srgbClr val="002060"/>
                </a:solidFill>
                <a:latin typeface="微软雅黑" panose="020B0503020204020204" pitchFamily="34" charset="-122"/>
                <a:ea typeface="微软雅黑" panose="020B0503020204020204" pitchFamily="34" charset="-122"/>
              </a:rPr>
              <a:t>青岛汇安谷科技发展有限公司</a:t>
            </a:r>
            <a:endParaRPr lang="zh-CN" altLang="en-US" sz="1600" dirty="0">
              <a:solidFill>
                <a:srgbClr val="002060"/>
              </a:solidFill>
              <a:latin typeface="微软雅黑" panose="020B0503020204020204" pitchFamily="34" charset="-122"/>
              <a:ea typeface="微软雅黑" panose="020B0503020204020204" pitchFamily="34" charset="-122"/>
            </a:endParaRPr>
          </a:p>
        </p:txBody>
      </p:sp>
      <p:sp>
        <p:nvSpPr>
          <p:cNvPr id="12" name="PA_文本框 11"/>
          <p:cNvSpPr txBox="1"/>
          <p:nvPr>
            <p:custDataLst>
              <p:tags r:id="rId3"/>
            </p:custDataLst>
          </p:nvPr>
        </p:nvSpPr>
        <p:spPr>
          <a:xfrm>
            <a:off x="3062247" y="2499742"/>
            <a:ext cx="6084168" cy="523220"/>
          </a:xfrm>
          <a:prstGeom prst="rect">
            <a:avLst/>
          </a:prstGeom>
        </p:spPr>
        <p:txBody>
          <a:bodyPr wrap="square" rtlCol="0">
            <a:spAutoFit/>
          </a:bodyPr>
          <a:lstStyle/>
          <a:p>
            <a:r>
              <a:rPr lang="zh-CN" altLang="en-US" sz="2800" dirty="0" smtClean="0">
                <a:solidFill>
                  <a:srgbClr val="002060"/>
                </a:solidFill>
                <a:latin typeface="微软雅黑" panose="020B0503020204020204" pitchFamily="34" charset="-122"/>
                <a:ea typeface="微软雅黑" panose="020B0503020204020204" pitchFamily="34" charset="-122"/>
              </a:rPr>
              <a:t>  </a:t>
            </a:r>
            <a:r>
              <a:rPr lang="zh-CN" altLang="en-US" sz="2800" dirty="0" smtClean="0">
                <a:solidFill>
                  <a:srgbClr val="002060"/>
                </a:solidFill>
                <a:latin typeface="微软雅黑" panose="020B0503020204020204" pitchFamily="34" charset="-122"/>
                <a:ea typeface="微软雅黑" panose="020B0503020204020204" pitchFamily="34" charset="-122"/>
              </a:rPr>
              <a:t>分布式光纤温度和应变传感系统培训</a:t>
            </a:r>
            <a:endParaRPr lang="zh-CN" altLang="en-US" sz="2800" dirty="0">
              <a:solidFill>
                <a:srgbClr val="002060"/>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7"/>
          <a:stretch>
            <a:fillRect/>
          </a:stretch>
        </p:blipFill>
        <p:spPr>
          <a:xfrm>
            <a:off x="467543" y="336890"/>
            <a:ext cx="1369291" cy="578676"/>
          </a:xfrm>
          <a:prstGeom prst="rect">
            <a:avLst/>
          </a:prstGeom>
        </p:spPr>
      </p:pic>
      <p:grpSp>
        <p:nvGrpSpPr>
          <p:cNvPr id="21" name="原创设计师QQ598969553        _24"/>
          <p:cNvGrpSpPr/>
          <p:nvPr/>
        </p:nvGrpSpPr>
        <p:grpSpPr>
          <a:xfrm>
            <a:off x="831003" y="4587974"/>
            <a:ext cx="360040" cy="355880"/>
            <a:chOff x="1832104" y="1592340"/>
            <a:chExt cx="360040" cy="355880"/>
          </a:xfrm>
        </p:grpSpPr>
        <p:sp>
          <p:nvSpPr>
            <p:cNvPr id="22" name="MH_Other_4"/>
            <p:cNvSpPr/>
            <p:nvPr>
              <p:custDataLst>
                <p:tags r:id="rId12"/>
              </p:custDataLst>
            </p:nvPr>
          </p:nvSpPr>
          <p:spPr>
            <a:xfrm>
              <a:off x="1832104" y="159234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3" name="MH_Other_9"/>
            <p:cNvSpPr/>
            <p:nvPr>
              <p:custDataLst>
                <p:tags r:id="rId13"/>
              </p:custDataLst>
            </p:nvPr>
          </p:nvSpPr>
          <p:spPr>
            <a:xfrm>
              <a:off x="1868124" y="162628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2400">
                <a:latin typeface="Calibri" panose="020F0502020204030204" pitchFamily="34" charset="0"/>
                <a:ea typeface="微软雅黑" panose="020B0503020204020204" pitchFamily="34" charset="-122"/>
              </a:endParaRPr>
            </a:p>
          </p:txBody>
        </p:sp>
        <p:sp>
          <p:nvSpPr>
            <p:cNvPr id="24" name="KSO_Shape"/>
            <p:cNvSpPr>
              <a:spLocks/>
            </p:cNvSpPr>
            <p:nvPr/>
          </p:nvSpPr>
          <p:spPr bwMode="auto">
            <a:xfrm>
              <a:off x="1922124" y="1680280"/>
              <a:ext cx="180000" cy="180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25" name="原创设计师QQ598969553        _25"/>
          <p:cNvGrpSpPr/>
          <p:nvPr/>
        </p:nvGrpSpPr>
        <p:grpSpPr>
          <a:xfrm>
            <a:off x="328087" y="4587974"/>
            <a:ext cx="360040" cy="355880"/>
            <a:chOff x="6520775" y="5384610"/>
            <a:chExt cx="360040" cy="355880"/>
          </a:xfrm>
        </p:grpSpPr>
        <p:sp>
          <p:nvSpPr>
            <p:cNvPr id="26" name="MH_Other_4"/>
            <p:cNvSpPr/>
            <p:nvPr>
              <p:custDataLst>
                <p:tags r:id="rId10"/>
              </p:custDataLst>
            </p:nvPr>
          </p:nvSpPr>
          <p:spPr>
            <a:xfrm>
              <a:off x="6520775"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27" name="MH_Other_9"/>
            <p:cNvSpPr/>
            <p:nvPr>
              <p:custDataLst>
                <p:tags r:id="rId11"/>
              </p:custDataLst>
            </p:nvPr>
          </p:nvSpPr>
          <p:spPr>
            <a:xfrm>
              <a:off x="6556795"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2400">
                <a:latin typeface="Calibri" panose="020F0502020204030204" pitchFamily="34" charset="0"/>
                <a:ea typeface="微软雅黑" panose="020B0503020204020204" pitchFamily="34" charset="-122"/>
              </a:endParaRPr>
            </a:p>
          </p:txBody>
        </p:sp>
        <p:sp>
          <p:nvSpPr>
            <p:cNvPr id="28" name="KSO_Shape"/>
            <p:cNvSpPr>
              <a:spLocks noChangeAspect="1"/>
            </p:cNvSpPr>
            <p:nvPr/>
          </p:nvSpPr>
          <p:spPr bwMode="auto">
            <a:xfrm>
              <a:off x="6607915" y="5454550"/>
              <a:ext cx="185760" cy="216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9" name="原创设计师QQ598969553        _26"/>
          <p:cNvGrpSpPr/>
          <p:nvPr/>
        </p:nvGrpSpPr>
        <p:grpSpPr>
          <a:xfrm>
            <a:off x="1333919" y="4587974"/>
            <a:ext cx="360040" cy="355880"/>
            <a:chOff x="7023691" y="5384610"/>
            <a:chExt cx="360040" cy="355880"/>
          </a:xfrm>
        </p:grpSpPr>
        <p:sp>
          <p:nvSpPr>
            <p:cNvPr id="30" name="MH_Other_4"/>
            <p:cNvSpPr/>
            <p:nvPr>
              <p:custDataLst>
                <p:tags r:id="rId8"/>
              </p:custDataLst>
            </p:nvPr>
          </p:nvSpPr>
          <p:spPr>
            <a:xfrm>
              <a:off x="7023691"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1" name="MH_Other_9"/>
            <p:cNvSpPr/>
            <p:nvPr>
              <p:custDataLst>
                <p:tags r:id="rId9"/>
              </p:custDataLst>
            </p:nvPr>
          </p:nvSpPr>
          <p:spPr>
            <a:xfrm>
              <a:off x="7059711"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2400">
                <a:latin typeface="Calibri" panose="020F0502020204030204" pitchFamily="34" charset="0"/>
                <a:ea typeface="微软雅黑" panose="020B0503020204020204" pitchFamily="34" charset="-122"/>
              </a:endParaRPr>
            </a:p>
          </p:txBody>
        </p:sp>
        <p:sp>
          <p:nvSpPr>
            <p:cNvPr id="32" name="KSO_Shape"/>
            <p:cNvSpPr>
              <a:spLocks noChangeAspect="1"/>
            </p:cNvSpPr>
            <p:nvPr/>
          </p:nvSpPr>
          <p:spPr bwMode="auto">
            <a:xfrm>
              <a:off x="7109391" y="5454550"/>
              <a:ext cx="188640" cy="216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3" name="原创设计师QQ598969553        _27"/>
          <p:cNvGrpSpPr/>
          <p:nvPr/>
        </p:nvGrpSpPr>
        <p:grpSpPr>
          <a:xfrm>
            <a:off x="1836835" y="4587974"/>
            <a:ext cx="360040" cy="355880"/>
            <a:chOff x="8029523" y="5386476"/>
            <a:chExt cx="360040" cy="355880"/>
          </a:xfrm>
        </p:grpSpPr>
        <p:sp>
          <p:nvSpPr>
            <p:cNvPr id="34" name="MH_Other_4"/>
            <p:cNvSpPr/>
            <p:nvPr>
              <p:custDataLst>
                <p:tags r:id="rId6"/>
              </p:custDataLst>
            </p:nvPr>
          </p:nvSpPr>
          <p:spPr>
            <a:xfrm>
              <a:off x="8029523"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5" name="MH_Other_9"/>
            <p:cNvSpPr/>
            <p:nvPr>
              <p:custDataLst>
                <p:tags r:id="rId7"/>
              </p:custDataLst>
            </p:nvPr>
          </p:nvSpPr>
          <p:spPr>
            <a:xfrm>
              <a:off x="8065543"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2400">
                <a:latin typeface="Calibri" panose="020F0502020204030204" pitchFamily="34" charset="0"/>
                <a:ea typeface="微软雅黑" panose="020B0503020204020204" pitchFamily="34" charset="-122"/>
              </a:endParaRPr>
            </a:p>
          </p:txBody>
        </p:sp>
        <p:sp>
          <p:nvSpPr>
            <p:cNvPr id="36" name="KSO_Shape"/>
            <p:cNvSpPr>
              <a:spLocks noChangeAspect="1"/>
            </p:cNvSpPr>
            <p:nvPr/>
          </p:nvSpPr>
          <p:spPr bwMode="auto">
            <a:xfrm>
              <a:off x="8103472" y="5465416"/>
              <a:ext cx="212143" cy="198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7" name="原创设计师QQ598969553        _28"/>
          <p:cNvGrpSpPr/>
          <p:nvPr/>
        </p:nvGrpSpPr>
        <p:grpSpPr>
          <a:xfrm>
            <a:off x="2339752" y="4587974"/>
            <a:ext cx="360040" cy="355880"/>
            <a:chOff x="8532440" y="5386476"/>
            <a:chExt cx="360040" cy="355880"/>
          </a:xfrm>
        </p:grpSpPr>
        <p:sp>
          <p:nvSpPr>
            <p:cNvPr id="38" name="MH_Other_4"/>
            <p:cNvSpPr/>
            <p:nvPr>
              <p:custDataLst>
                <p:tags r:id="rId4"/>
              </p:custDataLst>
            </p:nvPr>
          </p:nvSpPr>
          <p:spPr>
            <a:xfrm>
              <a:off x="8532440"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39" name="MH_Other_9"/>
            <p:cNvSpPr/>
            <p:nvPr>
              <p:custDataLst>
                <p:tags r:id="rId5"/>
              </p:custDataLst>
            </p:nvPr>
          </p:nvSpPr>
          <p:spPr>
            <a:xfrm>
              <a:off x="8568460"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2400">
                <a:latin typeface="Calibri" panose="020F0502020204030204" pitchFamily="34" charset="0"/>
                <a:ea typeface="微软雅黑" panose="020B0503020204020204" pitchFamily="34" charset="-122"/>
              </a:endParaRPr>
            </a:p>
          </p:txBody>
        </p:sp>
        <p:sp>
          <p:nvSpPr>
            <p:cNvPr id="40" name="KSO_Shape"/>
            <p:cNvSpPr>
              <a:spLocks noChangeAspect="1"/>
            </p:cNvSpPr>
            <p:nvPr/>
          </p:nvSpPr>
          <p:spPr bwMode="auto">
            <a:xfrm>
              <a:off x="8559148" y="5483416"/>
              <a:ext cx="306625" cy="1620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 name="日期占位符 2"/>
          <p:cNvSpPr>
            <a:spLocks noGrp="1"/>
          </p:cNvSpPr>
          <p:nvPr>
            <p:ph type="dt" sz="half" idx="10"/>
          </p:nvPr>
        </p:nvSpPr>
        <p:spPr>
          <a:xfrm>
            <a:off x="7308304" y="4669217"/>
            <a:ext cx="1296144" cy="240697"/>
          </a:xfrm>
        </p:spPr>
        <p:txBody>
          <a:bodyPr/>
          <a:lstStyle/>
          <a:p>
            <a:fld id="{8764B7D5-BFB1-4F3E-B36B-3697513EABA3}" type="datetime1">
              <a:rPr lang="zh-CN" altLang="en-US" sz="1600" smtClean="0">
                <a:solidFill>
                  <a:srgbClr val="0066CC"/>
                </a:solidFill>
              </a:rPr>
              <a:t>2017/10/17</a:t>
            </a:fld>
            <a:endParaRPr lang="zh-CN" altLang="en-US" sz="1600" dirty="0">
              <a:solidFill>
                <a:srgbClr val="0066CC"/>
              </a:solidFill>
            </a:endParaRPr>
          </a:p>
        </p:txBody>
      </p:sp>
    </p:spTree>
    <p:extLst>
      <p:ext uri="{BB962C8B-B14F-4D97-AF65-F5344CB8AC3E}">
        <p14:creationId xmlns:p14="http://schemas.microsoft.com/office/powerpoint/2010/main" val="869383230"/>
      </p:ext>
    </p:extLst>
  </p:cSld>
  <p:clrMapOvr>
    <a:masterClrMapping/>
  </p:clrMapOvr>
  <p:transition spd="slow" advClick="0" advTm="2261">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sp>
        <p:nvSpPr>
          <p:cNvPr id="5" name="文本框 4"/>
          <p:cNvSpPr txBox="1"/>
          <p:nvPr/>
        </p:nvSpPr>
        <p:spPr>
          <a:xfrm>
            <a:off x="251520" y="584772"/>
            <a:ext cx="2739052" cy="369332"/>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4</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BOFDA</a:t>
            </a:r>
            <a:endParaRPr lang="zh-CN" altLang="en-US" dirty="0">
              <a:latin typeface="黑体" panose="02010609060101010101" pitchFamily="49" charset="-122"/>
              <a:ea typeface="黑体" panose="02010609060101010101" pitchFamily="49" charset="-122"/>
            </a:endParaRPr>
          </a:p>
        </p:txBody>
      </p:sp>
      <p:sp>
        <p:nvSpPr>
          <p:cNvPr id="2" name="矩形 1"/>
          <p:cNvSpPr/>
          <p:nvPr/>
        </p:nvSpPr>
        <p:spPr>
          <a:xfrm>
            <a:off x="251520" y="983350"/>
            <a:ext cx="8424936" cy="1169551"/>
          </a:xfrm>
          <a:prstGeom prst="rect">
            <a:avLst/>
          </a:prstGeom>
        </p:spPr>
        <p:txBody>
          <a:bodyPr wrap="square">
            <a:spAutoFit/>
          </a:bodyPr>
          <a:lstStyle/>
          <a:p>
            <a:r>
              <a:rPr lang="en-US" altLang="zh-CN" sz="1400" kern="100" dirty="0" smtClean="0">
                <a:latin typeface="华文仿宋" panose="02010600040101010101" pitchFamily="2" charset="-122"/>
                <a:ea typeface="华文仿宋" panose="02010600040101010101" pitchFamily="2" charset="-122"/>
              </a:rPr>
              <a:t>        </a:t>
            </a:r>
            <a:r>
              <a:rPr lang="zh-CN" altLang="zh-CN" sz="1400" kern="100" dirty="0" smtClean="0">
                <a:latin typeface="华文仿宋" panose="02010600040101010101" pitchFamily="2" charset="-122"/>
                <a:ea typeface="华文仿宋" panose="02010600040101010101" pitchFamily="2" charset="-122"/>
              </a:rPr>
              <a:t>与</a:t>
            </a:r>
            <a:r>
              <a:rPr lang="en-US" altLang="zh-CN" sz="1400" kern="100" dirty="0">
                <a:latin typeface="华文仿宋" panose="02010600040101010101" pitchFamily="2" charset="-122"/>
                <a:ea typeface="华文仿宋" panose="02010600040101010101" pitchFamily="2" charset="-122"/>
              </a:rPr>
              <a:t>BOTDA</a:t>
            </a:r>
            <a:r>
              <a:rPr lang="zh-CN" altLang="zh-CN" sz="1400" kern="100" dirty="0">
                <a:latin typeface="华文仿宋" panose="02010600040101010101" pitchFamily="2" charset="-122"/>
                <a:ea typeface="华文仿宋" panose="02010600040101010101" pitchFamily="2" charset="-122"/>
              </a:rPr>
              <a:t>及</a:t>
            </a:r>
            <a:r>
              <a:rPr lang="en-US" altLang="zh-CN" sz="1400" kern="100" dirty="0">
                <a:latin typeface="华文仿宋" panose="02010600040101010101" pitchFamily="2" charset="-122"/>
                <a:ea typeface="华文仿宋" panose="02010600040101010101" pitchFamily="2" charset="-122"/>
              </a:rPr>
              <a:t>BOCDA</a:t>
            </a:r>
            <a:r>
              <a:rPr lang="zh-CN" altLang="zh-CN" sz="1400" kern="100" dirty="0">
                <a:latin typeface="华文仿宋" panose="02010600040101010101" pitchFamily="2" charset="-122"/>
                <a:ea typeface="华文仿宋" panose="02010600040101010101" pitchFamily="2" charset="-122"/>
              </a:rPr>
              <a:t>不同，</a:t>
            </a:r>
            <a:r>
              <a:rPr lang="en-US" altLang="zh-CN" sz="1400" kern="100" dirty="0">
                <a:latin typeface="华文仿宋" panose="02010600040101010101" pitchFamily="2" charset="-122"/>
                <a:ea typeface="华文仿宋" panose="02010600040101010101" pitchFamily="2" charset="-122"/>
              </a:rPr>
              <a:t>BOFDA</a:t>
            </a:r>
            <a:r>
              <a:rPr lang="zh-CN" altLang="zh-CN" sz="1400" kern="100" dirty="0">
                <a:latin typeface="华文仿宋" panose="02010600040101010101" pitchFamily="2" charset="-122"/>
                <a:ea typeface="华文仿宋" panose="02010600040101010101" pitchFamily="2" charset="-122"/>
              </a:rPr>
              <a:t>在频域探测</a:t>
            </a:r>
            <a:r>
              <a:rPr lang="en-US" altLang="zh-CN" sz="1400" kern="100" dirty="0">
                <a:latin typeface="华文仿宋" panose="02010600040101010101" pitchFamily="2" charset="-122"/>
                <a:ea typeface="华文仿宋" panose="02010600040101010101" pitchFamily="2" charset="-122"/>
              </a:rPr>
              <a:t>SBS</a:t>
            </a:r>
            <a:r>
              <a:rPr lang="zh-CN" altLang="zh-CN" sz="1400" kern="100" dirty="0">
                <a:latin typeface="华文仿宋" panose="02010600040101010101" pitchFamily="2" charset="-122"/>
                <a:ea typeface="华文仿宋" panose="02010600040101010101" pitchFamily="2" charset="-122"/>
              </a:rPr>
              <a:t>基带转移函数，反推出传感系统的冲击响应，实现温度</a:t>
            </a:r>
            <a:r>
              <a:rPr lang="en-US" altLang="zh-CN" sz="1400" kern="100" dirty="0">
                <a:latin typeface="华文仿宋" panose="02010600040101010101" pitchFamily="2" charset="-122"/>
                <a:ea typeface="华文仿宋" panose="02010600040101010101" pitchFamily="2" charset="-122"/>
              </a:rPr>
              <a:t>/</a:t>
            </a:r>
            <a:r>
              <a:rPr lang="zh-CN" altLang="zh-CN" sz="1400" kern="100" dirty="0">
                <a:latin typeface="华文仿宋" panose="02010600040101010101" pitchFamily="2" charset="-122"/>
                <a:ea typeface="华文仿宋" panose="02010600040101010101" pitchFamily="2" charset="-122"/>
              </a:rPr>
              <a:t>应变</a:t>
            </a:r>
            <a:r>
              <a:rPr lang="zh-CN" altLang="zh-CN" sz="1400" kern="100" dirty="0" smtClean="0">
                <a:latin typeface="华文仿宋" panose="02010600040101010101" pitchFamily="2" charset="-122"/>
                <a:ea typeface="华文仿宋" panose="02010600040101010101" pitchFamily="2" charset="-122"/>
              </a:rPr>
              <a:t>检测，</a:t>
            </a:r>
            <a:r>
              <a:rPr lang="zh-CN" altLang="zh-CN" sz="1400" kern="100" dirty="0">
                <a:latin typeface="华文仿宋" panose="02010600040101010101" pitchFamily="2" charset="-122"/>
                <a:ea typeface="华文仿宋" panose="02010600040101010101" pitchFamily="2" charset="-122"/>
              </a:rPr>
              <a:t>如图</a:t>
            </a:r>
            <a:r>
              <a:rPr lang="en-US" altLang="zh-CN" sz="1400" kern="100" dirty="0">
                <a:latin typeface="华文仿宋" panose="02010600040101010101" pitchFamily="2" charset="-122"/>
                <a:ea typeface="华文仿宋" panose="02010600040101010101" pitchFamily="2" charset="-122"/>
              </a:rPr>
              <a:t>1-6</a:t>
            </a:r>
            <a:r>
              <a:rPr lang="zh-CN" altLang="zh-CN" sz="1400" kern="100" dirty="0">
                <a:latin typeface="华文仿宋" panose="02010600040101010101" pitchFamily="2" charset="-122"/>
                <a:ea typeface="华文仿宋" panose="02010600040101010101" pitchFamily="2" charset="-122"/>
              </a:rPr>
              <a:t>所示。由网络分析仪发出一定频率的正弦信号以驱动电光调制器</a:t>
            </a:r>
            <a:r>
              <a:rPr lang="en-US" altLang="zh-CN" sz="1400" kern="100" dirty="0">
                <a:latin typeface="华文仿宋" panose="02010600040101010101" pitchFamily="2" charset="-122"/>
                <a:ea typeface="华文仿宋" panose="02010600040101010101" pitchFamily="2" charset="-122"/>
              </a:rPr>
              <a:t>,</a:t>
            </a:r>
            <a:r>
              <a:rPr lang="zh-CN" altLang="zh-CN" sz="1400" kern="100" dirty="0">
                <a:latin typeface="华文仿宋" panose="02010600040101010101" pitchFamily="2" charset="-122"/>
                <a:ea typeface="华文仿宋" panose="02010600040101010101" pitchFamily="2" charset="-122"/>
              </a:rPr>
              <a:t>使探测激光器产生频率调制，两个光电检测器分别探测经</a:t>
            </a:r>
            <a:r>
              <a:rPr lang="en-US" altLang="zh-CN" sz="1400" kern="100" dirty="0">
                <a:latin typeface="华文仿宋" panose="02010600040101010101" pitchFamily="2" charset="-122"/>
                <a:ea typeface="华文仿宋" panose="02010600040101010101" pitchFamily="2" charset="-122"/>
              </a:rPr>
              <a:t>SBS</a:t>
            </a:r>
            <a:r>
              <a:rPr lang="zh-CN" altLang="zh-CN" sz="1400" kern="100" dirty="0">
                <a:latin typeface="华文仿宋" panose="02010600040101010101" pitchFamily="2" charset="-122"/>
                <a:ea typeface="华文仿宋" panose="02010600040101010101" pitchFamily="2" charset="-122"/>
              </a:rPr>
              <a:t>作用后的泵浦光及作用前的探测光强度，两者比值决定了基带转移函数，再经快速反傅里叶变换</a:t>
            </a:r>
            <a:r>
              <a:rPr lang="en-US" altLang="zh-CN" sz="1400" kern="100" dirty="0">
                <a:latin typeface="华文仿宋" panose="02010600040101010101" pitchFamily="2" charset="-122"/>
                <a:ea typeface="华文仿宋" panose="02010600040101010101" pitchFamily="2" charset="-122"/>
              </a:rPr>
              <a:t>(IFFT)</a:t>
            </a:r>
            <a:r>
              <a:rPr lang="zh-CN" altLang="zh-CN" sz="1400" kern="100" dirty="0">
                <a:latin typeface="华文仿宋" panose="02010600040101010101" pitchFamily="2" charset="-122"/>
                <a:ea typeface="华文仿宋" panose="02010600040101010101" pitchFamily="2" charset="-122"/>
              </a:rPr>
              <a:t>得出系统冲击响应</a:t>
            </a:r>
            <a:r>
              <a:rPr lang="en-US" altLang="zh-CN" sz="1400" kern="100" dirty="0">
                <a:latin typeface="华文仿宋" panose="02010600040101010101" pitchFamily="2" charset="-122"/>
                <a:ea typeface="华文仿宋" panose="02010600040101010101" pitchFamily="2" charset="-122"/>
              </a:rPr>
              <a:t>h(t)</a:t>
            </a:r>
            <a:r>
              <a:rPr lang="zh-CN" altLang="zh-CN" sz="1400" kern="100" dirty="0">
                <a:latin typeface="华文仿宋" panose="02010600040101010101" pitchFamily="2" charset="-122"/>
                <a:ea typeface="华文仿宋" panose="02010600040101010101" pitchFamily="2" charset="-122"/>
              </a:rPr>
              <a:t>。该响应函数反映了布里渊增益的空间分布。</a:t>
            </a:r>
            <a:endParaRPr lang="zh-CN" altLang="en-US" sz="1400" kern="100" dirty="0">
              <a:latin typeface="华文仿宋" panose="02010600040101010101" pitchFamily="2" charset="-122"/>
              <a:ea typeface="华文仿宋" panose="02010600040101010101" pitchFamily="2" charset="-122"/>
            </a:endParaRPr>
          </a:p>
        </p:txBody>
      </p:sp>
      <p:pic>
        <p:nvPicPr>
          <p:cNvPr id="3" name="图片 2"/>
          <p:cNvPicPr>
            <a:picLocks noChangeAspect="1"/>
          </p:cNvPicPr>
          <p:nvPr/>
        </p:nvPicPr>
        <p:blipFill>
          <a:blip r:embed="rId3"/>
          <a:stretch>
            <a:fillRect/>
          </a:stretch>
        </p:blipFill>
        <p:spPr>
          <a:xfrm>
            <a:off x="2483768" y="3057778"/>
            <a:ext cx="4436521" cy="1795527"/>
          </a:xfrm>
          <a:prstGeom prst="rect">
            <a:avLst/>
          </a:prstGeom>
        </p:spPr>
      </p:pic>
      <p:sp>
        <p:nvSpPr>
          <p:cNvPr id="4" name="矩形 3"/>
          <p:cNvSpPr/>
          <p:nvPr/>
        </p:nvSpPr>
        <p:spPr>
          <a:xfrm>
            <a:off x="251520" y="2103671"/>
            <a:ext cx="8280920" cy="738664"/>
          </a:xfrm>
          <a:prstGeom prst="rect">
            <a:avLst/>
          </a:prstGeom>
        </p:spPr>
        <p:txBody>
          <a:bodyPr wrap="square">
            <a:spAutoFit/>
          </a:bodyPr>
          <a:lstStyle/>
          <a:p>
            <a:r>
              <a:rPr lang="zh-CN" altLang="en-US" sz="1400" kern="100" dirty="0" smtClean="0">
                <a:latin typeface="华文仿宋" panose="02010600040101010101" pitchFamily="2" charset="-122"/>
                <a:ea typeface="华文仿宋" panose="02010600040101010101" pitchFamily="2" charset="-122"/>
              </a:rPr>
              <a:t>        相比</a:t>
            </a:r>
            <a:r>
              <a:rPr lang="zh-CN" altLang="en-US" sz="1400" kern="100" dirty="0">
                <a:latin typeface="华文仿宋" panose="02010600040101010101" pitchFamily="2" charset="-122"/>
                <a:ea typeface="华文仿宋" panose="02010600040101010101" pitchFamily="2" charset="-122"/>
              </a:rPr>
              <a:t>于</a:t>
            </a:r>
            <a:r>
              <a:rPr lang="en-US" altLang="zh-CN" sz="1400" kern="100" dirty="0">
                <a:latin typeface="华文仿宋" panose="02010600040101010101" pitchFamily="2" charset="-122"/>
                <a:ea typeface="华文仿宋" panose="02010600040101010101" pitchFamily="2" charset="-122"/>
              </a:rPr>
              <a:t>BOTDA</a:t>
            </a:r>
            <a:r>
              <a:rPr lang="zh-CN" altLang="en-US" sz="1400" kern="100" dirty="0">
                <a:latin typeface="华文仿宋" panose="02010600040101010101" pitchFamily="2" charset="-122"/>
                <a:ea typeface="华文仿宋" panose="02010600040101010101" pitchFamily="2" charset="-122"/>
              </a:rPr>
              <a:t>利用脉冲光，</a:t>
            </a:r>
            <a:r>
              <a:rPr lang="en-US" altLang="zh-CN" sz="1400" kern="100" dirty="0">
                <a:latin typeface="华文仿宋" panose="02010600040101010101" pitchFamily="2" charset="-122"/>
                <a:ea typeface="华文仿宋" panose="02010600040101010101" pitchFamily="2" charset="-122"/>
              </a:rPr>
              <a:t>BOFDA</a:t>
            </a:r>
            <a:r>
              <a:rPr lang="zh-CN" altLang="en-US" sz="1400" kern="100" dirty="0">
                <a:latin typeface="华文仿宋" panose="02010600040101010101" pitchFamily="2" charset="-122"/>
                <a:ea typeface="华文仿宋" panose="02010600040101010101" pitchFamily="2" charset="-122"/>
              </a:rPr>
              <a:t>利用连续探测光束实现温度</a:t>
            </a:r>
            <a:r>
              <a:rPr lang="en-US" altLang="zh-CN" sz="1400" kern="100" dirty="0">
                <a:latin typeface="华文仿宋" panose="02010600040101010101" pitchFamily="2" charset="-122"/>
                <a:ea typeface="华文仿宋" panose="02010600040101010101" pitchFamily="2" charset="-122"/>
              </a:rPr>
              <a:t>/</a:t>
            </a:r>
            <a:r>
              <a:rPr lang="zh-CN" altLang="en-US" sz="1400" kern="100" dirty="0">
                <a:latin typeface="华文仿宋" panose="02010600040101010101" pitchFamily="2" charset="-122"/>
                <a:ea typeface="华文仿宋" panose="02010600040101010101" pitchFamily="2" charset="-122"/>
              </a:rPr>
              <a:t>应变检测，加之</a:t>
            </a:r>
            <a:r>
              <a:rPr lang="en-US" altLang="zh-CN" sz="1400" kern="100" dirty="0">
                <a:latin typeface="华文仿宋" panose="02010600040101010101" pitchFamily="2" charset="-122"/>
                <a:ea typeface="华文仿宋" panose="02010600040101010101" pitchFamily="2" charset="-122"/>
              </a:rPr>
              <a:t>IFFT</a:t>
            </a:r>
            <a:r>
              <a:rPr lang="zh-CN" altLang="en-US" sz="1400" kern="100" dirty="0">
                <a:latin typeface="华文仿宋" panose="02010600040101010101" pitchFamily="2" charset="-122"/>
                <a:ea typeface="华文仿宋" panose="02010600040101010101" pitchFamily="2" charset="-122"/>
              </a:rPr>
              <a:t>的平均作用，可取得更高的信噪比；但另一方面，连续探测光对泵浦光布里渊消耗引起的不同光纤位置的传感信号串扰（称为非局域化）比</a:t>
            </a:r>
            <a:r>
              <a:rPr lang="en-US" altLang="zh-CN" sz="1400" kern="100" dirty="0">
                <a:latin typeface="华文仿宋" panose="02010600040101010101" pitchFamily="2" charset="-122"/>
                <a:ea typeface="华文仿宋" panose="02010600040101010101" pitchFamily="2" charset="-122"/>
              </a:rPr>
              <a:t>BOTDA</a:t>
            </a:r>
            <a:r>
              <a:rPr lang="zh-CN" altLang="en-US" sz="1400" kern="100" dirty="0">
                <a:latin typeface="华文仿宋" panose="02010600040101010101" pitchFamily="2" charset="-122"/>
                <a:ea typeface="华文仿宋" panose="02010600040101010101" pitchFamily="2" charset="-122"/>
              </a:rPr>
              <a:t>系统更为严重</a:t>
            </a:r>
            <a:r>
              <a:rPr lang="en-US" altLang="zh-CN" sz="1400" kern="100" dirty="0">
                <a:latin typeface="华文仿宋" panose="02010600040101010101" pitchFamily="2" charset="-122"/>
                <a:ea typeface="华文仿宋" panose="02010600040101010101" pitchFamily="2" charset="-122"/>
              </a:rPr>
              <a:t>[37]</a:t>
            </a:r>
            <a:r>
              <a:rPr lang="zh-CN" altLang="en-US" sz="1400" kern="100" dirty="0">
                <a:latin typeface="华文仿宋" panose="02010600040101010101" pitchFamily="2" charset="-122"/>
                <a:ea typeface="华文仿宋" panose="02010600040101010101" pitchFamily="2" charset="-122"/>
              </a:rPr>
              <a:t>，限制了传感距离延伸，使该项技术尚未得到足够重视。</a:t>
            </a:r>
          </a:p>
        </p:txBody>
      </p:sp>
    </p:spTree>
    <p:extLst>
      <p:ext uri="{BB962C8B-B14F-4D97-AF65-F5344CB8AC3E}">
        <p14:creationId xmlns:p14="http://schemas.microsoft.com/office/powerpoint/2010/main" val="312587451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5"/>
          <p:cNvSpPr>
            <a:spLocks noChangeArrowheads="1"/>
          </p:cNvSpPr>
          <p:nvPr/>
        </p:nvSpPr>
        <p:spPr bwMode="auto">
          <a:xfrm rot="5400000">
            <a:off x="465148" y="3392748"/>
            <a:ext cx="306628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3300" dirty="0">
                <a:solidFill>
                  <a:srgbClr val="7F7F7F"/>
                </a:solidFill>
                <a:latin typeface="微软雅黑" pitchFamily="34" charset="-122"/>
                <a:ea typeface="微软雅黑" pitchFamily="34" charset="-122"/>
                <a:sym typeface="Impact" pitchFamily="34" charset="0"/>
              </a:rPr>
              <a:t>CONTENTS</a:t>
            </a:r>
            <a:endParaRPr lang="zh-CN" altLang="en-US" sz="3300" dirty="0">
              <a:solidFill>
                <a:srgbClr val="7F7F7F"/>
              </a:solidFill>
              <a:latin typeface="微软雅黑" pitchFamily="34" charset="-122"/>
              <a:ea typeface="微软雅黑" pitchFamily="34" charset="-122"/>
              <a:sym typeface="Impact" pitchFamily="34" charset="0"/>
            </a:endParaRPr>
          </a:p>
        </p:txBody>
      </p:sp>
      <p:sp>
        <p:nvSpPr>
          <p:cNvPr id="4098" name="文本框 41"/>
          <p:cNvSpPr>
            <a:spLocks noChangeArrowheads="1"/>
          </p:cNvSpPr>
          <p:nvPr/>
        </p:nvSpPr>
        <p:spPr bwMode="auto">
          <a:xfrm>
            <a:off x="1259632" y="605246"/>
            <a:ext cx="109394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5400" b="1" dirty="0">
                <a:solidFill>
                  <a:srgbClr val="0D386B"/>
                </a:solidFill>
                <a:latin typeface="微软雅黑" pitchFamily="34" charset="-122"/>
                <a:ea typeface="微软雅黑" pitchFamily="34" charset="-122"/>
                <a:sym typeface="微软雅黑" pitchFamily="34" charset="-122"/>
              </a:rPr>
              <a:t>目录</a:t>
            </a:r>
            <a:endParaRPr lang="zh-CN" altLang="en-US" sz="5400" dirty="0">
              <a:solidFill>
                <a:srgbClr val="0D386B"/>
              </a:solidFill>
            </a:endParaRPr>
          </a:p>
        </p:txBody>
      </p:sp>
      <p:sp>
        <p:nvSpPr>
          <p:cNvPr id="4100" name="矩形 46"/>
          <p:cNvSpPr>
            <a:spLocks noChangeArrowheads="1"/>
          </p:cNvSpPr>
          <p:nvPr/>
        </p:nvSpPr>
        <p:spPr bwMode="auto">
          <a:xfrm>
            <a:off x="2377471" y="754856"/>
            <a:ext cx="34289" cy="3702844"/>
          </a:xfrm>
          <a:prstGeom prst="rect">
            <a:avLst/>
          </a:prstGeom>
          <a:solidFill>
            <a:srgbClr val="0D386B"/>
          </a:solidFill>
          <a:ln>
            <a:noFill/>
          </a:ln>
          <a:extLst/>
        </p:spPr>
        <p:txBody>
          <a:bodyPr lIns="68580" tIns="34290" rIns="68580" bIns="34290" anchor="ctr"/>
          <a:lstStyle/>
          <a:p>
            <a:pPr algn="ctr"/>
            <a:endParaRPr lang="zh-CN" altLang="zh-CN">
              <a:solidFill>
                <a:srgbClr val="7F7F7F"/>
              </a:solidFill>
              <a:latin typeface="宋体" pitchFamily="2" charset="-122"/>
              <a:sym typeface="宋体" pitchFamily="2" charset="-122"/>
            </a:endParaRPr>
          </a:p>
        </p:txBody>
      </p:sp>
      <p:sp>
        <p:nvSpPr>
          <p:cNvPr id="35" name="Rectangle 4"/>
          <p:cNvSpPr txBox="1">
            <a:spLocks noChangeArrowheads="1"/>
          </p:cNvSpPr>
          <p:nvPr/>
        </p:nvSpPr>
        <p:spPr bwMode="auto">
          <a:xfrm>
            <a:off x="0" y="5236046"/>
            <a:ext cx="9144000" cy="361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endParaRPr lang="zh-CN" altLang="zh-CN" b="0" dirty="0">
              <a:solidFill>
                <a:srgbClr val="FF0000"/>
              </a:solidFill>
              <a:latin typeface="微软雅黑" panose="020B0503020204020204" pitchFamily="34" charset="-122"/>
              <a:ea typeface="微软雅黑" panose="020B0503020204020204" pitchFamily="34" charset="-122"/>
            </a:endParaRPr>
          </a:p>
        </p:txBody>
      </p:sp>
      <p:sp>
        <p:nvSpPr>
          <p:cNvPr id="36" name="MH_Number_1"/>
          <p:cNvSpPr/>
          <p:nvPr>
            <p:custDataLst>
              <p:tags r:id="rId1"/>
            </p:custDataLst>
          </p:nvPr>
        </p:nvSpPr>
        <p:spPr>
          <a:xfrm>
            <a:off x="3347865" y="1347614"/>
            <a:ext cx="360040" cy="361509"/>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2"/>
            </p:custDataLst>
          </p:nvPr>
        </p:nvSpPr>
        <p:spPr>
          <a:xfrm>
            <a:off x="3869355" y="1299330"/>
            <a:ext cx="3964536"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3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引言</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Entry_2"/>
          <p:cNvSpPr/>
          <p:nvPr>
            <p:custDataLst>
              <p:tags r:id="rId3"/>
            </p:custDataLst>
          </p:nvPr>
        </p:nvSpPr>
        <p:spPr>
          <a:xfrm>
            <a:off x="3856895" y="1967775"/>
            <a:ext cx="2443123"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分类</a:t>
            </a:r>
          </a:p>
        </p:txBody>
      </p:sp>
      <p:sp>
        <p:nvSpPr>
          <p:cNvPr id="41" name="MH_Entry_3"/>
          <p:cNvSpPr/>
          <p:nvPr>
            <p:custDataLst>
              <p:tags r:id="rId4"/>
            </p:custDataLst>
          </p:nvPr>
        </p:nvSpPr>
        <p:spPr>
          <a:xfrm>
            <a:off x="3869355" y="2577291"/>
            <a:ext cx="3964536"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核心指标和概念</a:t>
            </a:r>
            <a:endPar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5"/>
            </p:custDataLst>
          </p:nvPr>
        </p:nvSpPr>
        <p:spPr>
          <a:xfrm>
            <a:off x="3856895" y="3185222"/>
            <a:ext cx="3307393" cy="4801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研究方向和问题</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Number_1"/>
          <p:cNvSpPr/>
          <p:nvPr>
            <p:custDataLst>
              <p:tags r:id="rId6"/>
            </p:custDataLst>
          </p:nvPr>
        </p:nvSpPr>
        <p:spPr>
          <a:xfrm>
            <a:off x="3347865" y="1994556"/>
            <a:ext cx="360040" cy="361509"/>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5" name="MH_Number_1"/>
          <p:cNvSpPr/>
          <p:nvPr>
            <p:custDataLst>
              <p:tags r:id="rId7"/>
            </p:custDataLst>
          </p:nvPr>
        </p:nvSpPr>
        <p:spPr>
          <a:xfrm>
            <a:off x="3347865" y="2619065"/>
            <a:ext cx="360040" cy="361509"/>
          </a:xfrm>
          <a:prstGeom prst="ellipse">
            <a:avLst/>
          </a:prstGeom>
          <a:solidFill>
            <a:srgbClr val="0D386B"/>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 name="MH_Number_1"/>
          <p:cNvSpPr/>
          <p:nvPr>
            <p:custDataLst>
              <p:tags r:id="rId8"/>
            </p:custDataLst>
          </p:nvPr>
        </p:nvSpPr>
        <p:spPr>
          <a:xfrm>
            <a:off x="3347865" y="3231200"/>
            <a:ext cx="360040" cy="361509"/>
          </a:xfrm>
          <a:prstGeom prst="ellipse">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461266286"/>
      </p:ext>
    </p:extLst>
  </p:cSld>
  <p:clrMapOvr>
    <a:masterClrMapping/>
  </p:clrMapOvr>
  <p:transition spd="slow" advTm="2361">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lvl="0">
              <a:lnSpc>
                <a:spcPct val="130000"/>
              </a:lnSpc>
            </a:pPr>
            <a:r>
              <a:rPr lang="en-US" altLang="zh-CN" dirty="0">
                <a:solidFill>
                  <a:schemeClr val="tx1"/>
                </a:solidFill>
                <a:latin typeface="Arial" panose="020B0604020202020204" pitchFamily="34" charset="0"/>
                <a:sym typeface="Arial" panose="020B0604020202020204" pitchFamily="34" charset="0"/>
              </a:rPr>
              <a:t>DTSS</a:t>
            </a:r>
            <a:r>
              <a:rPr lang="zh-CN" altLang="en-US" dirty="0">
                <a:solidFill>
                  <a:schemeClr val="tx1"/>
                </a:solidFill>
                <a:latin typeface="Arial" panose="020B0604020202020204" pitchFamily="34" charset="0"/>
                <a:sym typeface="Arial" panose="020B0604020202020204" pitchFamily="34" charset="0"/>
              </a:rPr>
              <a:t>核心指标和概念</a:t>
            </a:r>
            <a:endParaRPr lang="zh-CN" altLang="en-US" dirty="0">
              <a:solidFill>
                <a:schemeClr val="tx1"/>
              </a:solidFill>
              <a:latin typeface="Arial" panose="020B0604020202020204" pitchFamily="34" charset="0"/>
              <a:sym typeface="Arial" panose="020B0604020202020204" pitchFamily="34" charset="0"/>
            </a:endParaRPr>
          </a:p>
        </p:txBody>
      </p:sp>
      <p:sp>
        <p:nvSpPr>
          <p:cNvPr id="5" name="文本框 4"/>
          <p:cNvSpPr txBox="1"/>
          <p:nvPr/>
        </p:nvSpPr>
        <p:spPr>
          <a:xfrm>
            <a:off x="251520" y="584772"/>
            <a:ext cx="2739052" cy="369332"/>
          </a:xfrm>
          <a:prstGeom prst="rect">
            <a:avLst/>
          </a:prstGeom>
          <a:noFill/>
        </p:spPr>
        <p:txBody>
          <a:bodyPr wrap="square" rtlCol="0">
            <a:spAutoFit/>
          </a:bodyPr>
          <a:lstStyle/>
          <a:p>
            <a:pPr>
              <a:spcBef>
                <a:spcPct val="20000"/>
              </a:spcBef>
            </a:pPr>
            <a:r>
              <a:rPr lang="zh-CN" altLang="en-US" dirty="0">
                <a:latin typeface="黑体" panose="02010609060101010101" pitchFamily="49" charset="-122"/>
                <a:ea typeface="黑体" panose="02010609060101010101" pitchFamily="49" charset="-122"/>
              </a:rPr>
              <a:t>温度和应变传感原理</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4"/>
          <p:cNvSpPr txBox="1">
            <a:spLocks noChangeArrowheads="1"/>
          </p:cNvSpPr>
          <p:nvPr/>
        </p:nvSpPr>
        <p:spPr bwMode="auto">
          <a:xfrm>
            <a:off x="3327400" y="1341438"/>
            <a:ext cx="223361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200000"/>
              </a:lnSpc>
            </a:pPr>
            <a:r>
              <a:rPr lang="zh-CN" altLang="en-US" sz="1100">
                <a:latin typeface="华文中宋" panose="02010600040101010101" pitchFamily="2" charset="-122"/>
                <a:ea typeface="华文中宋" panose="02010600040101010101" pitchFamily="2" charset="-122"/>
              </a:rPr>
              <a:t>布里渊频移</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2308225"/>
            <a:ext cx="248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41438"/>
            <a:ext cx="115093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4"/>
          <p:cNvSpPr txBox="1">
            <a:spLocks noChangeArrowheads="1"/>
          </p:cNvSpPr>
          <p:nvPr/>
        </p:nvSpPr>
        <p:spPr bwMode="auto">
          <a:xfrm>
            <a:off x="3567113" y="2260600"/>
            <a:ext cx="17557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200000"/>
              </a:lnSpc>
            </a:pPr>
            <a:r>
              <a:rPr lang="zh-CN" altLang="en-US" sz="1100">
                <a:latin typeface="华文中宋" panose="02010600040101010101" pitchFamily="2" charset="-122"/>
                <a:ea typeface="华文中宋" panose="02010600040101010101" pitchFamily="2" charset="-122"/>
              </a:rPr>
              <a:t>温度测量原理</a:t>
            </a:r>
          </a:p>
        </p:txBody>
      </p:sp>
      <p:sp>
        <p:nvSpPr>
          <p:cNvPr id="10" name="TextBox 4"/>
          <p:cNvSpPr txBox="1">
            <a:spLocks noChangeArrowheads="1"/>
          </p:cNvSpPr>
          <p:nvPr/>
        </p:nvSpPr>
        <p:spPr bwMode="auto">
          <a:xfrm>
            <a:off x="3567113" y="2628900"/>
            <a:ext cx="175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200000"/>
              </a:lnSpc>
            </a:pPr>
            <a:r>
              <a:rPr lang="zh-CN" altLang="en-US" sz="1100">
                <a:latin typeface="华文中宋" panose="02010600040101010101" pitchFamily="2" charset="-122"/>
                <a:ea typeface="华文中宋" panose="02010600040101010101" pitchFamily="2" charset="-122"/>
              </a:rPr>
              <a:t>应变测量原理</a:t>
            </a:r>
          </a:p>
        </p:txBody>
      </p:sp>
      <p:pic>
        <p:nvPicPr>
          <p:cNvPr id="1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425" y="3359150"/>
            <a:ext cx="4659313"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150938"/>
            <a:ext cx="311943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4"/>
          <p:cNvSpPr txBox="1">
            <a:spLocks noChangeArrowheads="1"/>
          </p:cNvSpPr>
          <p:nvPr/>
        </p:nvSpPr>
        <p:spPr bwMode="auto">
          <a:xfrm>
            <a:off x="5849938" y="3376613"/>
            <a:ext cx="22320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200000"/>
              </a:lnSpc>
            </a:pPr>
            <a:r>
              <a:rPr lang="zh-CN" altLang="en-US" sz="1100">
                <a:latin typeface="华文中宋" panose="02010600040101010101" pitchFamily="2" charset="-122"/>
                <a:ea typeface="华文中宋" panose="02010600040101010101" pitchFamily="2" charset="-122"/>
              </a:rPr>
              <a:t>典型的布里渊增益谱分布</a:t>
            </a:r>
          </a:p>
        </p:txBody>
      </p:sp>
    </p:spTree>
    <p:extLst>
      <p:ext uri="{BB962C8B-B14F-4D97-AF65-F5344CB8AC3E}">
        <p14:creationId xmlns:p14="http://schemas.microsoft.com/office/powerpoint/2010/main" val="187057878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lvl="0">
              <a:lnSpc>
                <a:spcPct val="130000"/>
              </a:lnSpc>
            </a:pPr>
            <a:r>
              <a:rPr lang="en-US" altLang="zh-CN" dirty="0">
                <a:solidFill>
                  <a:schemeClr val="tx1"/>
                </a:solidFill>
                <a:latin typeface="Arial" panose="020B0604020202020204" pitchFamily="34" charset="0"/>
                <a:sym typeface="Arial" panose="020B0604020202020204" pitchFamily="34" charset="0"/>
              </a:rPr>
              <a:t>DTSS</a:t>
            </a:r>
            <a:r>
              <a:rPr lang="zh-CN" altLang="en-US" dirty="0">
                <a:solidFill>
                  <a:schemeClr val="tx1"/>
                </a:solidFill>
                <a:latin typeface="Arial" panose="020B0604020202020204" pitchFamily="34" charset="0"/>
                <a:sym typeface="Arial" panose="020B0604020202020204" pitchFamily="34" charset="0"/>
              </a:rPr>
              <a:t>核心指标和概念</a:t>
            </a:r>
            <a:endParaRPr lang="zh-CN" altLang="en-US" dirty="0">
              <a:solidFill>
                <a:schemeClr val="tx1"/>
              </a:solidFill>
              <a:latin typeface="Arial" panose="020B0604020202020204" pitchFamily="34" charset="0"/>
              <a:sym typeface="Arial" panose="020B0604020202020204" pitchFamily="34" charset="0"/>
            </a:endParaRPr>
          </a:p>
        </p:txBody>
      </p:sp>
      <p:sp>
        <p:nvSpPr>
          <p:cNvPr id="5" name="文本框 4"/>
          <p:cNvSpPr txBox="1"/>
          <p:nvPr/>
        </p:nvSpPr>
        <p:spPr>
          <a:xfrm>
            <a:off x="251520" y="584772"/>
            <a:ext cx="2739052" cy="369332"/>
          </a:xfrm>
          <a:prstGeom prst="rect">
            <a:avLst/>
          </a:prstGeom>
          <a:noFill/>
        </p:spPr>
        <p:txBody>
          <a:bodyPr wrap="square" rtlCol="0">
            <a:spAutoFit/>
          </a:bodyPr>
          <a:lstStyle/>
          <a:p>
            <a:pPr>
              <a:spcBef>
                <a:spcPct val="20000"/>
              </a:spcBef>
            </a:pPr>
            <a:r>
              <a:rPr lang="zh-CN" altLang="en-US" dirty="0">
                <a:latin typeface="黑体" panose="02010609060101010101" pitchFamily="49" charset="-122"/>
                <a:ea typeface="黑体" panose="02010609060101010101" pitchFamily="49" charset="-122"/>
              </a:rPr>
              <a:t>参数指标</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 Placeholder 12"/>
          <p:cNvSpPr>
            <a:spLocks noGrp="1" noChangeArrowheads="1"/>
          </p:cNvSpPr>
          <p:nvPr/>
        </p:nvSpPr>
        <p:spPr bwMode="auto">
          <a:xfrm>
            <a:off x="695325" y="1365250"/>
            <a:ext cx="7785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Arial" panose="020B0604020202020204" pitchFamily="34" charset="0"/>
              <a:buNone/>
            </a:pPr>
            <a:r>
              <a:rPr lang="en-US" altLang="zh-CN" sz="1300" i="1">
                <a:solidFill>
                  <a:srgbClr val="0077D1"/>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300" i="1">
              <a:solidFill>
                <a:srgbClr val="0077D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40000"/>
              </a:lnSpc>
              <a:buFont typeface="Arial" panose="020B0604020202020204" pitchFamily="34" charset="0"/>
              <a:buNone/>
            </a:pPr>
            <a:endParaRPr lang="zh-CN" altLang="en-US" sz="1400" i="1">
              <a:solidFill>
                <a:srgbClr val="0077D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1"/>
          <p:cNvSpPr txBox="1">
            <a:spLocks noChangeArrowheads="1"/>
          </p:cNvSpPr>
          <p:nvPr/>
        </p:nvSpPr>
        <p:spPr bwMode="auto">
          <a:xfrm>
            <a:off x="270609" y="983350"/>
            <a:ext cx="4935538"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200000"/>
              </a:lnSpc>
              <a:defRPr/>
            </a:pPr>
            <a:r>
              <a:rPr lang="zh-CN" altLang="en-US" sz="1100" dirty="0" smtClean="0">
                <a:latin typeface="华文中宋" pitchFamily="2" charset="-122"/>
                <a:ea typeface="华文中宋" pitchFamily="2" charset="-122"/>
              </a:rPr>
              <a:t>★空间分辨率</a:t>
            </a:r>
            <a:endParaRPr lang="en-US" altLang="zh-CN" sz="1100" dirty="0" smtClean="0">
              <a:latin typeface="华文中宋" pitchFamily="2" charset="-122"/>
              <a:ea typeface="华文中宋" pitchFamily="2" charset="-122"/>
            </a:endParaRPr>
          </a:p>
          <a:p>
            <a:pPr>
              <a:lnSpc>
                <a:spcPct val="200000"/>
              </a:lnSpc>
              <a:defRPr/>
            </a:pPr>
            <a:r>
              <a:rPr lang="zh-CN" altLang="en-US" sz="1050" dirty="0" smtClean="0">
                <a:solidFill>
                  <a:srgbClr val="C00000"/>
                </a:solidFill>
                <a:latin typeface="华文中宋" pitchFamily="2" charset="-122"/>
                <a:ea typeface="华文中宋" pitchFamily="2" charset="-122"/>
              </a:rPr>
              <a:t>由声子寿命、光脉冲宽度、采样速率以及探测器响应时间最差者决定。</a:t>
            </a:r>
            <a:endParaRPr lang="en-US" altLang="zh-CN" sz="1050" dirty="0" smtClean="0">
              <a:solidFill>
                <a:srgbClr val="C00000"/>
              </a:solidFill>
              <a:latin typeface="华文中宋" pitchFamily="2" charset="-122"/>
              <a:ea typeface="华文中宋" pitchFamily="2" charset="-122"/>
            </a:endParaRPr>
          </a:p>
          <a:p>
            <a:pPr>
              <a:lnSpc>
                <a:spcPct val="200000"/>
              </a:lnSpc>
              <a:defRPr/>
            </a:pPr>
            <a:r>
              <a:rPr lang="zh-CN" altLang="en-US" sz="1050" dirty="0" smtClean="0">
                <a:solidFill>
                  <a:srgbClr val="C00000"/>
                </a:solidFill>
                <a:latin typeface="华文中宋" pitchFamily="2" charset="-122"/>
                <a:ea typeface="华文中宋" pitchFamily="2" charset="-122"/>
              </a:rPr>
              <a:t>一般定位精度</a:t>
            </a:r>
            <a:r>
              <a:rPr lang="en-US" altLang="zh-CN" sz="1050" dirty="0" smtClean="0">
                <a:solidFill>
                  <a:srgbClr val="C00000"/>
                </a:solidFill>
                <a:latin typeface="华文中宋" pitchFamily="2" charset="-122"/>
                <a:ea typeface="华文中宋" pitchFamily="2" charset="-122"/>
              </a:rPr>
              <a:t>&gt;1m,</a:t>
            </a:r>
            <a:r>
              <a:rPr lang="zh-CN" altLang="en-US" sz="1050" dirty="0" smtClean="0">
                <a:solidFill>
                  <a:srgbClr val="C00000"/>
                </a:solidFill>
                <a:latin typeface="华文中宋" pitchFamily="2" charset="-122"/>
                <a:ea typeface="华文中宋" pitchFamily="2" charset="-122"/>
              </a:rPr>
              <a:t>特殊处理后可以小于</a:t>
            </a:r>
            <a:r>
              <a:rPr lang="en-US" altLang="zh-CN" sz="1050" dirty="0" smtClean="0">
                <a:solidFill>
                  <a:srgbClr val="C00000"/>
                </a:solidFill>
                <a:latin typeface="华文中宋" pitchFamily="2" charset="-122"/>
                <a:ea typeface="华文中宋" pitchFamily="2" charset="-122"/>
              </a:rPr>
              <a:t>1m</a:t>
            </a:r>
            <a:r>
              <a:rPr lang="zh-CN" altLang="en-US" sz="1050" dirty="0" smtClean="0">
                <a:solidFill>
                  <a:srgbClr val="C00000"/>
                </a:solidFill>
                <a:latin typeface="华文中宋" pitchFamily="2" charset="-122"/>
                <a:ea typeface="华文中宋" pitchFamily="2" charset="-122"/>
              </a:rPr>
              <a:t>。</a:t>
            </a:r>
            <a:endParaRPr lang="en-US" altLang="zh-CN" sz="1050" dirty="0" smtClean="0">
              <a:solidFill>
                <a:srgbClr val="C00000"/>
              </a:solidFill>
              <a:latin typeface="华文中宋" pitchFamily="2" charset="-122"/>
              <a:ea typeface="华文中宋" pitchFamily="2" charset="-122"/>
            </a:endParaRPr>
          </a:p>
          <a:p>
            <a:pPr>
              <a:lnSpc>
                <a:spcPct val="200000"/>
              </a:lnSpc>
              <a:defRPr/>
            </a:pPr>
            <a:r>
              <a:rPr lang="zh-CN" altLang="en-US" sz="1100" dirty="0" smtClean="0">
                <a:latin typeface="华文中宋" pitchFamily="2" charset="-122"/>
                <a:ea typeface="华文中宋" pitchFamily="2" charset="-122"/>
              </a:rPr>
              <a:t>★频率分辨率</a:t>
            </a:r>
            <a:endParaRPr lang="en-US" altLang="zh-CN" sz="1100" dirty="0" smtClean="0">
              <a:latin typeface="华文中宋" pitchFamily="2" charset="-122"/>
              <a:ea typeface="华文中宋" pitchFamily="2" charset="-122"/>
            </a:endParaRPr>
          </a:p>
          <a:p>
            <a:pPr>
              <a:lnSpc>
                <a:spcPct val="200000"/>
              </a:lnSpc>
              <a:defRPr/>
            </a:pPr>
            <a:r>
              <a:rPr lang="zh-CN" altLang="en-US" sz="1100" dirty="0" smtClean="0">
                <a:solidFill>
                  <a:srgbClr val="C00000"/>
                </a:solidFill>
                <a:latin typeface="华文中宋" pitchFamily="2" charset="-122"/>
                <a:ea typeface="华文中宋" pitchFamily="2" charset="-122"/>
              </a:rPr>
              <a:t>可达</a:t>
            </a:r>
            <a:r>
              <a:rPr lang="en-US" altLang="zh-CN" sz="1100" dirty="0" smtClean="0">
                <a:solidFill>
                  <a:srgbClr val="C00000"/>
                </a:solidFill>
                <a:latin typeface="华文中宋" pitchFamily="2" charset="-122"/>
                <a:ea typeface="华文中宋" pitchFamily="2" charset="-122"/>
              </a:rPr>
              <a:t>0.1Mhz</a:t>
            </a:r>
            <a:r>
              <a:rPr lang="zh-CN" altLang="en-US" sz="1100" dirty="0" smtClean="0">
                <a:solidFill>
                  <a:srgbClr val="C00000"/>
                </a:solidFill>
                <a:latin typeface="华文中宋" pitchFamily="2" charset="-122"/>
                <a:ea typeface="华文中宋" pitchFamily="2" charset="-122"/>
              </a:rPr>
              <a:t>（</a:t>
            </a:r>
            <a:r>
              <a:rPr lang="en-US" altLang="zh-CN" sz="1100" dirty="0" smtClean="0">
                <a:solidFill>
                  <a:srgbClr val="C00000"/>
                </a:solidFill>
                <a:latin typeface="华文中宋" pitchFamily="2" charset="-122"/>
                <a:ea typeface="华文中宋" pitchFamily="2" charset="-122"/>
              </a:rPr>
              <a:t>0.1</a:t>
            </a:r>
            <a:r>
              <a:rPr lang="zh-CN" altLang="en-US" sz="1100" dirty="0" smtClean="0">
                <a:solidFill>
                  <a:srgbClr val="C00000"/>
                </a:solidFill>
                <a:latin typeface="华文中宋" pitchFamily="2" charset="-122"/>
                <a:ea typeface="华文中宋" pitchFamily="2" charset="-122"/>
              </a:rPr>
              <a:t>℃、</a:t>
            </a:r>
            <a:r>
              <a:rPr lang="en-US" altLang="zh-CN" sz="1100" dirty="0" smtClean="0">
                <a:solidFill>
                  <a:srgbClr val="C00000"/>
                </a:solidFill>
                <a:latin typeface="华文中宋" pitchFamily="2" charset="-122"/>
                <a:ea typeface="华文中宋" pitchFamily="2" charset="-122"/>
              </a:rPr>
              <a:t>2</a:t>
            </a:r>
            <a:r>
              <a:rPr lang="el-GR" altLang="zh-CN" sz="1100" dirty="0" smtClean="0">
                <a:solidFill>
                  <a:srgbClr val="C00000"/>
                </a:solidFill>
                <a:latin typeface="华文中宋" pitchFamily="2" charset="-122"/>
                <a:ea typeface="华文中宋" pitchFamily="2" charset="-122"/>
              </a:rPr>
              <a:t> με </a:t>
            </a:r>
            <a:r>
              <a:rPr lang="zh-CN" altLang="en-US" sz="1100" dirty="0" smtClean="0">
                <a:solidFill>
                  <a:srgbClr val="C00000"/>
                </a:solidFill>
                <a:latin typeface="华文中宋" pitchFamily="2" charset="-122"/>
                <a:ea typeface="华文中宋" pitchFamily="2" charset="-122"/>
              </a:rPr>
              <a:t>）</a:t>
            </a:r>
            <a:endParaRPr lang="en-US" altLang="zh-CN" sz="1100" dirty="0" smtClean="0">
              <a:solidFill>
                <a:srgbClr val="C00000"/>
              </a:solidFill>
              <a:latin typeface="华文中宋" pitchFamily="2" charset="-122"/>
              <a:ea typeface="华文中宋" pitchFamily="2" charset="-122"/>
            </a:endParaRPr>
          </a:p>
          <a:p>
            <a:pPr>
              <a:lnSpc>
                <a:spcPct val="200000"/>
              </a:lnSpc>
              <a:defRPr/>
            </a:pPr>
            <a:r>
              <a:rPr lang="zh-CN" altLang="en-US" sz="1100" dirty="0" smtClean="0">
                <a:latin typeface="华文中宋" pitchFamily="2" charset="-122"/>
                <a:ea typeface="华文中宋" pitchFamily="2" charset="-122"/>
              </a:rPr>
              <a:t>★测量距离</a:t>
            </a:r>
            <a:endParaRPr lang="en-US" altLang="zh-CN" sz="1100" dirty="0" smtClean="0">
              <a:latin typeface="华文中宋" pitchFamily="2" charset="-122"/>
              <a:ea typeface="华文中宋" pitchFamily="2" charset="-122"/>
            </a:endParaRPr>
          </a:p>
          <a:p>
            <a:pPr>
              <a:lnSpc>
                <a:spcPct val="200000"/>
              </a:lnSpc>
              <a:defRPr/>
            </a:pPr>
            <a:r>
              <a:rPr lang="zh-CN" altLang="en-US" sz="1050" dirty="0" smtClean="0">
                <a:solidFill>
                  <a:srgbClr val="C00000"/>
                </a:solidFill>
                <a:latin typeface="华文中宋" pitchFamily="2" charset="-122"/>
                <a:ea typeface="华文中宋" pitchFamily="2" charset="-122"/>
              </a:rPr>
              <a:t>取决于探测器灵敏度和系统信噪比，一般可达</a:t>
            </a:r>
            <a:r>
              <a:rPr lang="en-US" altLang="zh-CN" sz="1050" dirty="0" smtClean="0">
                <a:solidFill>
                  <a:srgbClr val="C00000"/>
                </a:solidFill>
                <a:latin typeface="华文中宋" pitchFamily="2" charset="-122"/>
                <a:ea typeface="华文中宋" pitchFamily="2" charset="-122"/>
              </a:rPr>
              <a:t>50km</a:t>
            </a:r>
            <a:r>
              <a:rPr lang="zh-CN" altLang="en-US" sz="1050" dirty="0" smtClean="0">
                <a:solidFill>
                  <a:srgbClr val="C00000"/>
                </a:solidFill>
                <a:latin typeface="华文中宋" pitchFamily="2" charset="-122"/>
                <a:ea typeface="华文中宋" pitchFamily="2" charset="-122"/>
              </a:rPr>
              <a:t>以上；</a:t>
            </a:r>
            <a:endParaRPr lang="en-US" altLang="zh-CN" sz="1050" dirty="0" smtClean="0">
              <a:solidFill>
                <a:srgbClr val="C00000"/>
              </a:solidFill>
              <a:latin typeface="华文中宋" pitchFamily="2" charset="-122"/>
              <a:ea typeface="华文中宋" pitchFamily="2" charset="-122"/>
            </a:endParaRPr>
          </a:p>
          <a:p>
            <a:pPr>
              <a:lnSpc>
                <a:spcPct val="200000"/>
              </a:lnSpc>
              <a:defRPr/>
            </a:pPr>
            <a:r>
              <a:rPr lang="zh-CN" altLang="en-US" sz="1100" dirty="0" smtClean="0">
                <a:latin typeface="华文中宋" pitchFamily="2" charset="-122"/>
                <a:ea typeface="华文中宋" pitchFamily="2" charset="-122"/>
              </a:rPr>
              <a:t>★响应时间</a:t>
            </a:r>
            <a:endParaRPr lang="en-US" altLang="zh-CN" sz="1100" dirty="0" smtClean="0">
              <a:latin typeface="华文中宋" pitchFamily="2" charset="-122"/>
              <a:ea typeface="华文中宋" pitchFamily="2" charset="-122"/>
            </a:endParaRPr>
          </a:p>
          <a:p>
            <a:pPr>
              <a:lnSpc>
                <a:spcPct val="200000"/>
              </a:lnSpc>
              <a:defRPr/>
            </a:pPr>
            <a:r>
              <a:rPr lang="zh-CN" altLang="en-US" sz="1050" dirty="0" smtClean="0">
                <a:solidFill>
                  <a:srgbClr val="C00000"/>
                </a:solidFill>
                <a:latin typeface="华文中宋" pitchFamily="2" charset="-122"/>
                <a:ea typeface="华文中宋" pitchFamily="2" charset="-122"/>
              </a:rPr>
              <a:t>由扫频速率和范围、最大测量距离、累加次数决定，响应时间一般从几秒到十几分钟；</a:t>
            </a:r>
            <a:endParaRPr lang="en-US" altLang="zh-CN" sz="1100" dirty="0" smtClean="0">
              <a:latin typeface="华文中宋" pitchFamily="2" charset="-122"/>
              <a:ea typeface="华文中宋" pitchFamily="2" charset="-122"/>
            </a:endParaRPr>
          </a:p>
        </p:txBody>
      </p:sp>
      <p:graphicFrame>
        <p:nvGraphicFramePr>
          <p:cNvPr id="7" name="图表 6"/>
          <p:cNvGraphicFramePr>
            <a:graphicFrameLocks/>
          </p:cNvGraphicFramePr>
          <p:nvPr>
            <p:extLst>
              <p:ext uri="{D42A27DB-BD31-4B8C-83A1-F6EECF244321}">
                <p14:modId xmlns:p14="http://schemas.microsoft.com/office/powerpoint/2010/main" val="3358672205"/>
              </p:ext>
            </p:extLst>
          </p:nvPr>
        </p:nvGraphicFramePr>
        <p:xfrm>
          <a:off x="5028774" y="1369498"/>
          <a:ext cx="36290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508638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sp>
        <p:nvSpPr>
          <p:cNvPr id="5" name="文本框 4"/>
          <p:cNvSpPr txBox="1"/>
          <p:nvPr/>
        </p:nvSpPr>
        <p:spPr>
          <a:xfrm>
            <a:off x="179512" y="583233"/>
            <a:ext cx="7632848" cy="4062651"/>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常见概念</a:t>
            </a:r>
            <a:endParaRPr lang="en-US" altLang="zh-CN" dirty="0" smtClean="0">
              <a:latin typeface="黑体" panose="02010609060101010101" pitchFamily="49" charset="-122"/>
              <a:ea typeface="黑体" panose="02010609060101010101" pitchFamily="49" charset="-122"/>
            </a:endParaRPr>
          </a:p>
          <a:p>
            <a:endParaRPr lang="en-US" altLang="zh-CN" dirty="0" smtClean="0">
              <a:latin typeface="黑体" panose="02010609060101010101" pitchFamily="49" charset="-122"/>
              <a:ea typeface="黑体" panose="02010609060101010101" pitchFamily="49"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★布里渊频移</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★布里渊增益谱</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★自发布里渊散射</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★受激布里渊散射</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★阈值特征</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★声学声子</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★相干探测</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★光谱扫描</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★交叉敏感</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华文仿宋" panose="02010600040101010101" pitchFamily="2" charset="-122"/>
                <a:ea typeface="华文仿宋" panose="02010600040101010101" pitchFamily="2" charset="-122"/>
              </a:rPr>
              <a:t>★</a:t>
            </a:r>
            <a:r>
              <a:rPr lang="zh-CN" altLang="en-US" sz="1200" dirty="0">
                <a:latin typeface="微软雅黑" panose="020B0503020204020204" pitchFamily="34" charset="-122"/>
                <a:ea typeface="微软雅黑" panose="020B0503020204020204" pitchFamily="34" charset="-122"/>
              </a:rPr>
              <a:t>扰</a:t>
            </a:r>
            <a:r>
              <a:rPr lang="zh-CN" altLang="en-US" sz="1200" dirty="0" smtClean="0">
                <a:latin typeface="微软雅黑" panose="020B0503020204020204" pitchFamily="34" charset="-122"/>
                <a:ea typeface="微软雅黑" panose="020B0503020204020204" pitchFamily="34" charset="-122"/>
              </a:rPr>
              <a:t>偏</a:t>
            </a:r>
            <a:endParaRPr lang="en-US" altLang="zh-CN" sz="1200" dirty="0">
              <a:latin typeface="微软雅黑" panose="020B0503020204020204" pitchFamily="34" charset="-122"/>
              <a:ea typeface="微软雅黑" panose="020B0503020204020204" pitchFamily="34" charset="-122"/>
            </a:endParaRPr>
          </a:p>
          <a:p>
            <a:pPr>
              <a:lnSpc>
                <a:spcPct val="150000"/>
              </a:lnSpc>
            </a:pPr>
            <a:endParaRPr lang="en-US" altLang="zh-CN" sz="1400" dirty="0" smtClean="0">
              <a:latin typeface="华文仿宋" panose="02010600040101010101" pitchFamily="2" charset="-122"/>
              <a:ea typeface="华文仿宋" panose="02010600040101010101" pitchFamily="2" charset="-122"/>
            </a:endParaRPr>
          </a:p>
          <a:p>
            <a:endParaRPr lang="zh-CN" altLang="en-US"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3"/>
          <a:stretch>
            <a:fillRect/>
          </a:stretch>
        </p:blipFill>
        <p:spPr>
          <a:xfrm>
            <a:off x="5436096" y="877159"/>
            <a:ext cx="2952754" cy="1584176"/>
          </a:xfrm>
          <a:prstGeom prst="rect">
            <a:avLst/>
          </a:prstGeom>
        </p:spPr>
      </p:pic>
      <p:pic>
        <p:nvPicPr>
          <p:cNvPr id="3" name="图片 2"/>
          <p:cNvPicPr>
            <a:picLocks noChangeAspect="1"/>
          </p:cNvPicPr>
          <p:nvPr/>
        </p:nvPicPr>
        <p:blipFill>
          <a:blip r:embed="rId4"/>
          <a:stretch>
            <a:fillRect/>
          </a:stretch>
        </p:blipFill>
        <p:spPr>
          <a:xfrm>
            <a:off x="2771800" y="715799"/>
            <a:ext cx="2167328" cy="1906896"/>
          </a:xfrm>
          <a:prstGeom prst="rect">
            <a:avLst/>
          </a:prstGeom>
        </p:spPr>
      </p:pic>
      <p:pic>
        <p:nvPicPr>
          <p:cNvPr id="4" name="图片 3"/>
          <p:cNvPicPr>
            <a:picLocks noChangeAspect="1"/>
          </p:cNvPicPr>
          <p:nvPr/>
        </p:nvPicPr>
        <p:blipFill>
          <a:blip r:embed="rId5"/>
          <a:stretch>
            <a:fillRect/>
          </a:stretch>
        </p:blipFill>
        <p:spPr>
          <a:xfrm>
            <a:off x="2689690" y="2831342"/>
            <a:ext cx="2602390" cy="1932769"/>
          </a:xfrm>
          <a:prstGeom prst="rect">
            <a:avLst/>
          </a:prstGeom>
        </p:spPr>
      </p:pic>
    </p:spTree>
    <p:extLst>
      <p:ext uri="{BB962C8B-B14F-4D97-AF65-F5344CB8AC3E}">
        <p14:creationId xmlns:p14="http://schemas.microsoft.com/office/powerpoint/2010/main" val="243303596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5"/>
          <p:cNvSpPr>
            <a:spLocks noChangeArrowheads="1"/>
          </p:cNvSpPr>
          <p:nvPr/>
        </p:nvSpPr>
        <p:spPr bwMode="auto">
          <a:xfrm rot="5400000">
            <a:off x="465148" y="3392748"/>
            <a:ext cx="306628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3300" dirty="0">
                <a:solidFill>
                  <a:srgbClr val="7F7F7F"/>
                </a:solidFill>
                <a:latin typeface="微软雅黑" pitchFamily="34" charset="-122"/>
                <a:ea typeface="微软雅黑" pitchFamily="34" charset="-122"/>
                <a:sym typeface="Impact" pitchFamily="34" charset="0"/>
              </a:rPr>
              <a:t>CONTENTS</a:t>
            </a:r>
            <a:endParaRPr lang="zh-CN" altLang="en-US" sz="3300" dirty="0">
              <a:solidFill>
                <a:srgbClr val="7F7F7F"/>
              </a:solidFill>
              <a:latin typeface="微软雅黑" pitchFamily="34" charset="-122"/>
              <a:ea typeface="微软雅黑" pitchFamily="34" charset="-122"/>
              <a:sym typeface="Impact" pitchFamily="34" charset="0"/>
            </a:endParaRPr>
          </a:p>
        </p:txBody>
      </p:sp>
      <p:sp>
        <p:nvSpPr>
          <p:cNvPr id="4098" name="文本框 41"/>
          <p:cNvSpPr>
            <a:spLocks noChangeArrowheads="1"/>
          </p:cNvSpPr>
          <p:nvPr/>
        </p:nvSpPr>
        <p:spPr bwMode="auto">
          <a:xfrm>
            <a:off x="1259632" y="605246"/>
            <a:ext cx="109394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5400" b="1" dirty="0">
                <a:solidFill>
                  <a:srgbClr val="0D386B"/>
                </a:solidFill>
                <a:latin typeface="微软雅黑" pitchFamily="34" charset="-122"/>
                <a:ea typeface="微软雅黑" pitchFamily="34" charset="-122"/>
                <a:sym typeface="微软雅黑" pitchFamily="34" charset="-122"/>
              </a:rPr>
              <a:t>目录</a:t>
            </a:r>
            <a:endParaRPr lang="zh-CN" altLang="en-US" sz="5400" dirty="0">
              <a:solidFill>
                <a:srgbClr val="0D386B"/>
              </a:solidFill>
            </a:endParaRPr>
          </a:p>
        </p:txBody>
      </p:sp>
      <p:sp>
        <p:nvSpPr>
          <p:cNvPr id="4100" name="矩形 46"/>
          <p:cNvSpPr>
            <a:spLocks noChangeArrowheads="1"/>
          </p:cNvSpPr>
          <p:nvPr/>
        </p:nvSpPr>
        <p:spPr bwMode="auto">
          <a:xfrm>
            <a:off x="2377471" y="754856"/>
            <a:ext cx="34289" cy="3702844"/>
          </a:xfrm>
          <a:prstGeom prst="rect">
            <a:avLst/>
          </a:prstGeom>
          <a:solidFill>
            <a:srgbClr val="0D386B"/>
          </a:solidFill>
          <a:ln>
            <a:noFill/>
          </a:ln>
          <a:extLst/>
        </p:spPr>
        <p:txBody>
          <a:bodyPr lIns="68580" tIns="34290" rIns="68580" bIns="34290" anchor="ctr"/>
          <a:lstStyle/>
          <a:p>
            <a:pPr algn="ctr"/>
            <a:endParaRPr lang="zh-CN" altLang="zh-CN">
              <a:solidFill>
                <a:srgbClr val="7F7F7F"/>
              </a:solidFill>
              <a:latin typeface="宋体" pitchFamily="2" charset="-122"/>
              <a:sym typeface="宋体" pitchFamily="2" charset="-122"/>
            </a:endParaRPr>
          </a:p>
        </p:txBody>
      </p:sp>
      <p:sp>
        <p:nvSpPr>
          <p:cNvPr id="35" name="Rectangle 4"/>
          <p:cNvSpPr txBox="1">
            <a:spLocks noChangeArrowheads="1"/>
          </p:cNvSpPr>
          <p:nvPr/>
        </p:nvSpPr>
        <p:spPr bwMode="auto">
          <a:xfrm>
            <a:off x="0" y="5236046"/>
            <a:ext cx="9144000" cy="361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endParaRPr lang="zh-CN" altLang="zh-CN" b="0" dirty="0">
              <a:solidFill>
                <a:srgbClr val="FF0000"/>
              </a:solidFill>
              <a:latin typeface="微软雅黑" panose="020B0503020204020204" pitchFamily="34" charset="-122"/>
              <a:ea typeface="微软雅黑" panose="020B0503020204020204" pitchFamily="34" charset="-122"/>
            </a:endParaRPr>
          </a:p>
        </p:txBody>
      </p:sp>
      <p:sp>
        <p:nvSpPr>
          <p:cNvPr id="36" name="MH_Number_1"/>
          <p:cNvSpPr/>
          <p:nvPr>
            <p:custDataLst>
              <p:tags r:id="rId1"/>
            </p:custDataLst>
          </p:nvPr>
        </p:nvSpPr>
        <p:spPr>
          <a:xfrm>
            <a:off x="3347865" y="1347614"/>
            <a:ext cx="360040" cy="361509"/>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2"/>
            </p:custDataLst>
          </p:nvPr>
        </p:nvSpPr>
        <p:spPr>
          <a:xfrm>
            <a:off x="3869355" y="1299330"/>
            <a:ext cx="3964536"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3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引言</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Entry_2"/>
          <p:cNvSpPr/>
          <p:nvPr>
            <p:custDataLst>
              <p:tags r:id="rId3"/>
            </p:custDataLst>
          </p:nvPr>
        </p:nvSpPr>
        <p:spPr>
          <a:xfrm>
            <a:off x="3856895" y="1967775"/>
            <a:ext cx="2443123"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分类</a:t>
            </a:r>
          </a:p>
        </p:txBody>
      </p:sp>
      <p:sp>
        <p:nvSpPr>
          <p:cNvPr id="41" name="MH_Entry_3"/>
          <p:cNvSpPr/>
          <p:nvPr>
            <p:custDataLst>
              <p:tags r:id="rId4"/>
            </p:custDataLst>
          </p:nvPr>
        </p:nvSpPr>
        <p:spPr>
          <a:xfrm>
            <a:off x="3869355" y="2577291"/>
            <a:ext cx="3964536"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核心指标和概念</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5"/>
            </p:custDataLst>
          </p:nvPr>
        </p:nvSpPr>
        <p:spPr>
          <a:xfrm>
            <a:off x="3856895" y="3208946"/>
            <a:ext cx="3307393"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研究方向和问题</a:t>
            </a:r>
            <a:endPar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Number_1"/>
          <p:cNvSpPr/>
          <p:nvPr>
            <p:custDataLst>
              <p:tags r:id="rId6"/>
            </p:custDataLst>
          </p:nvPr>
        </p:nvSpPr>
        <p:spPr>
          <a:xfrm>
            <a:off x="3347865" y="1994556"/>
            <a:ext cx="360040" cy="361509"/>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5" name="MH_Number_1"/>
          <p:cNvSpPr/>
          <p:nvPr>
            <p:custDataLst>
              <p:tags r:id="rId7"/>
            </p:custDataLst>
          </p:nvPr>
        </p:nvSpPr>
        <p:spPr>
          <a:xfrm>
            <a:off x="3347865" y="2619065"/>
            <a:ext cx="360040" cy="361509"/>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 name="MH_Number_1"/>
          <p:cNvSpPr/>
          <p:nvPr>
            <p:custDataLst>
              <p:tags r:id="rId8"/>
            </p:custDataLst>
          </p:nvPr>
        </p:nvSpPr>
        <p:spPr>
          <a:xfrm>
            <a:off x="3347865" y="3231200"/>
            <a:ext cx="360040" cy="361509"/>
          </a:xfrm>
          <a:prstGeom prst="ellipse">
            <a:avLst/>
          </a:prstGeom>
          <a:solidFill>
            <a:srgbClr val="0D386B"/>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631095531"/>
      </p:ext>
    </p:extLst>
  </p:cSld>
  <p:clrMapOvr>
    <a:masterClrMapping/>
  </p:clrMapOvr>
  <p:transition spd="slow" advTm="2361">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lvl="0">
              <a:lnSpc>
                <a:spcPct val="130000"/>
              </a:lnSpc>
            </a:pPr>
            <a:r>
              <a:rPr lang="en-US" altLang="zh-CN" dirty="0">
                <a:solidFill>
                  <a:schemeClr val="tx1"/>
                </a:solidFill>
                <a:latin typeface="Arial" panose="020B0604020202020204" pitchFamily="34" charset="0"/>
                <a:sym typeface="Arial" panose="020B0604020202020204" pitchFamily="34" charset="0"/>
              </a:rPr>
              <a:t>DTSS</a:t>
            </a:r>
            <a:r>
              <a:rPr lang="zh-CN" altLang="en-US" dirty="0">
                <a:solidFill>
                  <a:schemeClr val="tx1"/>
                </a:solidFill>
                <a:latin typeface="Arial" panose="020B0604020202020204" pitchFamily="34" charset="0"/>
                <a:sym typeface="Arial" panose="020B0604020202020204" pitchFamily="34" charset="0"/>
              </a:rPr>
              <a:t>研究方向和问题</a:t>
            </a:r>
            <a:endParaRPr lang="zh-CN" altLang="en-US" dirty="0">
              <a:solidFill>
                <a:schemeClr val="tx1"/>
              </a:solidFill>
              <a:latin typeface="Arial" panose="020B0604020202020204" pitchFamily="34" charset="0"/>
              <a:sym typeface="Arial" panose="020B0604020202020204" pitchFamily="34" charset="0"/>
            </a:endParaRPr>
          </a:p>
        </p:txBody>
      </p:sp>
      <p:sp>
        <p:nvSpPr>
          <p:cNvPr id="5" name="文本框 4"/>
          <p:cNvSpPr txBox="1"/>
          <p:nvPr/>
        </p:nvSpPr>
        <p:spPr>
          <a:xfrm>
            <a:off x="323528" y="771550"/>
            <a:ext cx="5616624" cy="3213187"/>
          </a:xfrm>
          <a:prstGeom prst="rect">
            <a:avLst/>
          </a:prstGeom>
          <a:noFill/>
        </p:spPr>
        <p:txBody>
          <a:bodyPr wrap="square" rtlCol="0">
            <a:spAutoFit/>
          </a:bodyPr>
          <a:lstStyle/>
          <a:p>
            <a:pPr>
              <a:spcBef>
                <a:spcPct val="20000"/>
              </a:spcBef>
            </a:pPr>
            <a:r>
              <a:rPr lang="zh-CN" altLang="en-US" dirty="0">
                <a:latin typeface="黑体" panose="02010609060101010101" pitchFamily="49" charset="-122"/>
                <a:ea typeface="黑体" panose="02010609060101010101" pitchFamily="49" charset="-122"/>
              </a:rPr>
              <a:t>布里渊传感</a:t>
            </a:r>
            <a:r>
              <a:rPr lang="zh-CN" altLang="en-US" dirty="0" smtClean="0">
                <a:latin typeface="黑体" panose="02010609060101010101" pitchFamily="49" charset="-122"/>
                <a:ea typeface="黑体" panose="02010609060101010101" pitchFamily="49" charset="-122"/>
              </a:rPr>
              <a:t>产品研究方向</a:t>
            </a:r>
            <a:endParaRPr lang="en-US" altLang="zh-CN" dirty="0" smtClean="0">
              <a:latin typeface="黑体" panose="02010609060101010101" pitchFamily="49" charset="-122"/>
              <a:ea typeface="黑体" panose="02010609060101010101" pitchFamily="49" charset="-122"/>
            </a:endParaRPr>
          </a:p>
          <a:p>
            <a:pPr lvl="2">
              <a:lnSpc>
                <a:spcPct val="200000"/>
              </a:lnSpc>
              <a:spcBef>
                <a:spcPct val="20000"/>
              </a:spcBef>
            </a:pP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、探索新的传感机理</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、采用新的传感技术和方法</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、采用新的信号采集系统及处理技术</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、开拓新的应用领域</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融合多种光纤</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传感器构建大规模传感网</a:t>
            </a: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2922885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lvl="0">
              <a:lnSpc>
                <a:spcPct val="130000"/>
              </a:lnSpc>
            </a:pPr>
            <a:r>
              <a:rPr lang="en-US" altLang="zh-CN" dirty="0">
                <a:solidFill>
                  <a:schemeClr val="tx1"/>
                </a:solidFill>
                <a:latin typeface="Arial" panose="020B0604020202020204" pitchFamily="34" charset="0"/>
                <a:sym typeface="Arial" panose="020B0604020202020204" pitchFamily="34" charset="0"/>
              </a:rPr>
              <a:t>DTSS</a:t>
            </a:r>
            <a:r>
              <a:rPr lang="zh-CN" altLang="en-US" dirty="0">
                <a:solidFill>
                  <a:schemeClr val="tx1"/>
                </a:solidFill>
                <a:latin typeface="Arial" panose="020B0604020202020204" pitchFamily="34" charset="0"/>
                <a:sym typeface="Arial" panose="020B0604020202020204" pitchFamily="34" charset="0"/>
              </a:rPr>
              <a:t>研究方向和问题</a:t>
            </a:r>
            <a:endParaRPr lang="zh-CN" altLang="en-US" dirty="0">
              <a:solidFill>
                <a:schemeClr val="tx1"/>
              </a:solidFill>
              <a:latin typeface="Arial" panose="020B0604020202020204" pitchFamily="34" charset="0"/>
              <a:sym typeface="Arial" panose="020B0604020202020204" pitchFamily="34" charset="0"/>
            </a:endParaRPr>
          </a:p>
        </p:txBody>
      </p:sp>
      <p:sp>
        <p:nvSpPr>
          <p:cNvPr id="5" name="文本框 4"/>
          <p:cNvSpPr txBox="1"/>
          <p:nvPr/>
        </p:nvSpPr>
        <p:spPr>
          <a:xfrm>
            <a:off x="107504" y="627534"/>
            <a:ext cx="3384376" cy="2930033"/>
          </a:xfrm>
          <a:prstGeom prst="rect">
            <a:avLst/>
          </a:prstGeom>
          <a:noFill/>
        </p:spPr>
        <p:txBody>
          <a:bodyPr wrap="square" rtlCol="0">
            <a:spAutoFit/>
          </a:bodyPr>
          <a:lstStyle/>
          <a:p>
            <a:pPr>
              <a:spcBef>
                <a:spcPct val="20000"/>
              </a:spcBef>
            </a:pPr>
            <a:r>
              <a:rPr lang="zh-CN" altLang="en-US" dirty="0">
                <a:latin typeface="黑体" panose="02010609060101010101" pitchFamily="49" charset="-122"/>
                <a:ea typeface="黑体" panose="02010609060101010101" pitchFamily="49" charset="-122"/>
              </a:rPr>
              <a:t>布里渊传感</a:t>
            </a:r>
            <a:r>
              <a:rPr lang="zh-CN" altLang="en-US" dirty="0" smtClean="0">
                <a:latin typeface="黑体" panose="02010609060101010101" pitchFamily="49" charset="-122"/>
                <a:ea typeface="黑体" panose="02010609060101010101" pitchFamily="49" charset="-122"/>
              </a:rPr>
              <a:t>产品问题</a:t>
            </a:r>
            <a:endParaRPr lang="en-US" altLang="zh-CN" dirty="0" smtClean="0">
              <a:latin typeface="黑体" panose="02010609060101010101" pitchFamily="49" charset="-122"/>
              <a:ea typeface="黑体" panose="02010609060101010101" pitchFamily="49" charset="-122"/>
            </a:endParaRPr>
          </a:p>
          <a:p>
            <a:pPr>
              <a:spcBef>
                <a:spcPct val="20000"/>
              </a:spcBef>
            </a:pPr>
            <a:endParaRPr lang="en-US" altLang="zh-CN" dirty="0" smtClean="0">
              <a:latin typeface="黑体" panose="02010609060101010101" pitchFamily="49" charset="-122"/>
              <a:ea typeface="黑体" panose="02010609060101010101" pitchFamily="49"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、温度和应变交叉敏感问题</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、空间分辨率提高问题</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、应用现场的标定问题</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lnSpc>
                <a:spcPct val="200000"/>
              </a:lnSpc>
              <a:spcBef>
                <a:spcPct val="20000"/>
              </a:spcBef>
            </a:pP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BOTDA</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产品结构优化</a:t>
            </a: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lvl="2">
              <a:spcBef>
                <a:spcPct val="20000"/>
              </a:spcBef>
            </a:pP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88259583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lvl="0">
              <a:lnSpc>
                <a:spcPct val="130000"/>
              </a:lnSpc>
            </a:pPr>
            <a:r>
              <a:rPr lang="en-US" altLang="zh-CN" dirty="0">
                <a:solidFill>
                  <a:schemeClr val="tx1"/>
                </a:solidFill>
                <a:latin typeface="Arial" panose="020B0604020202020204" pitchFamily="34" charset="0"/>
                <a:sym typeface="Arial" panose="020B0604020202020204" pitchFamily="34" charset="0"/>
              </a:rPr>
              <a:t>DTSS</a:t>
            </a:r>
            <a:r>
              <a:rPr lang="zh-CN" altLang="en-US" dirty="0">
                <a:solidFill>
                  <a:schemeClr val="tx1"/>
                </a:solidFill>
                <a:latin typeface="Arial" panose="020B0604020202020204" pitchFamily="34" charset="0"/>
                <a:sym typeface="Arial" panose="020B0604020202020204" pitchFamily="34" charset="0"/>
              </a:rPr>
              <a:t>研究方向和问题</a:t>
            </a:r>
            <a:endParaRPr lang="zh-CN" altLang="en-US" dirty="0">
              <a:solidFill>
                <a:schemeClr val="tx1"/>
              </a:solidFill>
              <a:latin typeface="Arial" panose="020B0604020202020204" pitchFamily="34" charset="0"/>
              <a:sym typeface="Arial" panose="020B0604020202020204" pitchFamily="34" charset="0"/>
            </a:endParaRPr>
          </a:p>
        </p:txBody>
      </p:sp>
      <p:sp>
        <p:nvSpPr>
          <p:cNvPr id="5" name="文本框 4"/>
          <p:cNvSpPr txBox="1"/>
          <p:nvPr/>
        </p:nvSpPr>
        <p:spPr>
          <a:xfrm>
            <a:off x="107504" y="699542"/>
            <a:ext cx="4608512"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目前市场上主要布里渊传感产品对比</a:t>
            </a:r>
          </a:p>
        </p:txBody>
      </p:sp>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6" y="1068874"/>
            <a:ext cx="5487987"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686" y="579131"/>
            <a:ext cx="13462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686" y="1354832"/>
            <a:ext cx="1346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686" y="2256532"/>
            <a:ext cx="1346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2603" y="3224907"/>
            <a:ext cx="13763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7686" y="3980557"/>
            <a:ext cx="14001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27258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pPr lvl="0">
              <a:lnSpc>
                <a:spcPct val="130000"/>
              </a:lnSpc>
            </a:pPr>
            <a:r>
              <a:rPr lang="en-US" altLang="zh-CN" dirty="0">
                <a:solidFill>
                  <a:schemeClr val="tx1"/>
                </a:solidFill>
                <a:latin typeface="Arial" panose="020B0604020202020204" pitchFamily="34" charset="0"/>
                <a:sym typeface="Arial" panose="020B0604020202020204" pitchFamily="34" charset="0"/>
              </a:rPr>
              <a:t>DTSS</a:t>
            </a:r>
            <a:r>
              <a:rPr lang="zh-CN" altLang="en-US" dirty="0">
                <a:solidFill>
                  <a:schemeClr val="tx1"/>
                </a:solidFill>
                <a:latin typeface="Arial" panose="020B0604020202020204" pitchFamily="34" charset="0"/>
                <a:sym typeface="Arial" panose="020B0604020202020204" pitchFamily="34" charset="0"/>
              </a:rPr>
              <a:t>研究方向和问题</a:t>
            </a:r>
            <a:endParaRPr lang="zh-CN" altLang="en-US" dirty="0">
              <a:solidFill>
                <a:schemeClr val="tx1"/>
              </a:solidFill>
              <a:latin typeface="Arial" panose="020B0604020202020204" pitchFamily="34" charset="0"/>
              <a:sym typeface="Arial" panose="020B0604020202020204" pitchFamily="34" charset="0"/>
            </a:endParaRPr>
          </a:p>
        </p:txBody>
      </p:sp>
      <p:sp>
        <p:nvSpPr>
          <p:cNvPr id="5" name="文本框 4"/>
          <p:cNvSpPr txBox="1"/>
          <p:nvPr/>
        </p:nvSpPr>
        <p:spPr>
          <a:xfrm>
            <a:off x="251520" y="584772"/>
            <a:ext cx="3384376" cy="369332"/>
          </a:xfrm>
          <a:prstGeom prst="rect">
            <a:avLst/>
          </a:prstGeom>
          <a:noFill/>
        </p:spPr>
        <p:txBody>
          <a:bodyPr wrap="square" rtlCol="0">
            <a:spAutoFit/>
          </a:bodyPr>
          <a:lstStyle/>
          <a:p>
            <a:pPr>
              <a:spcBef>
                <a:spcPct val="20000"/>
              </a:spcBef>
            </a:pPr>
            <a:r>
              <a:rPr lang="zh-CN" altLang="en-US" dirty="0">
                <a:latin typeface="黑体" panose="02010609060101010101" pitchFamily="49" charset="-122"/>
                <a:ea typeface="黑体" panose="02010609060101010101" pitchFamily="49" charset="-122"/>
              </a:rPr>
              <a:t>布里渊传感产品应用举例</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77838"/>
            <a:ext cx="387508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395" y="931813"/>
            <a:ext cx="4646612"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951238"/>
            <a:ext cx="1058862"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8557" y="3975051"/>
            <a:ext cx="18573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8070" y="3978226"/>
            <a:ext cx="2047875"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8370" y="3997276"/>
            <a:ext cx="1900237"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94973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5"/>
          <p:cNvSpPr>
            <a:spLocks noChangeArrowheads="1"/>
          </p:cNvSpPr>
          <p:nvPr/>
        </p:nvSpPr>
        <p:spPr bwMode="auto">
          <a:xfrm rot="5400000">
            <a:off x="465148" y="3392748"/>
            <a:ext cx="306628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3300" dirty="0">
                <a:solidFill>
                  <a:srgbClr val="7F7F7F"/>
                </a:solidFill>
                <a:latin typeface="微软雅黑" pitchFamily="34" charset="-122"/>
                <a:ea typeface="微软雅黑" pitchFamily="34" charset="-122"/>
                <a:sym typeface="Impact" pitchFamily="34" charset="0"/>
              </a:rPr>
              <a:t>CONTENTS</a:t>
            </a:r>
            <a:endParaRPr lang="zh-CN" altLang="en-US" sz="3300" dirty="0">
              <a:solidFill>
                <a:srgbClr val="7F7F7F"/>
              </a:solidFill>
              <a:latin typeface="微软雅黑" pitchFamily="34" charset="-122"/>
              <a:ea typeface="微软雅黑" pitchFamily="34" charset="-122"/>
              <a:sym typeface="Impact" pitchFamily="34" charset="0"/>
            </a:endParaRPr>
          </a:p>
        </p:txBody>
      </p:sp>
      <p:sp>
        <p:nvSpPr>
          <p:cNvPr id="4098" name="文本框 41"/>
          <p:cNvSpPr>
            <a:spLocks noChangeArrowheads="1"/>
          </p:cNvSpPr>
          <p:nvPr/>
        </p:nvSpPr>
        <p:spPr bwMode="auto">
          <a:xfrm>
            <a:off x="1259632" y="605246"/>
            <a:ext cx="109394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5400" b="1" dirty="0">
                <a:solidFill>
                  <a:srgbClr val="0D386B"/>
                </a:solidFill>
                <a:latin typeface="微软雅黑" pitchFamily="34" charset="-122"/>
                <a:ea typeface="微软雅黑" pitchFamily="34" charset="-122"/>
                <a:sym typeface="微软雅黑" pitchFamily="34" charset="-122"/>
              </a:rPr>
              <a:t>目录</a:t>
            </a:r>
            <a:endParaRPr lang="zh-CN" altLang="en-US" sz="5400" dirty="0">
              <a:solidFill>
                <a:srgbClr val="0D386B"/>
              </a:solidFill>
            </a:endParaRPr>
          </a:p>
        </p:txBody>
      </p:sp>
      <p:sp>
        <p:nvSpPr>
          <p:cNvPr id="4100" name="矩形 46"/>
          <p:cNvSpPr>
            <a:spLocks noChangeArrowheads="1"/>
          </p:cNvSpPr>
          <p:nvPr/>
        </p:nvSpPr>
        <p:spPr bwMode="auto">
          <a:xfrm>
            <a:off x="2377471" y="754856"/>
            <a:ext cx="34289" cy="3702844"/>
          </a:xfrm>
          <a:prstGeom prst="rect">
            <a:avLst/>
          </a:prstGeom>
          <a:solidFill>
            <a:srgbClr val="0D386B"/>
          </a:solidFill>
          <a:ln>
            <a:noFill/>
          </a:ln>
          <a:extLst/>
        </p:spPr>
        <p:txBody>
          <a:bodyPr lIns="68580" tIns="34290" rIns="68580" bIns="34290" anchor="ctr"/>
          <a:lstStyle/>
          <a:p>
            <a:pPr algn="ctr"/>
            <a:endParaRPr lang="zh-CN" altLang="zh-CN">
              <a:solidFill>
                <a:srgbClr val="7F7F7F"/>
              </a:solidFill>
              <a:latin typeface="宋体" pitchFamily="2" charset="-122"/>
              <a:sym typeface="宋体" pitchFamily="2" charset="-122"/>
            </a:endParaRPr>
          </a:p>
        </p:txBody>
      </p:sp>
      <p:sp>
        <p:nvSpPr>
          <p:cNvPr id="35" name="Rectangle 4"/>
          <p:cNvSpPr txBox="1">
            <a:spLocks noChangeArrowheads="1"/>
          </p:cNvSpPr>
          <p:nvPr/>
        </p:nvSpPr>
        <p:spPr bwMode="auto">
          <a:xfrm>
            <a:off x="0" y="5236046"/>
            <a:ext cx="9144000" cy="361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endParaRPr lang="zh-CN" altLang="zh-CN" b="0" dirty="0">
              <a:solidFill>
                <a:srgbClr val="FF0000"/>
              </a:solidFill>
              <a:latin typeface="微软雅黑" panose="020B0503020204020204" pitchFamily="34" charset="-122"/>
              <a:ea typeface="微软雅黑" panose="020B0503020204020204" pitchFamily="34" charset="-122"/>
            </a:endParaRPr>
          </a:p>
        </p:txBody>
      </p:sp>
      <p:sp>
        <p:nvSpPr>
          <p:cNvPr id="36" name="MH_Number_1"/>
          <p:cNvSpPr/>
          <p:nvPr>
            <p:custDataLst>
              <p:tags r:id="rId1"/>
            </p:custDataLst>
          </p:nvPr>
        </p:nvSpPr>
        <p:spPr>
          <a:xfrm>
            <a:off x="3347865" y="1347614"/>
            <a:ext cx="360040" cy="361509"/>
          </a:xfrm>
          <a:prstGeom prst="ellipse">
            <a:avLst/>
          </a:prstGeom>
          <a:solidFill>
            <a:srgbClr val="0D386B"/>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2"/>
            </p:custDataLst>
          </p:nvPr>
        </p:nvSpPr>
        <p:spPr>
          <a:xfrm>
            <a:off x="3869355" y="1299330"/>
            <a:ext cx="3964536"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30000"/>
              </a:lnSpc>
            </a:pPr>
            <a:r>
              <a:rPr lang="zh-CN" altLang="en-US" sz="24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引言</a:t>
            </a:r>
            <a:endPar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Entry_2"/>
          <p:cNvSpPr/>
          <p:nvPr>
            <p:custDataLst>
              <p:tags r:id="rId3"/>
            </p:custDataLst>
          </p:nvPr>
        </p:nvSpPr>
        <p:spPr>
          <a:xfrm>
            <a:off x="3856895" y="1967775"/>
            <a:ext cx="2443123"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分类</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3"/>
          <p:cNvSpPr/>
          <p:nvPr>
            <p:custDataLst>
              <p:tags r:id="rId4"/>
            </p:custDataLst>
          </p:nvPr>
        </p:nvSpPr>
        <p:spPr>
          <a:xfrm>
            <a:off x="3869355" y="2578573"/>
            <a:ext cx="3964536" cy="4301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核心指标和概念</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5"/>
            </p:custDataLst>
          </p:nvPr>
        </p:nvSpPr>
        <p:spPr>
          <a:xfrm>
            <a:off x="3856895" y="3185222"/>
            <a:ext cx="3307393" cy="4801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研究方向和问题</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Number_1"/>
          <p:cNvSpPr/>
          <p:nvPr>
            <p:custDataLst>
              <p:tags r:id="rId6"/>
            </p:custDataLst>
          </p:nvPr>
        </p:nvSpPr>
        <p:spPr>
          <a:xfrm>
            <a:off x="3347865" y="1994556"/>
            <a:ext cx="360040" cy="361509"/>
          </a:xfrm>
          <a:prstGeom prst="ellipse">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5" name="MH_Number_1"/>
          <p:cNvSpPr/>
          <p:nvPr>
            <p:custDataLst>
              <p:tags r:id="rId7"/>
            </p:custDataLst>
          </p:nvPr>
        </p:nvSpPr>
        <p:spPr>
          <a:xfrm>
            <a:off x="3347865" y="2619065"/>
            <a:ext cx="360040" cy="361509"/>
          </a:xfrm>
          <a:prstGeom prst="ellipse">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 name="MH_Number_1"/>
          <p:cNvSpPr/>
          <p:nvPr>
            <p:custDataLst>
              <p:tags r:id="rId8"/>
            </p:custDataLst>
          </p:nvPr>
        </p:nvSpPr>
        <p:spPr>
          <a:xfrm>
            <a:off x="3347865" y="3231200"/>
            <a:ext cx="360040" cy="361509"/>
          </a:xfrm>
          <a:prstGeom prst="ellipse">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543163036"/>
      </p:ext>
    </p:extLst>
  </p:cSld>
  <p:clrMapOvr>
    <a:masterClrMapping/>
  </p:clrMapOvr>
  <p:transition spd="slow" advTm="2361">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5699" y="4524115"/>
            <a:ext cx="9144000" cy="4283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099270" y="163564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099270" y="163564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5023182" y="259722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V="1">
            <a:off x="4099270" y="330168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flipV="1">
            <a:off x="4099270" y="355879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678408" y="2830553"/>
            <a:ext cx="1595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itchFamily="2" charset="-122"/>
                <a:cs typeface="宋体" pitchFamily="2" charset="-122"/>
              </a:defRPr>
            </a:lvl1pPr>
            <a:lvl2pPr fontAlgn="base">
              <a:spcBef>
                <a:spcPct val="0"/>
              </a:spcBef>
              <a:spcAft>
                <a:spcPct val="0"/>
              </a:spcAft>
              <a:defRPr>
                <a:latin typeface="Arial" pitchFamily="34" charset="0"/>
                <a:ea typeface="宋体" pitchFamily="2" charset="-122"/>
                <a:cs typeface="宋体" pitchFamily="2" charset="-122"/>
              </a:defRPr>
            </a:lvl2pPr>
            <a:lvl3pPr fontAlgn="base">
              <a:spcBef>
                <a:spcPct val="0"/>
              </a:spcBef>
              <a:spcAft>
                <a:spcPct val="0"/>
              </a:spcAft>
              <a:defRPr>
                <a:latin typeface="Arial" pitchFamily="34" charset="0"/>
                <a:ea typeface="宋体" pitchFamily="2" charset="-122"/>
                <a:cs typeface="宋体" pitchFamily="2" charset="-122"/>
              </a:defRPr>
            </a:lvl3pPr>
            <a:lvl4pPr fontAlgn="base">
              <a:spcBef>
                <a:spcPct val="0"/>
              </a:spcBef>
              <a:spcAft>
                <a:spcPct val="0"/>
              </a:spcAft>
              <a:defRPr>
                <a:latin typeface="Arial" pitchFamily="34" charset="0"/>
                <a:ea typeface="宋体" pitchFamily="2" charset="-122"/>
                <a:cs typeface="宋体" pitchFamily="2" charset="-122"/>
              </a:defRPr>
            </a:lvl4pPr>
            <a:lvl5pPr fontAlgn="base">
              <a:spcBef>
                <a:spcPct val="0"/>
              </a:spcBef>
              <a:spcAft>
                <a:spcPct val="0"/>
              </a:spcAft>
              <a:defRPr>
                <a:latin typeface="Arial" pitchFamily="34" charset="0"/>
                <a:ea typeface="宋体" pitchFamily="2" charset="-122"/>
                <a:cs typeface="宋体" pitchFamily="2" charset="-122"/>
              </a:defRPr>
            </a:lvl5pPr>
            <a:lvl6pPr fontAlgn="base">
              <a:spcBef>
                <a:spcPct val="0"/>
              </a:spcBef>
              <a:spcAft>
                <a:spcPct val="0"/>
              </a:spcAft>
              <a:defRPr>
                <a:latin typeface="Arial" pitchFamily="34" charset="0"/>
                <a:ea typeface="宋体" pitchFamily="2" charset="-122"/>
                <a:cs typeface="宋体" pitchFamily="2" charset="-122"/>
              </a:defRPr>
            </a:lvl6pPr>
            <a:lvl7pPr fontAlgn="base">
              <a:spcBef>
                <a:spcPct val="0"/>
              </a:spcBef>
              <a:spcAft>
                <a:spcPct val="0"/>
              </a:spcAft>
              <a:defRPr>
                <a:latin typeface="Arial" pitchFamily="34" charset="0"/>
                <a:ea typeface="宋体" pitchFamily="2" charset="-122"/>
                <a:cs typeface="宋体" pitchFamily="2" charset="-122"/>
              </a:defRPr>
            </a:lvl7pPr>
            <a:lvl8pPr fontAlgn="base">
              <a:spcBef>
                <a:spcPct val="0"/>
              </a:spcBef>
              <a:spcAft>
                <a:spcPct val="0"/>
              </a:spcAft>
              <a:defRPr>
                <a:latin typeface="Arial" pitchFamily="34" charset="0"/>
                <a:ea typeface="宋体" pitchFamily="2" charset="-122"/>
                <a:cs typeface="宋体" pitchFamily="2" charset="-122"/>
              </a:defRPr>
            </a:lvl8pPr>
            <a:lvl9pPr fontAlgn="base">
              <a:spcBef>
                <a:spcPct val="0"/>
              </a:spcBef>
              <a:spcAft>
                <a:spcPct val="0"/>
              </a:spcAft>
              <a:defRPr>
                <a:latin typeface="Arial" pitchFamily="34" charset="0"/>
                <a:ea typeface="宋体" pitchFamily="2" charset="-122"/>
                <a:cs typeface="宋体" pitchFamily="2" charset="-122"/>
              </a:defRPr>
            </a:lvl9pPr>
          </a:lstStyle>
          <a:p>
            <a:pPr algn="r"/>
            <a:r>
              <a:rPr lang="zh-CN" altLang="en-US" sz="2400" dirty="0" smtClean="0">
                <a:solidFill>
                  <a:schemeClr val="accent1">
                    <a:lumMod val="75000"/>
                  </a:schemeClr>
                </a:solidFill>
                <a:latin typeface="微软雅黑" panose="020B0503020204020204" pitchFamily="34" charset="-122"/>
                <a:ea typeface="微软雅黑" panose="020B0503020204020204" pitchFamily="34" charset="-122"/>
              </a:rPr>
              <a:t>谢谢观看</a:t>
            </a:r>
            <a:endParaRPr lang="zh-CN" altLang="en-US" sz="2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2339752" y="2264725"/>
            <a:ext cx="35293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itchFamily="2" charset="-122"/>
                <a:cs typeface="宋体" pitchFamily="2" charset="-122"/>
              </a:defRPr>
            </a:lvl1pPr>
            <a:lvl2pPr fontAlgn="base">
              <a:spcBef>
                <a:spcPct val="0"/>
              </a:spcBef>
              <a:spcAft>
                <a:spcPct val="0"/>
              </a:spcAft>
              <a:defRPr>
                <a:latin typeface="Arial" pitchFamily="34" charset="0"/>
                <a:ea typeface="宋体" pitchFamily="2" charset="-122"/>
                <a:cs typeface="宋体" pitchFamily="2" charset="-122"/>
              </a:defRPr>
            </a:lvl2pPr>
            <a:lvl3pPr fontAlgn="base">
              <a:spcBef>
                <a:spcPct val="0"/>
              </a:spcBef>
              <a:spcAft>
                <a:spcPct val="0"/>
              </a:spcAft>
              <a:defRPr>
                <a:latin typeface="Arial" pitchFamily="34" charset="0"/>
                <a:ea typeface="宋体" pitchFamily="2" charset="-122"/>
                <a:cs typeface="宋体" pitchFamily="2" charset="-122"/>
              </a:defRPr>
            </a:lvl3pPr>
            <a:lvl4pPr fontAlgn="base">
              <a:spcBef>
                <a:spcPct val="0"/>
              </a:spcBef>
              <a:spcAft>
                <a:spcPct val="0"/>
              </a:spcAft>
              <a:defRPr>
                <a:latin typeface="Arial" pitchFamily="34" charset="0"/>
                <a:ea typeface="宋体" pitchFamily="2" charset="-122"/>
                <a:cs typeface="宋体" pitchFamily="2" charset="-122"/>
              </a:defRPr>
            </a:lvl4pPr>
            <a:lvl5pPr fontAlgn="base">
              <a:spcBef>
                <a:spcPct val="0"/>
              </a:spcBef>
              <a:spcAft>
                <a:spcPct val="0"/>
              </a:spcAft>
              <a:defRPr>
                <a:latin typeface="Arial" pitchFamily="34" charset="0"/>
                <a:ea typeface="宋体" pitchFamily="2" charset="-122"/>
                <a:cs typeface="宋体" pitchFamily="2" charset="-122"/>
              </a:defRPr>
            </a:lvl5pPr>
            <a:lvl6pPr fontAlgn="base">
              <a:spcBef>
                <a:spcPct val="0"/>
              </a:spcBef>
              <a:spcAft>
                <a:spcPct val="0"/>
              </a:spcAft>
              <a:defRPr>
                <a:latin typeface="Arial" pitchFamily="34" charset="0"/>
                <a:ea typeface="宋体" pitchFamily="2" charset="-122"/>
                <a:cs typeface="宋体" pitchFamily="2" charset="-122"/>
              </a:defRPr>
            </a:lvl6pPr>
            <a:lvl7pPr fontAlgn="base">
              <a:spcBef>
                <a:spcPct val="0"/>
              </a:spcBef>
              <a:spcAft>
                <a:spcPct val="0"/>
              </a:spcAft>
              <a:defRPr>
                <a:latin typeface="Arial" pitchFamily="34" charset="0"/>
                <a:ea typeface="宋体" pitchFamily="2" charset="-122"/>
                <a:cs typeface="宋体" pitchFamily="2" charset="-122"/>
              </a:defRPr>
            </a:lvl7pPr>
            <a:lvl8pPr fontAlgn="base">
              <a:spcBef>
                <a:spcPct val="0"/>
              </a:spcBef>
              <a:spcAft>
                <a:spcPct val="0"/>
              </a:spcAft>
              <a:defRPr>
                <a:latin typeface="Arial" pitchFamily="34" charset="0"/>
                <a:ea typeface="宋体" pitchFamily="2" charset="-122"/>
                <a:cs typeface="宋体" pitchFamily="2" charset="-122"/>
              </a:defRPr>
            </a:lvl8pPr>
            <a:lvl9pPr fontAlgn="base">
              <a:spcBef>
                <a:spcPct val="0"/>
              </a:spcBef>
              <a:spcAft>
                <a:spcPct val="0"/>
              </a:spcAft>
              <a:defRPr>
                <a:latin typeface="Arial" pitchFamily="34" charset="0"/>
                <a:ea typeface="宋体" pitchFamily="2" charset="-122"/>
                <a:cs typeface="宋体" pitchFamily="2" charset="-122"/>
              </a:defRPr>
            </a:lvl9pPr>
          </a:lstStyle>
          <a:p>
            <a:pPr algn="r"/>
            <a:r>
              <a:rPr lang="en-US" altLang="zh-CN" sz="4400" b="1" dirty="0" smtClean="0">
                <a:solidFill>
                  <a:schemeClr val="accent1">
                    <a:lumMod val="75000"/>
                  </a:schemeClr>
                </a:solidFill>
                <a:latin typeface="微软雅黑" panose="020B0503020204020204" pitchFamily="34" charset="-122"/>
                <a:ea typeface="微软雅黑" panose="020B0503020204020204" pitchFamily="34" charset="-122"/>
              </a:rPr>
              <a:t>THANK YOU</a:t>
            </a:r>
            <a:endParaRPr lang="zh-CN" altLang="en-US"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Rectangle 4"/>
          <p:cNvSpPr txBox="1">
            <a:spLocks noChangeArrowheads="1"/>
          </p:cNvSpPr>
          <p:nvPr/>
        </p:nvSpPr>
        <p:spPr bwMode="auto">
          <a:xfrm>
            <a:off x="-5699" y="5326056"/>
            <a:ext cx="9149699" cy="271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08" tIns="25704" rIns="51408" bIns="25704"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grpSp>
        <p:nvGrpSpPr>
          <p:cNvPr id="12" name="Group 32"/>
          <p:cNvGrpSpPr/>
          <p:nvPr/>
        </p:nvGrpSpPr>
        <p:grpSpPr>
          <a:xfrm>
            <a:off x="549541" y="4621304"/>
            <a:ext cx="2189940" cy="261610"/>
            <a:chOff x="4342335" y="6281339"/>
            <a:chExt cx="2748382" cy="330438"/>
          </a:xfrm>
        </p:grpSpPr>
        <p:sp>
          <p:nvSpPr>
            <p:cNvPr id="13" name="Freeform 130"/>
            <p:cNvSpPr>
              <a:spLocks noEditPoints="1"/>
            </p:cNvSpPr>
            <p:nvPr/>
          </p:nvSpPr>
          <p:spPr bwMode="auto">
            <a:xfrm>
              <a:off x="4342335" y="6311700"/>
              <a:ext cx="285554" cy="28555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5668">
                <a:defRPr/>
              </a:pPr>
              <a:endParaRPr lang="id-ID" sz="1400" kern="0" dirty="0">
                <a:solidFill>
                  <a:srgbClr val="00599A"/>
                </a:solidFill>
                <a:latin typeface="微软雅黑" pitchFamily="34" charset="-122"/>
              </a:endParaRPr>
            </a:p>
          </p:txBody>
        </p:sp>
        <p:sp>
          <p:nvSpPr>
            <p:cNvPr id="14" name="TextBox 20"/>
            <p:cNvSpPr txBox="1"/>
            <p:nvPr/>
          </p:nvSpPr>
          <p:spPr>
            <a:xfrm>
              <a:off x="4641755" y="6281339"/>
              <a:ext cx="2448962" cy="330438"/>
            </a:xfrm>
            <a:prstGeom prst="rect">
              <a:avLst/>
            </a:prstGeom>
            <a:noFill/>
          </p:spPr>
          <p:txBody>
            <a:bodyPr wrap="square" rtlCol="0">
              <a:spAutoFit/>
            </a:bodyPr>
            <a:lstStyle/>
            <a:p>
              <a:pPr defTabSz="725668">
                <a:defRPr/>
              </a:pPr>
              <a:r>
                <a:rPr lang="id-ID" sz="1100" kern="0" dirty="0" smtClean="0">
                  <a:solidFill>
                    <a:schemeClr val="bg1"/>
                  </a:solidFill>
                  <a:latin typeface="微软雅黑" pitchFamily="34" charset="-122"/>
                  <a:cs typeface="Arial" pitchFamily="34" charset="0"/>
                </a:rPr>
                <a:t>www.</a:t>
              </a:r>
              <a:r>
                <a:rPr lang="en-US" sz="1100" kern="0" dirty="0" smtClean="0">
                  <a:solidFill>
                    <a:schemeClr val="bg1"/>
                  </a:solidFill>
                  <a:latin typeface="微软雅黑" pitchFamily="34" charset="-122"/>
                  <a:cs typeface="Arial" pitchFamily="34" charset="0"/>
                </a:rPr>
                <a:t>qdhuiangu</a:t>
              </a:r>
              <a:r>
                <a:rPr lang="en-US" altLang="zh-CN" sz="1100" kern="0" dirty="0" smtClean="0">
                  <a:solidFill>
                    <a:schemeClr val="bg1"/>
                  </a:solidFill>
                  <a:latin typeface="微软雅黑" pitchFamily="34" charset="-122"/>
                  <a:cs typeface="Arial" pitchFamily="34" charset="0"/>
                </a:rPr>
                <a:t>.com</a:t>
              </a:r>
              <a:endParaRPr lang="id-ID" sz="1100" kern="0" dirty="0">
                <a:solidFill>
                  <a:schemeClr val="bg1"/>
                </a:solidFill>
                <a:latin typeface="微软雅黑" pitchFamily="34" charset="-122"/>
                <a:cs typeface="Arial" pitchFamily="34" charset="0"/>
              </a:endParaRPr>
            </a:p>
          </p:txBody>
        </p:sp>
      </p:grpSp>
      <p:grpSp>
        <p:nvGrpSpPr>
          <p:cNvPr id="15" name="Group 26"/>
          <p:cNvGrpSpPr/>
          <p:nvPr/>
        </p:nvGrpSpPr>
        <p:grpSpPr>
          <a:xfrm>
            <a:off x="3804196" y="4615666"/>
            <a:ext cx="1863389" cy="265775"/>
            <a:chOff x="4403845" y="5861944"/>
            <a:chExt cx="2338558" cy="335698"/>
          </a:xfrm>
        </p:grpSpPr>
        <p:sp>
          <p:nvSpPr>
            <p:cNvPr id="16" name="Freeform 5"/>
            <p:cNvSpPr>
              <a:spLocks noEditPoints="1"/>
            </p:cNvSpPr>
            <p:nvPr/>
          </p:nvSpPr>
          <p:spPr bwMode="auto">
            <a:xfrm>
              <a:off x="4403845" y="5861944"/>
              <a:ext cx="162535" cy="327238"/>
            </a:xfrm>
            <a:custGeom>
              <a:avLst/>
              <a:gdLst>
                <a:gd name="T0" fmla="*/ 55 w 63"/>
                <a:gd name="T1" fmla="*/ 0 h 127"/>
                <a:gd name="T2" fmla="*/ 8 w 63"/>
                <a:gd name="T3" fmla="*/ 0 h 127"/>
                <a:gd name="T4" fmla="*/ 0 w 63"/>
                <a:gd name="T5" fmla="*/ 8 h 127"/>
                <a:gd name="T6" fmla="*/ 0 w 63"/>
                <a:gd name="T7" fmla="*/ 119 h 127"/>
                <a:gd name="T8" fmla="*/ 8 w 63"/>
                <a:gd name="T9" fmla="*/ 127 h 127"/>
                <a:gd name="T10" fmla="*/ 55 w 63"/>
                <a:gd name="T11" fmla="*/ 127 h 127"/>
                <a:gd name="T12" fmla="*/ 63 w 63"/>
                <a:gd name="T13" fmla="*/ 119 h 127"/>
                <a:gd name="T14" fmla="*/ 63 w 63"/>
                <a:gd name="T15" fmla="*/ 8 h 127"/>
                <a:gd name="T16" fmla="*/ 55 w 63"/>
                <a:gd name="T17" fmla="*/ 0 h 127"/>
                <a:gd name="T18" fmla="*/ 26 w 63"/>
                <a:gd name="T19" fmla="*/ 7 h 127"/>
                <a:gd name="T20" fmla="*/ 37 w 63"/>
                <a:gd name="T21" fmla="*/ 7 h 127"/>
                <a:gd name="T22" fmla="*/ 39 w 63"/>
                <a:gd name="T23" fmla="*/ 9 h 127"/>
                <a:gd name="T24" fmla="*/ 37 w 63"/>
                <a:gd name="T25" fmla="*/ 11 h 127"/>
                <a:gd name="T26" fmla="*/ 26 w 63"/>
                <a:gd name="T27" fmla="*/ 11 h 127"/>
                <a:gd name="T28" fmla="*/ 23 w 63"/>
                <a:gd name="T29" fmla="*/ 9 h 127"/>
                <a:gd name="T30" fmla="*/ 26 w 63"/>
                <a:gd name="T31" fmla="*/ 7 h 127"/>
                <a:gd name="T32" fmla="*/ 31 w 63"/>
                <a:gd name="T33" fmla="*/ 123 h 127"/>
                <a:gd name="T34" fmla="*/ 27 w 63"/>
                <a:gd name="T35" fmla="*/ 119 h 127"/>
                <a:gd name="T36" fmla="*/ 31 w 63"/>
                <a:gd name="T37" fmla="*/ 115 h 127"/>
                <a:gd name="T38" fmla="*/ 35 w 63"/>
                <a:gd name="T39" fmla="*/ 119 h 127"/>
                <a:gd name="T40" fmla="*/ 31 w 63"/>
                <a:gd name="T41" fmla="*/ 123 h 127"/>
                <a:gd name="T42" fmla="*/ 56 w 63"/>
                <a:gd name="T43" fmla="*/ 110 h 127"/>
                <a:gd name="T44" fmla="*/ 7 w 63"/>
                <a:gd name="T45" fmla="*/ 110 h 127"/>
                <a:gd name="T46" fmla="*/ 7 w 63"/>
                <a:gd name="T47" fmla="*/ 18 h 127"/>
                <a:gd name="T48" fmla="*/ 56 w 63"/>
                <a:gd name="T49" fmla="*/ 18 h 127"/>
                <a:gd name="T50" fmla="*/ 56 w 63"/>
                <a:gd name="T5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27">
                  <a:moveTo>
                    <a:pt x="55" y="0"/>
                  </a:moveTo>
                  <a:cubicBezTo>
                    <a:pt x="8" y="0"/>
                    <a:pt x="8" y="0"/>
                    <a:pt x="8" y="0"/>
                  </a:cubicBezTo>
                  <a:cubicBezTo>
                    <a:pt x="3" y="0"/>
                    <a:pt x="0" y="4"/>
                    <a:pt x="0" y="8"/>
                  </a:cubicBezTo>
                  <a:cubicBezTo>
                    <a:pt x="0" y="119"/>
                    <a:pt x="0" y="119"/>
                    <a:pt x="0" y="119"/>
                  </a:cubicBezTo>
                  <a:cubicBezTo>
                    <a:pt x="0" y="124"/>
                    <a:pt x="3" y="127"/>
                    <a:pt x="8" y="127"/>
                  </a:cubicBezTo>
                  <a:cubicBezTo>
                    <a:pt x="55" y="127"/>
                    <a:pt x="55" y="127"/>
                    <a:pt x="55" y="127"/>
                  </a:cubicBezTo>
                  <a:cubicBezTo>
                    <a:pt x="60" y="127"/>
                    <a:pt x="63" y="124"/>
                    <a:pt x="63" y="119"/>
                  </a:cubicBezTo>
                  <a:cubicBezTo>
                    <a:pt x="63" y="8"/>
                    <a:pt x="63" y="8"/>
                    <a:pt x="63" y="8"/>
                  </a:cubicBezTo>
                  <a:cubicBezTo>
                    <a:pt x="63" y="4"/>
                    <a:pt x="60" y="0"/>
                    <a:pt x="55" y="0"/>
                  </a:cubicBezTo>
                  <a:close/>
                  <a:moveTo>
                    <a:pt x="26" y="7"/>
                  </a:moveTo>
                  <a:cubicBezTo>
                    <a:pt x="37" y="7"/>
                    <a:pt x="37" y="7"/>
                    <a:pt x="37" y="7"/>
                  </a:cubicBezTo>
                  <a:cubicBezTo>
                    <a:pt x="38" y="7"/>
                    <a:pt x="39" y="8"/>
                    <a:pt x="39" y="9"/>
                  </a:cubicBezTo>
                  <a:cubicBezTo>
                    <a:pt x="39" y="10"/>
                    <a:pt x="38" y="11"/>
                    <a:pt x="37" y="11"/>
                  </a:cubicBezTo>
                  <a:cubicBezTo>
                    <a:pt x="26" y="11"/>
                    <a:pt x="26" y="11"/>
                    <a:pt x="26" y="11"/>
                  </a:cubicBezTo>
                  <a:cubicBezTo>
                    <a:pt x="25" y="11"/>
                    <a:pt x="23" y="10"/>
                    <a:pt x="23" y="9"/>
                  </a:cubicBezTo>
                  <a:cubicBezTo>
                    <a:pt x="23" y="8"/>
                    <a:pt x="25" y="7"/>
                    <a:pt x="26" y="7"/>
                  </a:cubicBezTo>
                  <a:close/>
                  <a:moveTo>
                    <a:pt x="31" y="123"/>
                  </a:moveTo>
                  <a:cubicBezTo>
                    <a:pt x="29" y="123"/>
                    <a:pt x="27" y="121"/>
                    <a:pt x="27" y="119"/>
                  </a:cubicBezTo>
                  <a:cubicBezTo>
                    <a:pt x="27" y="116"/>
                    <a:pt x="29" y="115"/>
                    <a:pt x="31" y="115"/>
                  </a:cubicBezTo>
                  <a:cubicBezTo>
                    <a:pt x="34" y="115"/>
                    <a:pt x="35" y="116"/>
                    <a:pt x="35" y="119"/>
                  </a:cubicBezTo>
                  <a:cubicBezTo>
                    <a:pt x="35" y="121"/>
                    <a:pt x="34" y="123"/>
                    <a:pt x="31" y="123"/>
                  </a:cubicBezTo>
                  <a:close/>
                  <a:moveTo>
                    <a:pt x="56" y="110"/>
                  </a:moveTo>
                  <a:cubicBezTo>
                    <a:pt x="7" y="110"/>
                    <a:pt x="7" y="110"/>
                    <a:pt x="7" y="110"/>
                  </a:cubicBezTo>
                  <a:cubicBezTo>
                    <a:pt x="7" y="18"/>
                    <a:pt x="7" y="18"/>
                    <a:pt x="7" y="18"/>
                  </a:cubicBezTo>
                  <a:cubicBezTo>
                    <a:pt x="56" y="18"/>
                    <a:pt x="56" y="18"/>
                    <a:pt x="56" y="18"/>
                  </a:cubicBezTo>
                  <a:lnTo>
                    <a:pt x="5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725668">
                <a:defRPr/>
              </a:pPr>
              <a:endParaRPr lang="id-ID" sz="1400" kern="0" dirty="0">
                <a:solidFill>
                  <a:schemeClr val="bg2"/>
                </a:solidFill>
                <a:latin typeface="微软雅黑" pitchFamily="34" charset="-122"/>
              </a:endParaRPr>
            </a:p>
          </p:txBody>
        </p:sp>
        <p:sp>
          <p:nvSpPr>
            <p:cNvPr id="17" name="TextBox 14"/>
            <p:cNvSpPr txBox="1"/>
            <p:nvPr/>
          </p:nvSpPr>
          <p:spPr>
            <a:xfrm>
              <a:off x="4641756" y="5867206"/>
              <a:ext cx="2100647" cy="330436"/>
            </a:xfrm>
            <a:prstGeom prst="rect">
              <a:avLst/>
            </a:prstGeom>
            <a:noFill/>
          </p:spPr>
          <p:txBody>
            <a:bodyPr wrap="square" rtlCol="0">
              <a:spAutoFit/>
            </a:bodyPr>
            <a:lstStyle/>
            <a:p>
              <a:pPr defTabSz="725668">
                <a:defRPr/>
              </a:pPr>
              <a:r>
                <a:rPr lang="en-US" sz="1100" kern="0" dirty="0" smtClean="0">
                  <a:solidFill>
                    <a:schemeClr val="bg1"/>
                  </a:solidFill>
                  <a:latin typeface="微软雅黑" pitchFamily="34" charset="-122"/>
                  <a:cs typeface="Arial" pitchFamily="34" charset="0"/>
                </a:rPr>
                <a:t>0532-66566188</a:t>
              </a:r>
              <a:endParaRPr lang="en-JM" sz="1100" kern="0" dirty="0">
                <a:solidFill>
                  <a:schemeClr val="bg1"/>
                </a:solidFill>
                <a:latin typeface="微软雅黑" pitchFamily="34" charset="-122"/>
                <a:cs typeface="Arial" pitchFamily="34" charset="0"/>
              </a:endParaRPr>
            </a:p>
          </p:txBody>
        </p:sp>
      </p:grpSp>
      <p:grpSp>
        <p:nvGrpSpPr>
          <p:cNvPr id="18" name="Group 29"/>
          <p:cNvGrpSpPr/>
          <p:nvPr/>
        </p:nvGrpSpPr>
        <p:grpSpPr>
          <a:xfrm>
            <a:off x="6660232" y="4611891"/>
            <a:ext cx="1898435" cy="261610"/>
            <a:chOff x="4359860" y="5462764"/>
            <a:chExt cx="2382543" cy="330437"/>
          </a:xfrm>
        </p:grpSpPr>
        <p:sp>
          <p:nvSpPr>
            <p:cNvPr id="19" name="TextBox 16"/>
            <p:cNvSpPr txBox="1"/>
            <p:nvPr/>
          </p:nvSpPr>
          <p:spPr>
            <a:xfrm>
              <a:off x="4641755" y="5462764"/>
              <a:ext cx="2100648" cy="330437"/>
            </a:xfrm>
            <a:prstGeom prst="rect">
              <a:avLst/>
            </a:prstGeom>
            <a:noFill/>
          </p:spPr>
          <p:txBody>
            <a:bodyPr wrap="square" rtlCol="0">
              <a:spAutoFit/>
            </a:bodyPr>
            <a:lstStyle/>
            <a:p>
              <a:pPr defTabSz="725668">
                <a:defRPr/>
              </a:pPr>
              <a:r>
                <a:rPr lang="en-US" altLang="zh-CN" sz="1100" kern="0" dirty="0" smtClean="0">
                  <a:solidFill>
                    <a:schemeClr val="bg1"/>
                  </a:solidFill>
                  <a:latin typeface="微软雅黑" pitchFamily="34" charset="-122"/>
                  <a:ea typeface="微软雅黑" pitchFamily="34" charset="-122"/>
                  <a:cs typeface="Arial" pitchFamily="34" charset="0"/>
                </a:rPr>
                <a:t>huiangu@163.com</a:t>
              </a:r>
              <a:endParaRPr lang="zh-CN" altLang="en-US" sz="1100" kern="0" dirty="0">
                <a:solidFill>
                  <a:schemeClr val="bg1"/>
                </a:solidFill>
                <a:latin typeface="微软雅黑" pitchFamily="34" charset="-122"/>
                <a:ea typeface="微软雅黑" pitchFamily="34" charset="-122"/>
                <a:cs typeface="Arial" pitchFamily="34" charset="0"/>
              </a:endParaRPr>
            </a:p>
          </p:txBody>
        </p:sp>
        <p:sp>
          <p:nvSpPr>
            <p:cNvPr id="20" name="Freeform 27"/>
            <p:cNvSpPr>
              <a:spLocks noEditPoints="1"/>
            </p:cNvSpPr>
            <p:nvPr/>
          </p:nvSpPr>
          <p:spPr bwMode="auto">
            <a:xfrm>
              <a:off x="4359860" y="5557074"/>
              <a:ext cx="250505" cy="149866"/>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25668">
                <a:defRPr/>
              </a:pPr>
              <a:endParaRPr lang="id-ID" sz="1400" kern="0" dirty="0">
                <a:solidFill>
                  <a:schemeClr val="bg2"/>
                </a:solidFill>
                <a:latin typeface="微软雅黑" pitchFamily="34" charset="-122"/>
              </a:endParaRPr>
            </a:p>
          </p:txBody>
        </p:sp>
      </p:grpSp>
    </p:spTree>
    <p:extLst>
      <p:ext uri="{BB962C8B-B14F-4D97-AF65-F5344CB8AC3E}">
        <p14:creationId xmlns:p14="http://schemas.microsoft.com/office/powerpoint/2010/main" val="2869762668"/>
      </p:ext>
    </p:extLst>
  </p:cSld>
  <p:clrMapOvr>
    <a:masterClrMapping/>
  </p:clrMapOvr>
  <p:transition spd="slow" advClick="0" advTm="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pic>
        <p:nvPicPr>
          <p:cNvPr id="3" name="图片 2"/>
          <p:cNvPicPr>
            <a:picLocks noChangeAspect="1"/>
          </p:cNvPicPr>
          <p:nvPr/>
        </p:nvPicPr>
        <p:blipFill>
          <a:blip r:embed="rId3"/>
          <a:stretch>
            <a:fillRect/>
          </a:stretch>
        </p:blipFill>
        <p:spPr>
          <a:xfrm>
            <a:off x="395536" y="1131590"/>
            <a:ext cx="4313934" cy="1584176"/>
          </a:xfrm>
          <a:prstGeom prst="rect">
            <a:avLst/>
          </a:prstGeom>
        </p:spPr>
      </p:pic>
      <p:sp>
        <p:nvSpPr>
          <p:cNvPr id="5" name="文本框 4"/>
          <p:cNvSpPr txBox="1"/>
          <p:nvPr/>
        </p:nvSpPr>
        <p:spPr>
          <a:xfrm>
            <a:off x="251520" y="584772"/>
            <a:ext cx="2739052" cy="369332"/>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光纤中的布里渊散射效应</a:t>
            </a:r>
            <a:endParaRPr lang="zh-CN" altLang="en-US"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4"/>
          <a:stretch>
            <a:fillRect/>
          </a:stretch>
        </p:blipFill>
        <p:spPr>
          <a:xfrm>
            <a:off x="405430" y="2747681"/>
            <a:ext cx="4310586" cy="1910674"/>
          </a:xfrm>
          <a:prstGeom prst="rect">
            <a:avLst/>
          </a:prstGeom>
        </p:spPr>
      </p:pic>
      <p:pic>
        <p:nvPicPr>
          <p:cNvPr id="7" name="图片 6"/>
          <p:cNvPicPr>
            <a:picLocks noChangeAspect="1"/>
          </p:cNvPicPr>
          <p:nvPr/>
        </p:nvPicPr>
        <p:blipFill>
          <a:blip r:embed="rId5"/>
          <a:stretch>
            <a:fillRect/>
          </a:stretch>
        </p:blipFill>
        <p:spPr>
          <a:xfrm>
            <a:off x="5004048" y="1131590"/>
            <a:ext cx="3807665" cy="2279898"/>
          </a:xfrm>
          <a:prstGeom prst="rect">
            <a:avLst/>
          </a:prstGeom>
        </p:spPr>
      </p:pic>
      <p:pic>
        <p:nvPicPr>
          <p:cNvPr id="8" name="图片 7"/>
          <p:cNvPicPr>
            <a:picLocks noChangeAspect="1"/>
          </p:cNvPicPr>
          <p:nvPr/>
        </p:nvPicPr>
        <p:blipFill>
          <a:blip r:embed="rId6"/>
          <a:stretch>
            <a:fillRect/>
          </a:stretch>
        </p:blipFill>
        <p:spPr>
          <a:xfrm>
            <a:off x="5015974" y="3507854"/>
            <a:ext cx="3395650" cy="1218004"/>
          </a:xfrm>
          <a:prstGeom prst="rect">
            <a:avLst/>
          </a:prstGeom>
        </p:spPr>
      </p:pic>
    </p:spTree>
    <p:extLst>
      <p:ext uri="{BB962C8B-B14F-4D97-AF65-F5344CB8AC3E}">
        <p14:creationId xmlns:p14="http://schemas.microsoft.com/office/powerpoint/2010/main" val="212953839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sp>
        <p:nvSpPr>
          <p:cNvPr id="5" name="文本框 4"/>
          <p:cNvSpPr txBox="1"/>
          <p:nvPr/>
        </p:nvSpPr>
        <p:spPr>
          <a:xfrm>
            <a:off x="251520" y="584772"/>
            <a:ext cx="3960440"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分布式光纤布里渊传感系统原理</a:t>
            </a:r>
          </a:p>
        </p:txBody>
      </p:sp>
      <p:sp>
        <p:nvSpPr>
          <p:cNvPr id="10" name="TextBox 4"/>
          <p:cNvSpPr txBox="1">
            <a:spLocks noChangeArrowheads="1"/>
          </p:cNvSpPr>
          <p:nvPr/>
        </p:nvSpPr>
        <p:spPr bwMode="auto">
          <a:xfrm>
            <a:off x="257389" y="963836"/>
            <a:ext cx="8010525" cy="774700"/>
          </a:xfrm>
          <a:prstGeom prst="rect">
            <a:avLst/>
          </a:prstGeom>
          <a:solidFill>
            <a:srgbClr val="FFFFFF"/>
          </a:solidFill>
          <a:ln w="25400" cap="flat" cmpd="sng" algn="ctr">
            <a:solidFill>
              <a:srgbClr val="FFFFFF"/>
            </a:solidFill>
            <a:prstDash val="solid"/>
          </a:ln>
          <a:effec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defTabSz="914400" eaLnBrk="0" fontAlgn="base" latinLnBrk="0" hangingPunct="0">
              <a:lnSpc>
                <a:spcPct val="200000"/>
              </a:lnSpc>
              <a:spcBef>
                <a:spcPct val="0"/>
              </a:spcBef>
              <a:spcAft>
                <a:spcPct val="0"/>
              </a:spcAft>
              <a:buClrTx/>
              <a:buSzTx/>
              <a:buFontTx/>
              <a:buNone/>
              <a:tabLst/>
              <a:defRPr/>
            </a:pPr>
            <a:r>
              <a:rPr kumimoji="0" lang="zh-CN" altLang="en-US" sz="1200" b="0" i="0" u="none" strike="noStrike" kern="0" cap="none" spc="0" normalizeH="0" baseline="0" noProof="0" dirty="0" smtClean="0">
                <a:ln>
                  <a:noFill/>
                </a:ln>
                <a:effectLst/>
                <a:uLnTx/>
                <a:uFillTx/>
                <a:latin typeface="华文中宋" pitchFamily="2" charset="-122"/>
                <a:ea typeface="华文中宋" pitchFamily="2" charset="-122"/>
                <a:cs typeface="+mn-cs"/>
              </a:rPr>
              <a:t>外界的温度或应变信号对光纤的布里渊频移进行调制，通过探测后向散射光的布里渊频移变化信息实现对温度或应变的感知。</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68488"/>
            <a:ext cx="4102100"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0" y="1450975"/>
            <a:ext cx="2451100"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825" y="3070225"/>
            <a:ext cx="23590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24161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sp>
        <p:nvSpPr>
          <p:cNvPr id="5" name="文本框 4"/>
          <p:cNvSpPr txBox="1"/>
          <p:nvPr/>
        </p:nvSpPr>
        <p:spPr>
          <a:xfrm>
            <a:off x="251520" y="584772"/>
            <a:ext cx="2739052" cy="369332"/>
          </a:xfrm>
          <a:prstGeom prst="rect">
            <a:avLst/>
          </a:prstGeom>
          <a:noFill/>
        </p:spPr>
        <p:txBody>
          <a:bodyPr wrap="square" rtlCol="0">
            <a:spAutoFit/>
          </a:bodyPr>
          <a:lstStyle/>
          <a:p>
            <a:r>
              <a:rPr lang="zh-CN" altLang="en-US" dirty="0" smtClean="0">
                <a:latin typeface="黑体" panose="02010609060101010101" pitchFamily="49" charset="-122"/>
                <a:ea typeface="黑体" panose="02010609060101010101" pitchFamily="49" charset="-122"/>
              </a:rPr>
              <a:t>光纤中的布里渊散射效应</a:t>
            </a:r>
            <a:endParaRPr lang="zh-CN" altLang="en-US"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3"/>
          <a:stretch>
            <a:fillRect/>
          </a:stretch>
        </p:blipFill>
        <p:spPr>
          <a:xfrm>
            <a:off x="251520" y="1347614"/>
            <a:ext cx="4807926" cy="2971770"/>
          </a:xfrm>
          <a:prstGeom prst="rect">
            <a:avLst/>
          </a:prstGeom>
        </p:spPr>
      </p:pic>
      <p:pic>
        <p:nvPicPr>
          <p:cNvPr id="6" name="图片 5" descr="fig3-7a"/>
          <p:cNvPicPr/>
          <p:nvPr/>
        </p:nvPicPr>
        <p:blipFill>
          <a:blip r:embed="rId4" cstate="print"/>
          <a:srcRect/>
          <a:stretch>
            <a:fillRect/>
          </a:stretch>
        </p:blipFill>
        <p:spPr bwMode="auto">
          <a:xfrm>
            <a:off x="5292080" y="792308"/>
            <a:ext cx="3473450" cy="1915795"/>
          </a:xfrm>
          <a:prstGeom prst="rect">
            <a:avLst/>
          </a:prstGeom>
          <a:noFill/>
          <a:ln w="9525">
            <a:noFill/>
            <a:miter lim="800000"/>
            <a:headEnd/>
            <a:tailEnd/>
          </a:ln>
        </p:spPr>
      </p:pic>
      <p:pic>
        <p:nvPicPr>
          <p:cNvPr id="7" name="图片 6" descr="fig3-7b"/>
          <p:cNvPicPr/>
          <p:nvPr/>
        </p:nvPicPr>
        <p:blipFill>
          <a:blip r:embed="rId5" cstate="print"/>
          <a:srcRect/>
          <a:stretch>
            <a:fillRect/>
          </a:stretch>
        </p:blipFill>
        <p:spPr bwMode="auto">
          <a:xfrm>
            <a:off x="5300044" y="2932992"/>
            <a:ext cx="3468234" cy="1974936"/>
          </a:xfrm>
          <a:prstGeom prst="rect">
            <a:avLst/>
          </a:prstGeom>
          <a:noFill/>
          <a:ln w="9525">
            <a:noFill/>
            <a:miter lim="800000"/>
            <a:headEnd/>
            <a:tailEnd/>
          </a:ln>
        </p:spPr>
      </p:pic>
    </p:spTree>
    <p:extLst>
      <p:ext uri="{BB962C8B-B14F-4D97-AF65-F5344CB8AC3E}">
        <p14:creationId xmlns:p14="http://schemas.microsoft.com/office/powerpoint/2010/main" val="167995437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文本框 45"/>
          <p:cNvSpPr>
            <a:spLocks noChangeArrowheads="1"/>
          </p:cNvSpPr>
          <p:nvPr/>
        </p:nvSpPr>
        <p:spPr bwMode="auto">
          <a:xfrm rot="5400000">
            <a:off x="465148" y="3392748"/>
            <a:ext cx="306628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en-US" altLang="zh-CN" sz="3300" dirty="0">
                <a:solidFill>
                  <a:srgbClr val="7F7F7F"/>
                </a:solidFill>
                <a:latin typeface="微软雅黑" pitchFamily="34" charset="-122"/>
                <a:ea typeface="微软雅黑" pitchFamily="34" charset="-122"/>
                <a:sym typeface="Impact" pitchFamily="34" charset="0"/>
              </a:rPr>
              <a:t>CONTENTS</a:t>
            </a:r>
            <a:endParaRPr lang="zh-CN" altLang="en-US" sz="3300" dirty="0">
              <a:solidFill>
                <a:srgbClr val="7F7F7F"/>
              </a:solidFill>
              <a:latin typeface="微软雅黑" pitchFamily="34" charset="-122"/>
              <a:ea typeface="微软雅黑" pitchFamily="34" charset="-122"/>
              <a:sym typeface="Impact" pitchFamily="34" charset="0"/>
            </a:endParaRPr>
          </a:p>
        </p:txBody>
      </p:sp>
      <p:sp>
        <p:nvSpPr>
          <p:cNvPr id="4098" name="文本框 41"/>
          <p:cNvSpPr>
            <a:spLocks noChangeArrowheads="1"/>
          </p:cNvSpPr>
          <p:nvPr/>
        </p:nvSpPr>
        <p:spPr bwMode="auto">
          <a:xfrm>
            <a:off x="1259632" y="605246"/>
            <a:ext cx="109394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5400" b="1" dirty="0">
                <a:solidFill>
                  <a:srgbClr val="0D386B"/>
                </a:solidFill>
                <a:latin typeface="微软雅黑" pitchFamily="34" charset="-122"/>
                <a:ea typeface="微软雅黑" pitchFamily="34" charset="-122"/>
                <a:sym typeface="微软雅黑" pitchFamily="34" charset="-122"/>
              </a:rPr>
              <a:t>目录</a:t>
            </a:r>
            <a:endParaRPr lang="zh-CN" altLang="en-US" sz="5400" dirty="0">
              <a:solidFill>
                <a:srgbClr val="0D386B"/>
              </a:solidFill>
            </a:endParaRPr>
          </a:p>
        </p:txBody>
      </p:sp>
      <p:sp>
        <p:nvSpPr>
          <p:cNvPr id="4100" name="矩形 46"/>
          <p:cNvSpPr>
            <a:spLocks noChangeArrowheads="1"/>
          </p:cNvSpPr>
          <p:nvPr/>
        </p:nvSpPr>
        <p:spPr bwMode="auto">
          <a:xfrm>
            <a:off x="2377471" y="754856"/>
            <a:ext cx="34289" cy="3702844"/>
          </a:xfrm>
          <a:prstGeom prst="rect">
            <a:avLst/>
          </a:prstGeom>
          <a:solidFill>
            <a:srgbClr val="0D386B"/>
          </a:solidFill>
          <a:ln>
            <a:noFill/>
          </a:ln>
          <a:extLst/>
        </p:spPr>
        <p:txBody>
          <a:bodyPr lIns="68580" tIns="34290" rIns="68580" bIns="34290" anchor="ctr"/>
          <a:lstStyle/>
          <a:p>
            <a:pPr algn="ctr"/>
            <a:endParaRPr lang="zh-CN" altLang="zh-CN">
              <a:solidFill>
                <a:srgbClr val="7F7F7F"/>
              </a:solidFill>
              <a:latin typeface="宋体" pitchFamily="2" charset="-122"/>
              <a:sym typeface="宋体" pitchFamily="2" charset="-122"/>
            </a:endParaRPr>
          </a:p>
        </p:txBody>
      </p:sp>
      <p:sp>
        <p:nvSpPr>
          <p:cNvPr id="35" name="Rectangle 4"/>
          <p:cNvSpPr txBox="1">
            <a:spLocks noChangeArrowheads="1"/>
          </p:cNvSpPr>
          <p:nvPr/>
        </p:nvSpPr>
        <p:spPr bwMode="auto">
          <a:xfrm>
            <a:off x="0" y="5236046"/>
            <a:ext cx="9144000" cy="361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endParaRPr lang="zh-CN" altLang="zh-CN" b="0" dirty="0">
              <a:solidFill>
                <a:srgbClr val="FF0000"/>
              </a:solidFill>
              <a:latin typeface="微软雅黑" panose="020B0503020204020204" pitchFamily="34" charset="-122"/>
              <a:ea typeface="微软雅黑" panose="020B0503020204020204" pitchFamily="34" charset="-122"/>
            </a:endParaRPr>
          </a:p>
        </p:txBody>
      </p:sp>
      <p:sp>
        <p:nvSpPr>
          <p:cNvPr id="36" name="MH_Number_1"/>
          <p:cNvSpPr/>
          <p:nvPr>
            <p:custDataLst>
              <p:tags r:id="rId1"/>
            </p:custDataLst>
          </p:nvPr>
        </p:nvSpPr>
        <p:spPr>
          <a:xfrm>
            <a:off x="3347865" y="1347614"/>
            <a:ext cx="360040" cy="361509"/>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2"/>
            </p:custDataLst>
          </p:nvPr>
        </p:nvSpPr>
        <p:spPr>
          <a:xfrm>
            <a:off x="3869355" y="1299330"/>
            <a:ext cx="3964536"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30000"/>
              </a:lnSpc>
            </a:pPr>
            <a:r>
              <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引言</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MH_Entry_2"/>
          <p:cNvSpPr/>
          <p:nvPr>
            <p:custDataLst>
              <p:tags r:id="rId3"/>
            </p:custDataLst>
          </p:nvPr>
        </p:nvSpPr>
        <p:spPr>
          <a:xfrm>
            <a:off x="3856895" y="1967775"/>
            <a:ext cx="2443123" cy="4326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a:solidFill>
                  <a:schemeClr val="tx1"/>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分类</a:t>
            </a:r>
            <a:endPar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3"/>
          <p:cNvSpPr/>
          <p:nvPr>
            <p:custDataLst>
              <p:tags r:id="rId4"/>
            </p:custDataLst>
          </p:nvPr>
        </p:nvSpPr>
        <p:spPr>
          <a:xfrm>
            <a:off x="3869355" y="2578573"/>
            <a:ext cx="3964536" cy="43011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核心指标和概念</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5"/>
            </p:custDataLst>
          </p:nvPr>
        </p:nvSpPr>
        <p:spPr>
          <a:xfrm>
            <a:off x="3856895" y="3185222"/>
            <a:ext cx="3307393" cy="4801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nSpc>
                <a:spcPct val="130000"/>
              </a:lnSpc>
            </a:pPr>
            <a:r>
              <a:rPr lang="en-US" altLang="zh-CN"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DTSS</a:t>
            </a:r>
            <a:r>
              <a:rPr lang="zh-CN" altLang="en-US" sz="2400"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研究方向和问题</a:t>
            </a:r>
            <a:endParaRPr lang="zh-CN" altLang="en-US" sz="2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Number_1"/>
          <p:cNvSpPr/>
          <p:nvPr>
            <p:custDataLst>
              <p:tags r:id="rId6"/>
            </p:custDataLst>
          </p:nvPr>
        </p:nvSpPr>
        <p:spPr>
          <a:xfrm>
            <a:off x="3347865" y="1994556"/>
            <a:ext cx="360040" cy="361509"/>
          </a:xfrm>
          <a:prstGeom prst="ellipse">
            <a:avLst/>
          </a:prstGeom>
          <a:solidFill>
            <a:srgbClr val="0D386B"/>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5" name="MH_Number_1"/>
          <p:cNvSpPr/>
          <p:nvPr>
            <p:custDataLst>
              <p:tags r:id="rId7"/>
            </p:custDataLst>
          </p:nvPr>
        </p:nvSpPr>
        <p:spPr>
          <a:xfrm>
            <a:off x="3347865" y="2619065"/>
            <a:ext cx="360040" cy="361509"/>
          </a:xfrm>
          <a:prstGeom prst="ellipse">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6" name="MH_Number_1"/>
          <p:cNvSpPr/>
          <p:nvPr>
            <p:custDataLst>
              <p:tags r:id="rId8"/>
            </p:custDataLst>
          </p:nvPr>
        </p:nvSpPr>
        <p:spPr>
          <a:xfrm>
            <a:off x="3347865" y="3231200"/>
            <a:ext cx="360040" cy="361509"/>
          </a:xfrm>
          <a:prstGeom prst="ellipse">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203259057"/>
      </p:ext>
    </p:extLst>
  </p:cSld>
  <p:clrMapOvr>
    <a:masterClrMapping/>
  </p:clrMapOvr>
  <p:transition spd="slow" advTm="2361">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en-US" altLang="zh-CN" dirty="0" smtClean="0"/>
              <a:t>DTSS</a:t>
            </a:r>
            <a:r>
              <a:rPr lang="zh-CN" altLang="en-US" dirty="0" smtClean="0"/>
              <a:t>分类</a:t>
            </a:r>
            <a:endParaRPr lang="zh-CN" altLang="en-US" dirty="0"/>
          </a:p>
        </p:txBody>
      </p:sp>
      <p:sp>
        <p:nvSpPr>
          <p:cNvPr id="2" name="文本框 1"/>
          <p:cNvSpPr txBox="1"/>
          <p:nvPr/>
        </p:nvSpPr>
        <p:spPr>
          <a:xfrm>
            <a:off x="251520" y="699542"/>
            <a:ext cx="2664296" cy="369332"/>
          </a:xfrm>
          <a:prstGeom prst="rect">
            <a:avLst/>
          </a:prstGeom>
          <a:noFill/>
        </p:spPr>
        <p:txBody>
          <a:bodyPr wrap="square" rtlCol="0">
            <a:spAutoFit/>
          </a:bodyPr>
          <a:lstStyle/>
          <a:p>
            <a:r>
              <a:rPr lang="en-US" altLang="zh-CN" dirty="0" smtClean="0"/>
              <a:t>1</a:t>
            </a:r>
            <a:r>
              <a:rPr lang="zh-CN" altLang="en-US" dirty="0" smtClean="0"/>
              <a:t>、</a:t>
            </a:r>
            <a:r>
              <a:rPr lang="en-US" altLang="zh-CN" dirty="0" smtClean="0"/>
              <a:t>BOTDA</a:t>
            </a:r>
            <a:endParaRPr lang="zh-CN" altLang="en-US" dirty="0"/>
          </a:p>
        </p:txBody>
      </p:sp>
      <p:sp>
        <p:nvSpPr>
          <p:cNvPr id="3" name="矩形 2"/>
          <p:cNvSpPr/>
          <p:nvPr/>
        </p:nvSpPr>
        <p:spPr>
          <a:xfrm>
            <a:off x="395537" y="1068874"/>
            <a:ext cx="8208912" cy="1333698"/>
          </a:xfrm>
          <a:prstGeom prst="rect">
            <a:avLst/>
          </a:prstGeom>
        </p:spPr>
        <p:txBody>
          <a:bodyPr wrap="square">
            <a:spAutoFit/>
          </a:bodyPr>
          <a:lstStyle/>
          <a:p>
            <a:pPr indent="304800" algn="just">
              <a:lnSpc>
                <a:spcPts val="2000"/>
              </a:lnSpc>
              <a:spcAft>
                <a:spcPts val="0"/>
              </a:spcAft>
            </a:pPr>
            <a:r>
              <a:rPr lang="en-US" altLang="zh-CN" sz="1400" kern="100" dirty="0">
                <a:latin typeface="华文仿宋" panose="02010600040101010101" pitchFamily="2" charset="-122"/>
                <a:ea typeface="华文仿宋" panose="02010600040101010101" pitchFamily="2" charset="-122"/>
              </a:rPr>
              <a:t>BOTDA</a:t>
            </a:r>
            <a:r>
              <a:rPr lang="zh-CN" altLang="zh-CN" sz="1400" kern="100" dirty="0">
                <a:latin typeface="华文仿宋" panose="02010600040101010101" pitchFamily="2" charset="-122"/>
                <a:ea typeface="华文仿宋" panose="02010600040101010101" pitchFamily="2" charset="-122"/>
              </a:rPr>
              <a:t>最初由</a:t>
            </a:r>
            <a:r>
              <a:rPr lang="en-US" altLang="zh-CN" sz="1400" kern="0" dirty="0">
                <a:latin typeface="华文仿宋" panose="02010600040101010101" pitchFamily="2" charset="-122"/>
                <a:ea typeface="华文仿宋" panose="02010600040101010101" pitchFamily="2" charset="-122"/>
              </a:rPr>
              <a:t>T. Horiguchi</a:t>
            </a:r>
            <a:r>
              <a:rPr lang="zh-CN" altLang="zh-CN" sz="1400" kern="0" dirty="0">
                <a:latin typeface="华文仿宋" panose="02010600040101010101" pitchFamily="2" charset="-122"/>
                <a:ea typeface="华文仿宋" panose="02010600040101010101" pitchFamily="2" charset="-122"/>
              </a:rPr>
              <a:t>等人</a:t>
            </a:r>
            <a:r>
              <a:rPr lang="zh-CN" altLang="zh-CN" sz="1400" kern="0" dirty="0" smtClean="0">
                <a:latin typeface="华文仿宋" panose="02010600040101010101" pitchFamily="2" charset="-122"/>
                <a:ea typeface="华文仿宋" panose="02010600040101010101" pitchFamily="2" charset="-122"/>
              </a:rPr>
              <a:t>提出。</a:t>
            </a:r>
            <a:r>
              <a:rPr lang="zh-CN" altLang="zh-CN" sz="1400" kern="100" dirty="0">
                <a:latin typeface="华文仿宋" panose="02010600040101010101" pitchFamily="2" charset="-122"/>
                <a:ea typeface="华文仿宋" panose="02010600040101010101" pitchFamily="2" charset="-122"/>
              </a:rPr>
              <a:t>图</a:t>
            </a:r>
            <a:r>
              <a:rPr lang="en-US" altLang="zh-CN" sz="1400" kern="100" dirty="0">
                <a:latin typeface="华文仿宋" panose="02010600040101010101" pitchFamily="2" charset="-122"/>
                <a:ea typeface="华文仿宋" panose="02010600040101010101" pitchFamily="2" charset="-122"/>
              </a:rPr>
              <a:t>1-3</a:t>
            </a:r>
            <a:r>
              <a:rPr lang="zh-CN" altLang="zh-CN" sz="1400" kern="100" dirty="0">
                <a:latin typeface="华文仿宋" panose="02010600040101010101" pitchFamily="2" charset="-122"/>
                <a:ea typeface="华文仿宋" panose="02010600040101010101" pitchFamily="2" charset="-122"/>
              </a:rPr>
              <a:t>示出了</a:t>
            </a:r>
            <a:r>
              <a:rPr lang="en-US" altLang="zh-CN" sz="1400" kern="100" dirty="0">
                <a:latin typeface="华文仿宋" panose="02010600040101010101" pitchFamily="2" charset="-122"/>
                <a:ea typeface="华文仿宋" panose="02010600040101010101" pitchFamily="2" charset="-122"/>
              </a:rPr>
              <a:t>BOTDA</a:t>
            </a:r>
            <a:r>
              <a:rPr lang="zh-CN" altLang="zh-CN" sz="1400" kern="100" dirty="0">
                <a:latin typeface="华文仿宋" panose="02010600040101010101" pitchFamily="2" charset="-122"/>
                <a:ea typeface="华文仿宋" panose="02010600040101010101" pitchFamily="2" charset="-122"/>
              </a:rPr>
              <a:t>系统结构示意图。探测光与泵浦光分别从两端注入传感光纤。若二者的频率差与传感光纤的布里渊频移一致，产生</a:t>
            </a:r>
            <a:r>
              <a:rPr lang="en-US" altLang="zh-CN" sz="1400" kern="100" dirty="0">
                <a:latin typeface="华文仿宋" panose="02010600040101010101" pitchFamily="2" charset="-122"/>
                <a:ea typeface="华文仿宋" panose="02010600040101010101" pitchFamily="2" charset="-122"/>
              </a:rPr>
              <a:t>SBS</a:t>
            </a:r>
            <a:r>
              <a:rPr lang="zh-CN" altLang="zh-CN" sz="1400" kern="100" dirty="0">
                <a:latin typeface="华文仿宋" panose="02010600040101010101" pitchFamily="2" charset="-122"/>
                <a:ea typeface="华文仿宋" panose="02010600040101010101" pitchFamily="2" charset="-122"/>
              </a:rPr>
              <a:t>，布里渊频移与外界温度</a:t>
            </a:r>
            <a:r>
              <a:rPr lang="en-US" altLang="zh-CN" sz="1400" kern="100" dirty="0">
                <a:latin typeface="华文仿宋" panose="02010600040101010101" pitchFamily="2" charset="-122"/>
                <a:ea typeface="华文仿宋" panose="02010600040101010101" pitchFamily="2" charset="-122"/>
              </a:rPr>
              <a:t>/</a:t>
            </a:r>
            <a:r>
              <a:rPr lang="zh-CN" altLang="zh-CN" sz="1400" kern="100" dirty="0">
                <a:latin typeface="华文仿宋" panose="02010600040101010101" pitchFamily="2" charset="-122"/>
                <a:ea typeface="华文仿宋" panose="02010600040101010101" pitchFamily="2" charset="-122"/>
              </a:rPr>
              <a:t>应变成正比关系。逐点扫描探测光或泵浦光中心频率，获取整个传感光纤的布里渊增益谱（布里渊增益谱）分布，即可得出光纤中每个取样点的布里渊频移分布，从而还原出对应的温度</a:t>
            </a:r>
            <a:r>
              <a:rPr lang="en-US" altLang="zh-CN" sz="1400" kern="100" dirty="0">
                <a:latin typeface="华文仿宋" panose="02010600040101010101" pitchFamily="2" charset="-122"/>
                <a:ea typeface="华文仿宋" panose="02010600040101010101" pitchFamily="2" charset="-122"/>
              </a:rPr>
              <a:t>/</a:t>
            </a:r>
            <a:r>
              <a:rPr lang="zh-CN" altLang="zh-CN" sz="1400" kern="100" dirty="0">
                <a:latin typeface="华文仿宋" panose="02010600040101010101" pitchFamily="2" charset="-122"/>
                <a:ea typeface="华文仿宋" panose="02010600040101010101" pitchFamily="2" charset="-122"/>
              </a:rPr>
              <a:t>应变</a:t>
            </a:r>
            <a:r>
              <a:rPr lang="zh-CN" altLang="zh-CN" sz="1400" kern="100" dirty="0" smtClean="0">
                <a:latin typeface="华文仿宋" panose="02010600040101010101" pitchFamily="2" charset="-122"/>
                <a:ea typeface="华文仿宋" panose="02010600040101010101" pitchFamily="2" charset="-122"/>
              </a:rPr>
              <a:t>分布。</a:t>
            </a:r>
            <a:endParaRPr lang="zh-CN" altLang="zh-CN" sz="1100" kern="100" dirty="0">
              <a:latin typeface="华文仿宋" panose="02010600040101010101" pitchFamily="2" charset="-122"/>
              <a:ea typeface="华文仿宋" panose="02010600040101010101" pitchFamily="2" charset="-122"/>
            </a:endParaRPr>
          </a:p>
          <a:p>
            <a:r>
              <a:rPr lang="en-US" altLang="zh-CN" sz="1400" kern="100" dirty="0" smtClean="0">
                <a:latin typeface="华文仿宋" panose="02010600040101010101" pitchFamily="2" charset="-122"/>
                <a:ea typeface="华文仿宋" panose="02010600040101010101" pitchFamily="2" charset="-122"/>
              </a:rPr>
              <a:t>      BOTDA</a:t>
            </a:r>
            <a:r>
              <a:rPr lang="zh-CN" altLang="zh-CN" sz="1400" kern="100" dirty="0">
                <a:latin typeface="华文仿宋" panose="02010600040101010101" pitchFamily="2" charset="-122"/>
                <a:ea typeface="华文仿宋" panose="02010600040101010101" pitchFamily="2" charset="-122"/>
                <a:cs typeface="Times New Roman" panose="02020603050405020304" pitchFamily="18" charset="0"/>
              </a:rPr>
              <a:t>技术的信噪比高、测量距离较远、精度较高，已受到各国研究者的普遍重视及深入研究。</a:t>
            </a:r>
            <a:endParaRPr lang="zh-CN" altLang="en-US" sz="1400" dirty="0">
              <a:latin typeface="华文仿宋" panose="02010600040101010101" pitchFamily="2" charset="-122"/>
              <a:ea typeface="华文仿宋" panose="0201060004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890" y="2571750"/>
            <a:ext cx="4209524" cy="1895238"/>
          </a:xfrm>
          <a:prstGeom prst="rect">
            <a:avLst/>
          </a:prstGeom>
        </p:spPr>
      </p:pic>
    </p:spTree>
    <p:extLst>
      <p:ext uri="{BB962C8B-B14F-4D97-AF65-F5344CB8AC3E}">
        <p14:creationId xmlns:p14="http://schemas.microsoft.com/office/powerpoint/2010/main" val="254308929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sp>
        <p:nvSpPr>
          <p:cNvPr id="5" name="文本框 4"/>
          <p:cNvSpPr txBox="1"/>
          <p:nvPr/>
        </p:nvSpPr>
        <p:spPr>
          <a:xfrm>
            <a:off x="251520" y="584772"/>
            <a:ext cx="2739052" cy="369332"/>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2</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BOTDR</a:t>
            </a:r>
            <a:endParaRPr lang="zh-CN" altLang="en-US" dirty="0">
              <a:latin typeface="黑体" panose="02010609060101010101" pitchFamily="49" charset="-122"/>
              <a:ea typeface="黑体" panose="02010609060101010101" pitchFamily="49" charset="-122"/>
            </a:endParaRPr>
          </a:p>
        </p:txBody>
      </p:sp>
      <p:sp>
        <p:nvSpPr>
          <p:cNvPr id="2" name="矩形 1"/>
          <p:cNvSpPr/>
          <p:nvPr/>
        </p:nvSpPr>
        <p:spPr>
          <a:xfrm>
            <a:off x="251520" y="1000124"/>
            <a:ext cx="8568952" cy="1617109"/>
          </a:xfrm>
          <a:prstGeom prst="rect">
            <a:avLst/>
          </a:prstGeom>
        </p:spPr>
        <p:txBody>
          <a:bodyPr wrap="square">
            <a:spAutoFit/>
          </a:bodyPr>
          <a:lstStyle/>
          <a:p>
            <a:pPr indent="304800" algn="just">
              <a:lnSpc>
                <a:spcPts val="2000"/>
              </a:lnSpc>
              <a:spcAft>
                <a:spcPts val="0"/>
              </a:spcAft>
            </a:pPr>
            <a:r>
              <a:rPr lang="zh-CN" altLang="zh-CN" sz="1400" kern="100" dirty="0">
                <a:latin typeface="华文仿宋" panose="02010600040101010101" pitchFamily="2" charset="-122"/>
                <a:ea typeface="华文仿宋" panose="02010600040101010101" pitchFamily="2" charset="-122"/>
              </a:rPr>
              <a:t>与</a:t>
            </a:r>
            <a:r>
              <a:rPr lang="en-US" altLang="zh-CN" sz="1400" kern="100" dirty="0">
                <a:latin typeface="华文仿宋" panose="02010600040101010101" pitchFamily="2" charset="-122"/>
                <a:ea typeface="华文仿宋" panose="02010600040101010101" pitchFamily="2" charset="-122"/>
              </a:rPr>
              <a:t>BOTDA</a:t>
            </a:r>
            <a:r>
              <a:rPr lang="zh-CN" altLang="zh-CN" sz="1400" kern="100" dirty="0">
                <a:latin typeface="华文仿宋" panose="02010600040101010101" pitchFamily="2" charset="-122"/>
                <a:ea typeface="华文仿宋" panose="02010600040101010101" pitchFamily="2" charset="-122"/>
              </a:rPr>
              <a:t>检测</a:t>
            </a:r>
            <a:r>
              <a:rPr lang="en-US" altLang="zh-CN" sz="1400" kern="100" dirty="0">
                <a:latin typeface="华文仿宋" panose="02010600040101010101" pitchFamily="2" charset="-122"/>
                <a:ea typeface="华文仿宋" panose="02010600040101010101" pitchFamily="2" charset="-122"/>
              </a:rPr>
              <a:t>SBS</a:t>
            </a:r>
            <a:r>
              <a:rPr lang="zh-CN" altLang="zh-CN" sz="1400" kern="100" dirty="0">
                <a:latin typeface="华文仿宋" panose="02010600040101010101" pitchFamily="2" charset="-122"/>
                <a:ea typeface="华文仿宋" panose="02010600040101010101" pitchFamily="2" charset="-122"/>
              </a:rPr>
              <a:t>的增益谱不同，</a:t>
            </a:r>
            <a:r>
              <a:rPr lang="en-US" altLang="zh-CN" sz="1400" kern="100" dirty="0">
                <a:latin typeface="华文仿宋" panose="02010600040101010101" pitchFamily="2" charset="-122"/>
                <a:ea typeface="华文仿宋" panose="02010600040101010101" pitchFamily="2" charset="-122"/>
              </a:rPr>
              <a:t>BOTDR</a:t>
            </a:r>
            <a:r>
              <a:rPr lang="zh-CN" altLang="zh-CN" sz="1400" kern="100" dirty="0">
                <a:latin typeface="华文仿宋" panose="02010600040101010101" pitchFamily="2" charset="-122"/>
                <a:ea typeface="华文仿宋" panose="02010600040101010101" pitchFamily="2" charset="-122"/>
              </a:rPr>
              <a:t>是通过探测自发布里渊散射实现温度</a:t>
            </a:r>
            <a:r>
              <a:rPr lang="en-US" altLang="zh-CN" sz="1400" kern="100" dirty="0">
                <a:latin typeface="华文仿宋" panose="02010600040101010101" pitchFamily="2" charset="-122"/>
                <a:ea typeface="华文仿宋" panose="02010600040101010101" pitchFamily="2" charset="-122"/>
              </a:rPr>
              <a:t>/</a:t>
            </a:r>
            <a:r>
              <a:rPr lang="zh-CN" altLang="zh-CN" sz="1400" kern="100" dirty="0">
                <a:latin typeface="华文仿宋" panose="02010600040101010101" pitchFamily="2" charset="-122"/>
                <a:ea typeface="华文仿宋" panose="02010600040101010101" pitchFamily="2" charset="-122"/>
              </a:rPr>
              <a:t>应变传感的，其系统结构图如图</a:t>
            </a:r>
            <a:r>
              <a:rPr lang="en-US" altLang="zh-CN" sz="1400" kern="100" dirty="0">
                <a:latin typeface="华文仿宋" panose="02010600040101010101" pitchFamily="2" charset="-122"/>
                <a:ea typeface="华文仿宋" panose="02010600040101010101" pitchFamily="2" charset="-122"/>
              </a:rPr>
              <a:t>1-4</a:t>
            </a:r>
            <a:r>
              <a:rPr lang="zh-CN" altLang="zh-CN" sz="1400" kern="100" dirty="0">
                <a:latin typeface="华文仿宋" panose="02010600040101010101" pitchFamily="2" charset="-122"/>
                <a:ea typeface="华文仿宋" panose="02010600040101010101" pitchFamily="2" charset="-122"/>
              </a:rPr>
              <a:t>所示。由于自发布里渊散射的强度极其微弱（</a:t>
            </a:r>
            <a:r>
              <a:rPr lang="en-US" altLang="zh-CN" sz="1400" kern="100" dirty="0" err="1">
                <a:latin typeface="华文仿宋" panose="02010600040101010101" pitchFamily="2" charset="-122"/>
                <a:ea typeface="华文仿宋" panose="02010600040101010101" pitchFamily="2" charset="-122"/>
              </a:rPr>
              <a:t>nW</a:t>
            </a:r>
            <a:r>
              <a:rPr lang="zh-CN" altLang="zh-CN" sz="1400" kern="100" dirty="0">
                <a:latin typeface="华文仿宋" panose="02010600040101010101" pitchFamily="2" charset="-122"/>
                <a:ea typeface="华文仿宋" panose="02010600040101010101" pitchFamily="2" charset="-122"/>
              </a:rPr>
              <a:t>量级），需要利用相干检测技术提取散射</a:t>
            </a:r>
            <a:r>
              <a:rPr lang="zh-CN" altLang="zh-CN" sz="1400" kern="100" dirty="0" smtClean="0">
                <a:latin typeface="华文仿宋" panose="02010600040101010101" pitchFamily="2" charset="-122"/>
                <a:ea typeface="华文仿宋" panose="02010600040101010101" pitchFamily="2" charset="-122"/>
              </a:rPr>
              <a:t>信号。</a:t>
            </a:r>
            <a:r>
              <a:rPr lang="zh-CN" altLang="zh-CN" sz="1400" kern="100" dirty="0">
                <a:latin typeface="华文仿宋" panose="02010600040101010101" pitchFamily="2" charset="-122"/>
                <a:ea typeface="华文仿宋" panose="02010600040101010101" pitchFamily="2" charset="-122"/>
              </a:rPr>
              <a:t>图中外差接收器的作用是通过与微波发生器产生的</a:t>
            </a:r>
            <a:r>
              <a:rPr lang="en-US" altLang="zh-CN" sz="1400" kern="100" dirty="0">
                <a:latin typeface="华文仿宋" panose="02010600040101010101" pitchFamily="2" charset="-122"/>
                <a:ea typeface="华文仿宋" panose="02010600040101010101" pitchFamily="2" charset="-122"/>
              </a:rPr>
              <a:t>~11GHz</a:t>
            </a:r>
            <a:r>
              <a:rPr lang="zh-CN" altLang="zh-CN" sz="1400" kern="100" dirty="0">
                <a:latin typeface="华文仿宋" panose="02010600040101010101" pitchFamily="2" charset="-122"/>
                <a:ea typeface="华文仿宋" panose="02010600040101010101" pitchFamily="2" charset="-122"/>
              </a:rPr>
              <a:t>微波信号进行混频，放大、滤波等，将传感信号频谱搬移至低频处，最后重构出散射谱</a:t>
            </a:r>
            <a:r>
              <a:rPr lang="zh-CN" altLang="zh-CN" sz="1400" kern="100" dirty="0" smtClean="0">
                <a:latin typeface="华文仿宋" panose="02010600040101010101" pitchFamily="2" charset="-122"/>
                <a:ea typeface="华文仿宋" panose="02010600040101010101" pitchFamily="2" charset="-122"/>
              </a:rPr>
              <a:t>。</a:t>
            </a:r>
            <a:endParaRPr lang="en-US" altLang="zh-CN" sz="1400" kern="100" dirty="0" smtClean="0">
              <a:latin typeface="华文仿宋" panose="02010600040101010101" pitchFamily="2" charset="-122"/>
              <a:ea typeface="华文仿宋" panose="02010600040101010101" pitchFamily="2" charset="-122"/>
            </a:endParaRPr>
          </a:p>
          <a:p>
            <a:pPr indent="304800" algn="just">
              <a:lnSpc>
                <a:spcPts val="2000"/>
              </a:lnSpc>
              <a:spcAft>
                <a:spcPts val="0"/>
              </a:spcAft>
            </a:pPr>
            <a:r>
              <a:rPr lang="zh-CN" altLang="zh-CN" sz="1400" kern="100" dirty="0">
                <a:latin typeface="华文仿宋" panose="02010600040101010101" pitchFamily="2" charset="-122"/>
                <a:ea typeface="华文仿宋" panose="02010600040101010101" pitchFamily="2" charset="-122"/>
              </a:rPr>
              <a:t>需要说明的是，与</a:t>
            </a:r>
            <a:r>
              <a:rPr lang="en-US" altLang="zh-CN" sz="1400" kern="100" dirty="0">
                <a:latin typeface="华文仿宋" panose="02010600040101010101" pitchFamily="2" charset="-122"/>
                <a:ea typeface="华文仿宋" panose="02010600040101010101" pitchFamily="2" charset="-122"/>
              </a:rPr>
              <a:t>BOTDA</a:t>
            </a:r>
            <a:r>
              <a:rPr lang="zh-CN" altLang="zh-CN" sz="1400" kern="100" dirty="0">
                <a:latin typeface="华文仿宋" panose="02010600040101010101" pitchFamily="2" charset="-122"/>
                <a:ea typeface="华文仿宋" panose="02010600040101010101" pitchFamily="2" charset="-122"/>
              </a:rPr>
              <a:t>技术相比，</a:t>
            </a:r>
            <a:r>
              <a:rPr lang="en-US" altLang="zh-CN" sz="1400" kern="100" dirty="0">
                <a:latin typeface="华文仿宋" panose="02010600040101010101" pitchFamily="2" charset="-122"/>
                <a:ea typeface="华文仿宋" panose="02010600040101010101" pitchFamily="2" charset="-122"/>
              </a:rPr>
              <a:t>BOTDR</a:t>
            </a:r>
            <a:r>
              <a:rPr lang="zh-CN" altLang="zh-CN" sz="1400" kern="100" dirty="0">
                <a:latin typeface="华文仿宋" panose="02010600040101010101" pitchFamily="2" charset="-122"/>
                <a:ea typeface="华文仿宋" panose="02010600040101010101" pitchFamily="2" charset="-122"/>
              </a:rPr>
              <a:t>技术的最大优点是单端测量，但不足之处是需要相干检测，信噪比整体上劣于基于</a:t>
            </a:r>
            <a:r>
              <a:rPr lang="en-US" altLang="zh-CN" sz="1400" kern="100" dirty="0">
                <a:latin typeface="华文仿宋" panose="02010600040101010101" pitchFamily="2" charset="-122"/>
                <a:ea typeface="华文仿宋" panose="02010600040101010101" pitchFamily="2" charset="-122"/>
              </a:rPr>
              <a:t>SBS</a:t>
            </a:r>
            <a:r>
              <a:rPr lang="zh-CN" altLang="zh-CN" sz="1400" kern="100" dirty="0">
                <a:latin typeface="华文仿宋" panose="02010600040101010101" pitchFamily="2" charset="-122"/>
                <a:ea typeface="华文仿宋" panose="02010600040101010101" pitchFamily="2" charset="-122"/>
              </a:rPr>
              <a:t>的</a:t>
            </a:r>
            <a:r>
              <a:rPr lang="en-US" altLang="zh-CN" sz="1400" kern="100" dirty="0">
                <a:latin typeface="华文仿宋" panose="02010600040101010101" pitchFamily="2" charset="-122"/>
                <a:ea typeface="华文仿宋" panose="02010600040101010101" pitchFamily="2" charset="-122"/>
              </a:rPr>
              <a:t>BOTDA</a:t>
            </a:r>
            <a:r>
              <a:rPr lang="zh-CN" altLang="zh-CN" sz="1400" kern="100" dirty="0">
                <a:latin typeface="华文仿宋" panose="02010600040101010101" pitchFamily="2" charset="-122"/>
                <a:ea typeface="华文仿宋" panose="02010600040101010101" pitchFamily="2" charset="-122"/>
              </a:rPr>
              <a:t>，限制了其传感距离的延伸及传感精度的提高。</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749" y="2787774"/>
            <a:ext cx="3977805" cy="1942978"/>
          </a:xfrm>
          <a:prstGeom prst="rect">
            <a:avLst/>
          </a:prstGeom>
        </p:spPr>
      </p:pic>
    </p:spTree>
    <p:extLst>
      <p:ext uri="{BB962C8B-B14F-4D97-AF65-F5344CB8AC3E}">
        <p14:creationId xmlns:p14="http://schemas.microsoft.com/office/powerpoint/2010/main" val="126436999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fontScale="90000"/>
          </a:bodyPr>
          <a:lstStyle/>
          <a:p>
            <a:r>
              <a:rPr lang="zh-CN" altLang="en-US" dirty="0" smtClean="0"/>
              <a:t>引言</a:t>
            </a:r>
            <a:endParaRPr lang="zh-CN" altLang="en-US" dirty="0"/>
          </a:p>
        </p:txBody>
      </p:sp>
      <p:sp>
        <p:nvSpPr>
          <p:cNvPr id="5" name="文本框 4"/>
          <p:cNvSpPr txBox="1"/>
          <p:nvPr/>
        </p:nvSpPr>
        <p:spPr>
          <a:xfrm>
            <a:off x="251520" y="584772"/>
            <a:ext cx="2739052" cy="369332"/>
          </a:xfrm>
          <a:prstGeom prst="rect">
            <a:avLst/>
          </a:prstGeom>
          <a:noFill/>
        </p:spPr>
        <p:txBody>
          <a:bodyPr wrap="square" rtlCol="0">
            <a:spAutoFit/>
          </a:bodyPr>
          <a:lstStyle/>
          <a:p>
            <a:r>
              <a:rPr lang="en-US" altLang="zh-CN" dirty="0" smtClean="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a:t>
            </a:r>
            <a:r>
              <a:rPr lang="en-US" altLang="zh-CN" dirty="0" smtClean="0">
                <a:latin typeface="黑体" panose="02010609060101010101" pitchFamily="49" charset="-122"/>
                <a:ea typeface="黑体" panose="02010609060101010101" pitchFamily="49" charset="-122"/>
              </a:rPr>
              <a:t>BOCDA</a:t>
            </a:r>
            <a:endParaRPr lang="zh-CN" altLang="en-US" dirty="0">
              <a:latin typeface="黑体" panose="02010609060101010101" pitchFamily="49" charset="-122"/>
              <a:ea typeface="黑体" panose="02010609060101010101" pitchFamily="49" charset="-122"/>
            </a:endParaRPr>
          </a:p>
        </p:txBody>
      </p:sp>
      <p:sp>
        <p:nvSpPr>
          <p:cNvPr id="2" name="矩形 1"/>
          <p:cNvSpPr/>
          <p:nvPr/>
        </p:nvSpPr>
        <p:spPr>
          <a:xfrm>
            <a:off x="251520" y="1059582"/>
            <a:ext cx="8280920" cy="954107"/>
          </a:xfrm>
          <a:prstGeom prst="rect">
            <a:avLst/>
          </a:prstGeom>
        </p:spPr>
        <p:txBody>
          <a:bodyPr wrap="square">
            <a:spAutoFit/>
          </a:bodyPr>
          <a:lstStyle/>
          <a:p>
            <a:r>
              <a:rPr lang="zh-CN" altLang="en-US" sz="1400" kern="100" dirty="0" smtClean="0">
                <a:latin typeface="华文仿宋" panose="02010600040101010101" pitchFamily="2" charset="-122"/>
                <a:ea typeface="华文仿宋" panose="02010600040101010101" pitchFamily="2" charset="-122"/>
              </a:rPr>
              <a:t>        为</a:t>
            </a:r>
            <a:r>
              <a:rPr lang="zh-CN" altLang="en-US" sz="1400" kern="100" dirty="0">
                <a:latin typeface="华文仿宋" panose="02010600040101010101" pitchFamily="2" charset="-122"/>
                <a:ea typeface="华文仿宋" panose="02010600040101010101" pitchFamily="2" charset="-122"/>
              </a:rPr>
              <a:t>进一步将基于布里渊散射的分布式光纤传感系统空间分辨率提高至厘米量级，东京大学</a:t>
            </a:r>
            <a:r>
              <a:rPr lang="en-US" altLang="zh-CN" sz="1400" kern="100" dirty="0" err="1">
                <a:latin typeface="华文仿宋" panose="02010600040101010101" pitchFamily="2" charset="-122"/>
                <a:ea typeface="华文仿宋" panose="02010600040101010101" pitchFamily="2" charset="-122"/>
              </a:rPr>
              <a:t>K.Hotate</a:t>
            </a:r>
            <a:r>
              <a:rPr lang="zh-CN" altLang="en-US" sz="1400" kern="100" dirty="0">
                <a:latin typeface="华文仿宋" panose="02010600040101010101" pitchFamily="2" charset="-122"/>
                <a:ea typeface="华文仿宋" panose="02010600040101010101" pitchFamily="2" charset="-122"/>
              </a:rPr>
              <a:t>等人提出一种基于相关域检测的</a:t>
            </a:r>
            <a:r>
              <a:rPr lang="en-US" altLang="zh-CN" sz="1400" kern="100" dirty="0">
                <a:latin typeface="华文仿宋" panose="02010600040101010101" pitchFamily="2" charset="-122"/>
                <a:ea typeface="华文仿宋" panose="02010600040101010101" pitchFamily="2" charset="-122"/>
              </a:rPr>
              <a:t>BOCDA</a:t>
            </a:r>
            <a:r>
              <a:rPr lang="zh-CN" altLang="en-US" sz="1400" kern="100" dirty="0">
                <a:latin typeface="华文仿宋" panose="02010600040101010101" pitchFamily="2" charset="-122"/>
                <a:ea typeface="华文仿宋" panose="02010600040101010101" pitchFamily="2" charset="-122"/>
              </a:rPr>
              <a:t>技术，如</a:t>
            </a:r>
            <a:r>
              <a:rPr lang="zh-CN" altLang="en-US" sz="1400" kern="100" dirty="0" smtClean="0">
                <a:latin typeface="华文仿宋" panose="02010600040101010101" pitchFamily="2" charset="-122"/>
                <a:ea typeface="华文仿宋" panose="02010600040101010101" pitchFamily="2" charset="-122"/>
              </a:rPr>
              <a:t>图所示。</a:t>
            </a:r>
            <a:r>
              <a:rPr lang="zh-CN" altLang="en-US" sz="1400" kern="100" dirty="0">
                <a:latin typeface="华文仿宋" panose="02010600040101010101" pitchFamily="2" charset="-122"/>
                <a:ea typeface="华文仿宋" panose="02010600040101010101" pitchFamily="2" charset="-122"/>
              </a:rPr>
              <a:t>该系统中，对激光二极管</a:t>
            </a:r>
            <a:r>
              <a:rPr lang="en-US" altLang="zh-CN" sz="1400" kern="100" dirty="0">
                <a:latin typeface="华文仿宋" panose="02010600040101010101" pitchFamily="2" charset="-122"/>
                <a:ea typeface="华文仿宋" panose="02010600040101010101" pitchFamily="2" charset="-122"/>
              </a:rPr>
              <a:t>(LD)</a:t>
            </a:r>
            <a:r>
              <a:rPr lang="zh-CN" altLang="en-US" sz="1400" kern="100" dirty="0">
                <a:latin typeface="华文仿宋" panose="02010600040101010101" pitchFamily="2" charset="-122"/>
                <a:ea typeface="华文仿宋" panose="02010600040101010101" pitchFamily="2" charset="-122"/>
              </a:rPr>
              <a:t>施加一定的抖动以实现光源正弦频率调制，受</a:t>
            </a:r>
            <a:r>
              <a:rPr lang="en-US" altLang="zh-CN" sz="1400" kern="100" dirty="0">
                <a:latin typeface="华文仿宋" panose="02010600040101010101" pitchFamily="2" charset="-122"/>
                <a:ea typeface="华文仿宋" panose="02010600040101010101" pitchFamily="2" charset="-122"/>
              </a:rPr>
              <a:t>SBS</a:t>
            </a:r>
            <a:r>
              <a:rPr lang="zh-CN" altLang="en-US" sz="1400" kern="100" dirty="0">
                <a:latin typeface="华文仿宋" panose="02010600040101010101" pitchFamily="2" charset="-122"/>
                <a:ea typeface="华文仿宋" panose="02010600040101010101" pitchFamily="2" charset="-122"/>
              </a:rPr>
              <a:t>的互相关作用，在传感光纤中产生一系列周期性相关峰，其周期</a:t>
            </a:r>
            <a:r>
              <a:rPr lang="en-US" altLang="zh-CN" sz="1400" kern="100" dirty="0" err="1">
                <a:latin typeface="华文仿宋" panose="02010600040101010101" pitchFamily="2" charset="-122"/>
                <a:ea typeface="华文仿宋" panose="02010600040101010101" pitchFamily="2" charset="-122"/>
              </a:rPr>
              <a:t>dm</a:t>
            </a:r>
            <a:r>
              <a:rPr lang="zh-CN" altLang="en-US" sz="1400" kern="100" dirty="0">
                <a:latin typeface="华文仿宋" panose="02010600040101010101" pitchFamily="2" charset="-122"/>
                <a:ea typeface="华文仿宋" panose="02010600040101010101" pitchFamily="2" charset="-122"/>
              </a:rPr>
              <a:t>决定了最远传感</a:t>
            </a:r>
            <a:r>
              <a:rPr lang="zh-CN" altLang="en-US" sz="1400" kern="100" dirty="0" smtClean="0">
                <a:latin typeface="华文仿宋" panose="02010600040101010101" pitchFamily="2" charset="-122"/>
                <a:ea typeface="华文仿宋" panose="02010600040101010101" pitchFamily="2" charset="-122"/>
              </a:rPr>
              <a:t>距离。</a:t>
            </a:r>
            <a:endParaRPr lang="zh-CN" altLang="en-US" sz="1400" kern="100" dirty="0">
              <a:latin typeface="华文仿宋" panose="02010600040101010101" pitchFamily="2" charset="-122"/>
              <a:ea typeface="华文仿宋" panose="02010600040101010101" pitchFamily="2" charset="-122"/>
            </a:endParaRPr>
          </a:p>
        </p:txBody>
      </p:sp>
      <p:pic>
        <p:nvPicPr>
          <p:cNvPr id="6" name="图片 5"/>
          <p:cNvPicPr/>
          <p:nvPr/>
        </p:nvPicPr>
        <p:blipFill>
          <a:blip r:embed="rId3" cstate="print"/>
          <a:srcRect/>
          <a:stretch>
            <a:fillRect/>
          </a:stretch>
        </p:blipFill>
        <p:spPr bwMode="auto">
          <a:xfrm>
            <a:off x="1979712" y="2013689"/>
            <a:ext cx="4680520" cy="2790309"/>
          </a:xfrm>
          <a:prstGeom prst="rect">
            <a:avLst/>
          </a:prstGeom>
          <a:noFill/>
          <a:ln w="9525">
            <a:noFill/>
            <a:miter lim="800000"/>
            <a:headEnd/>
            <a:tailEnd/>
          </a:ln>
        </p:spPr>
      </p:pic>
    </p:spTree>
    <p:extLst>
      <p:ext uri="{BB962C8B-B14F-4D97-AF65-F5344CB8AC3E}">
        <p14:creationId xmlns:p14="http://schemas.microsoft.com/office/powerpoint/2010/main" val="1802798234"/>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4a3b0c3982f6bd199e911fef82da9ca3fd77bb"/>
</p:tagLst>
</file>

<file path=ppt/tags/tag1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4290</TotalTime>
  <Words>1112</Words>
  <Application>Microsoft Office PowerPoint</Application>
  <PresentationFormat>全屏显示(16:9)</PresentationFormat>
  <Paragraphs>145</Paragraphs>
  <Slides>20</Slides>
  <Notes>16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黑体</vt:lpstr>
      <vt:lpstr>华文仿宋</vt:lpstr>
      <vt:lpstr>华文中宋</vt:lpstr>
      <vt:lpstr>宋体</vt:lpstr>
      <vt:lpstr>微软雅黑</vt:lpstr>
      <vt:lpstr>Arial</vt:lpstr>
      <vt:lpstr>Calibri</vt:lpstr>
      <vt:lpstr>Calibri Light</vt:lpstr>
      <vt:lpstr>Impact</vt:lpstr>
      <vt:lpstr>Times New Roman</vt:lpstr>
      <vt:lpstr>自定义设计方案</vt:lpstr>
      <vt:lpstr>PowerPoint 演示文稿</vt:lpstr>
      <vt:lpstr>PowerPoint 演示文稿</vt:lpstr>
      <vt:lpstr>引言</vt:lpstr>
      <vt:lpstr>引言</vt:lpstr>
      <vt:lpstr>引言</vt:lpstr>
      <vt:lpstr>PowerPoint 演示文稿</vt:lpstr>
      <vt:lpstr>DTSS分类</vt:lpstr>
      <vt:lpstr>引言</vt:lpstr>
      <vt:lpstr>引言</vt:lpstr>
      <vt:lpstr>引言</vt:lpstr>
      <vt:lpstr>PowerPoint 演示文稿</vt:lpstr>
      <vt:lpstr>DTSS核心指标和概念</vt:lpstr>
      <vt:lpstr>DTSS核心指标和概念</vt:lpstr>
      <vt:lpstr>引言</vt:lpstr>
      <vt:lpstr>PowerPoint 演示文稿</vt:lpstr>
      <vt:lpstr>DTSS研究方向和问题</vt:lpstr>
      <vt:lpstr>DTSS研究方向和问题</vt:lpstr>
      <vt:lpstr>DTSS研究方向和问题</vt:lpstr>
      <vt:lpstr>DTSS研究方向和问题</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蓝色微立体</dc:title>
  <dc:creator>第一PPT模板网：www.1ppt.com</dc:creator>
  <cp:keywords>第一PPT模板网：www.1ppt.com</cp:keywords>
  <cp:lastModifiedBy>DELL</cp:lastModifiedBy>
  <cp:revision>306</cp:revision>
  <dcterms:created xsi:type="dcterms:W3CDTF">2015-12-18T05:28:46Z</dcterms:created>
  <dcterms:modified xsi:type="dcterms:W3CDTF">2017-10-17T03:58:46Z</dcterms:modified>
</cp:coreProperties>
</file>