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0"/>
  </p:notesMasterIdLst>
  <p:sldIdLst>
    <p:sldId id="256" r:id="rId2"/>
    <p:sldId id="790" r:id="rId3"/>
    <p:sldId id="783" r:id="rId4"/>
    <p:sldId id="791" r:id="rId5"/>
    <p:sldId id="789" r:id="rId6"/>
    <p:sldId id="786" r:id="rId7"/>
    <p:sldId id="785" r:id="rId8"/>
    <p:sldId id="784" r:id="rId9"/>
    <p:sldId id="792" r:id="rId10"/>
    <p:sldId id="797" r:id="rId11"/>
    <p:sldId id="796" r:id="rId12"/>
    <p:sldId id="795" r:id="rId13"/>
    <p:sldId id="794" r:id="rId14"/>
    <p:sldId id="793" r:id="rId15"/>
    <p:sldId id="800" r:id="rId16"/>
    <p:sldId id="799" r:id="rId17"/>
    <p:sldId id="804" r:id="rId18"/>
    <p:sldId id="806" r:id="rId19"/>
    <p:sldId id="805" r:id="rId20"/>
    <p:sldId id="803" r:id="rId21"/>
    <p:sldId id="802" r:id="rId22"/>
    <p:sldId id="810" r:id="rId23"/>
    <p:sldId id="809" r:id="rId24"/>
    <p:sldId id="813" r:id="rId25"/>
    <p:sldId id="812" r:id="rId26"/>
    <p:sldId id="811" r:id="rId27"/>
    <p:sldId id="808" r:id="rId28"/>
    <p:sldId id="817" r:id="rId29"/>
    <p:sldId id="816" r:id="rId30"/>
    <p:sldId id="815" r:id="rId31"/>
    <p:sldId id="818" r:id="rId32"/>
    <p:sldId id="814" r:id="rId33"/>
    <p:sldId id="807" r:id="rId34"/>
    <p:sldId id="829" r:id="rId35"/>
    <p:sldId id="907" r:id="rId36"/>
    <p:sldId id="842" r:id="rId37"/>
    <p:sldId id="843" r:id="rId38"/>
    <p:sldId id="841" r:id="rId39"/>
    <p:sldId id="840" r:id="rId40"/>
    <p:sldId id="839" r:id="rId41"/>
    <p:sldId id="838" r:id="rId42"/>
    <p:sldId id="837" r:id="rId43"/>
    <p:sldId id="836" r:id="rId44"/>
    <p:sldId id="835" r:id="rId45"/>
    <p:sldId id="834" r:id="rId46"/>
    <p:sldId id="833" r:id="rId47"/>
    <p:sldId id="832" r:id="rId48"/>
    <p:sldId id="828" r:id="rId49"/>
    <p:sldId id="827" r:id="rId50"/>
    <p:sldId id="831" r:id="rId51"/>
    <p:sldId id="858" r:id="rId52"/>
    <p:sldId id="862" r:id="rId53"/>
    <p:sldId id="861" r:id="rId54"/>
    <p:sldId id="873" r:id="rId55"/>
    <p:sldId id="872" r:id="rId56"/>
    <p:sldId id="871" r:id="rId57"/>
    <p:sldId id="870" r:id="rId58"/>
    <p:sldId id="869" r:id="rId59"/>
    <p:sldId id="868" r:id="rId60"/>
    <p:sldId id="867" r:id="rId61"/>
    <p:sldId id="866" r:id="rId62"/>
    <p:sldId id="865" r:id="rId63"/>
    <p:sldId id="908" r:id="rId64"/>
    <p:sldId id="863" r:id="rId65"/>
    <p:sldId id="860" r:id="rId66"/>
    <p:sldId id="859" r:id="rId67"/>
    <p:sldId id="857" r:id="rId68"/>
    <p:sldId id="830" r:id="rId69"/>
    <p:sldId id="856" r:id="rId70"/>
    <p:sldId id="826" r:id="rId71"/>
    <p:sldId id="855" r:id="rId72"/>
    <p:sldId id="853" r:id="rId73"/>
    <p:sldId id="854" r:id="rId74"/>
    <p:sldId id="909" r:id="rId75"/>
    <p:sldId id="910" r:id="rId76"/>
    <p:sldId id="852" r:id="rId77"/>
    <p:sldId id="851" r:id="rId78"/>
    <p:sldId id="850" r:id="rId79"/>
    <p:sldId id="849" r:id="rId80"/>
    <p:sldId id="848" r:id="rId81"/>
    <p:sldId id="847" r:id="rId82"/>
    <p:sldId id="846" r:id="rId83"/>
    <p:sldId id="845" r:id="rId84"/>
    <p:sldId id="877" r:id="rId85"/>
    <p:sldId id="911" r:id="rId86"/>
    <p:sldId id="880" r:id="rId87"/>
    <p:sldId id="886" r:id="rId88"/>
    <p:sldId id="889" r:id="rId89"/>
    <p:sldId id="890" r:id="rId90"/>
    <p:sldId id="888" r:id="rId91"/>
    <p:sldId id="884" r:id="rId92"/>
    <p:sldId id="883" r:id="rId93"/>
    <p:sldId id="882" r:id="rId94"/>
    <p:sldId id="881" r:id="rId95"/>
    <p:sldId id="879" r:id="rId96"/>
    <p:sldId id="878" r:id="rId97"/>
    <p:sldId id="876" r:id="rId98"/>
    <p:sldId id="875" r:id="rId99"/>
    <p:sldId id="874" r:id="rId100"/>
    <p:sldId id="906" r:id="rId101"/>
    <p:sldId id="905" r:id="rId102"/>
    <p:sldId id="904" r:id="rId103"/>
    <p:sldId id="903" r:id="rId104"/>
    <p:sldId id="900" r:id="rId105"/>
    <p:sldId id="902" r:id="rId106"/>
    <p:sldId id="901" r:id="rId107"/>
    <p:sldId id="899" r:id="rId108"/>
    <p:sldId id="607" r:id="rId10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11">
          <p15:clr>
            <a:srgbClr val="A4A3A4"/>
          </p15:clr>
        </p15:guide>
        <p15:guide id="2" pos="38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D1"/>
    <a:srgbClr val="E2F0AE"/>
    <a:srgbClr val="FFFFCC"/>
    <a:srgbClr val="FFFFFF"/>
    <a:srgbClr val="993300"/>
    <a:srgbClr val="0D386B"/>
    <a:srgbClr val="93E3FF"/>
    <a:srgbClr val="FF7C80"/>
    <a:srgbClr val="ADD9FF"/>
    <a:srgbClr val="53B3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9" autoAdjust="0"/>
    <p:restoredTop sz="94660"/>
  </p:normalViewPr>
  <p:slideViewPr>
    <p:cSldViewPr snapToGrid="0">
      <p:cViewPr>
        <p:scale>
          <a:sx n="100" d="100"/>
          <a:sy n="100" d="100"/>
        </p:scale>
        <p:origin x="1158" y="408"/>
      </p:cViewPr>
      <p:guideLst>
        <p:guide orient="horz" pos="2211"/>
        <p:guide pos="3836"/>
      </p:guideLst>
    </p:cSldViewPr>
  </p:slideViewPr>
  <p:notesTextViewPr>
    <p:cViewPr>
      <p:scale>
        <a:sx n="1" d="1"/>
        <a:sy n="1" d="1"/>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115"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9.pn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2017/9/26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extLst>
      <p:ext uri="{BB962C8B-B14F-4D97-AF65-F5344CB8AC3E}">
        <p14:creationId xmlns:p14="http://schemas.microsoft.com/office/powerpoint/2010/main" val="4118804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pic>
        <p:nvPicPr>
          <p:cNvPr id="2" name="图片 6" descr="汇安谷logo.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0" y="76200"/>
            <a:ext cx="24876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7" descr="底纹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6400" y="682625"/>
            <a:ext cx="9245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E4F5E6F-7853-428F-BD3C-F803388FCE5A}"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标题幻灯片">
    <p:spTree>
      <p:nvGrpSpPr>
        <p:cNvPr id="1" name=""/>
        <p:cNvGrpSpPr/>
        <p:nvPr/>
      </p:nvGrpSpPr>
      <p:grpSpPr>
        <a:xfrm>
          <a:off x="0" y="0"/>
          <a:ext cx="0" cy="0"/>
          <a:chOff x="0" y="0"/>
          <a:chExt cx="0" cy="0"/>
        </a:xfrm>
      </p:grpSpPr>
      <p:pic>
        <p:nvPicPr>
          <p:cNvPr id="2" name="图片 6" descr="汇安谷logo.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0" y="76200"/>
            <a:ext cx="24876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7" descr="底纹.JPG"/>
          <p:cNvPicPr>
            <a:picLocks noChangeAspect="1"/>
          </p:cNvPicPr>
          <p:nvPr/>
        </p:nvPicPr>
        <p:blipFill>
          <a:blip r:embed="rId3" cstate="print">
            <a:extLst>
              <a:ext uri="{28A0092B-C50C-407E-A947-70E740481C1C}">
                <a14:useLocalDpi xmlns:a14="http://schemas.microsoft.com/office/drawing/2010/main" val="0"/>
              </a:ext>
            </a:extLst>
          </a:blip>
          <a:srcRect t="40157" b="39764"/>
          <a:stretch>
            <a:fillRect/>
          </a:stretch>
        </p:blipFill>
        <p:spPr bwMode="auto">
          <a:xfrm>
            <a:off x="0" y="914400"/>
            <a:ext cx="12192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96F274B-9132-4991-A4D5-FC573BC506FD}"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标题幻灯片">
    <p:spTree>
      <p:nvGrpSpPr>
        <p:cNvPr id="1" name=""/>
        <p:cNvGrpSpPr/>
        <p:nvPr/>
      </p:nvGrpSpPr>
      <p:grpSpPr>
        <a:xfrm>
          <a:off x="0" y="0"/>
          <a:ext cx="0" cy="0"/>
          <a:chOff x="0" y="0"/>
          <a:chExt cx="0" cy="0"/>
        </a:xfrm>
      </p:grpSpPr>
      <p:pic>
        <p:nvPicPr>
          <p:cNvPr id="2" name="图片 6" descr="汇安谷PPT模版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DA09A646-988C-4127-9AB5-DD0A74ABF188}"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55567D0-8EC7-4726-97F7-589A06C83BAC}"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937B33-C4B5-4CC5-A3E1-FBC3FBF3B59D}" type="slidenum">
              <a:rPr lang="zh-CN" altLang="en-US" smtClean="0"/>
              <a:pPr/>
              <a:t>‹#›</a:t>
            </a:fld>
            <a:endParaRPr lang="zh-CN" altLang="en-US"/>
          </a:p>
        </p:txBody>
      </p:sp>
    </p:spTree>
    <p:extLst>
      <p:ext uri="{BB962C8B-B14F-4D97-AF65-F5344CB8AC3E}">
        <p14:creationId xmlns:p14="http://schemas.microsoft.com/office/powerpoint/2010/main" val="880569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937B33-C4B5-4CC5-A3E1-FBC3FBF3B59D}" type="slidenum">
              <a:rPr lang="zh-CN" altLang="en-US" smtClean="0"/>
              <a:pPr/>
              <a:t>‹#›</a:t>
            </a:fld>
            <a:endParaRPr lang="zh-CN" altLang="en-US"/>
          </a:p>
        </p:txBody>
      </p:sp>
    </p:spTree>
    <p:extLst>
      <p:ext uri="{BB962C8B-B14F-4D97-AF65-F5344CB8AC3E}">
        <p14:creationId xmlns:p14="http://schemas.microsoft.com/office/powerpoint/2010/main" val="11344421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ea typeface="宋体" panose="02010600030101010101" pitchFamily="2" charset="-122"/>
              </a:defRPr>
            </a:lvl1pPr>
          </a:lstStyle>
          <a:p>
            <a:pPr>
              <a:defRPr/>
            </a:pPr>
            <a:endParaRPr lang="zh-CN"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ea typeface="宋体" panose="02010600030101010101" pitchFamily="2" charset="-122"/>
              </a:defRPr>
            </a:lvl1pPr>
          </a:lstStyle>
          <a:p>
            <a:pPr>
              <a:defRPr/>
            </a:pPr>
            <a:endParaRPr lang="zh-CN"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lvl1pPr>
          </a:lstStyle>
          <a:p>
            <a:pPr>
              <a:defRPr/>
            </a:pPr>
            <a:fld id="{E0C7902F-102E-44A4-8A4F-54EB2768DFD8}"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5.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slideLayout" Target="../slideLayouts/slideLayout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65.wmf"/></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66.wmf"/></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image" Target="../media/image67.wmf"/></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22.wmf"/><Relationship Id="rId5" Type="http://schemas.openxmlformats.org/officeDocument/2006/relationships/oleObject" Target="../embeddings/oleObject4.bin"/><Relationship Id="rId4" Type="http://schemas.openxmlformats.org/officeDocument/2006/relationships/image" Target="../media/image21.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25.wmf"/><Relationship Id="rId5" Type="http://schemas.openxmlformats.org/officeDocument/2006/relationships/oleObject" Target="../embeddings/oleObject7.bin"/><Relationship Id="rId4" Type="http://schemas.openxmlformats.org/officeDocument/2006/relationships/image" Target="../media/image24.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26.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image.baidu.com/i?ct=503316480&amp;z=0&amp;tn=baiduimagedetail&amp;word=%CB%DC%C1%CF%B9%E2%CF%CB&amp;in=9506&amp;cl=2&amp;cm=1&amp;sc=0&amp;lm=-1&amp;pn=57&amp;rn=1&amp;di=203652330&amp;ln=1932&amp;fr=&amp;ic=0&amp;s=0" TargetMode="Externa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image.baidu.com/i?ct=503316480&amp;z=0&amp;tn=baiduimagedetail&amp;word=%B9%E2%C0%C2%CD%BC%C6%AC&amp;in=26599&amp;cl=2&amp;cm=1&amp;sc=0&amp;lm=-1&amp;pn=40&amp;rn=1&amp;di=2019255030&amp;ln=2000&amp;fr=&amp;ic=0&amp;s=0" TargetMode="External"/><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48.wmf"/><Relationship Id="rId5" Type="http://schemas.openxmlformats.org/officeDocument/2006/relationships/oleObject" Target="../embeddings/oleObject11.bin"/><Relationship Id="rId4" Type="http://schemas.openxmlformats.org/officeDocument/2006/relationships/image" Target="../media/image47.w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53.wmf"/><Relationship Id="rId5" Type="http://schemas.openxmlformats.org/officeDocument/2006/relationships/oleObject" Target="../embeddings/oleObject13.bin"/><Relationship Id="rId4" Type="http://schemas.openxmlformats.org/officeDocument/2006/relationships/image" Target="../media/image52.wmf"/></Relationships>
</file>

<file path=ppt/slides/_rels/slide79.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55.wmf"/><Relationship Id="rId5" Type="http://schemas.openxmlformats.org/officeDocument/2006/relationships/oleObject" Target="../embeddings/oleObject15.bin"/><Relationship Id="rId4" Type="http://schemas.openxmlformats.org/officeDocument/2006/relationships/image" Target="../media/image54.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59.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61.wmf"/><Relationship Id="rId5" Type="http://schemas.openxmlformats.org/officeDocument/2006/relationships/oleObject" Target="../embeddings/oleObject19.bin"/><Relationship Id="rId4" Type="http://schemas.openxmlformats.org/officeDocument/2006/relationships/image" Target="../media/image60.w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62.wmf"/></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64.wmf"/><Relationship Id="rId5" Type="http://schemas.openxmlformats.org/officeDocument/2006/relationships/oleObject" Target="../embeddings/oleObject22.bin"/><Relationship Id="rId4" Type="http://schemas.openxmlformats.org/officeDocument/2006/relationships/image" Target="../media/image6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A_文本框 35"/>
          <p:cNvSpPr txBox="1"/>
          <p:nvPr>
            <p:custDataLst>
              <p:tags r:id="rId1"/>
            </p:custDataLst>
          </p:nvPr>
        </p:nvSpPr>
        <p:spPr>
          <a:xfrm>
            <a:off x="5457772" y="3027285"/>
            <a:ext cx="5790741" cy="738664"/>
          </a:xfrm>
          <a:prstGeom prst="rect">
            <a:avLst/>
          </a:prstGeom>
          <a:noFill/>
        </p:spPr>
        <p:txBody>
          <a:bodyPr wrap="square" rtlCol="0">
            <a:spAutoFit/>
          </a:bodyPr>
          <a:lstStyle/>
          <a:p>
            <a:pPr algn="ctr">
              <a:lnSpc>
                <a:spcPct val="150000"/>
              </a:lnSpc>
            </a:pPr>
            <a:r>
              <a:rPr lang="zh-CN" altLang="en-US" sz="2800" dirty="0">
                <a:solidFill>
                  <a:schemeClr val="bg1"/>
                </a:solidFill>
                <a:latin typeface="微软雅黑" panose="020B0503020204020204" pitchFamily="34" charset="-122"/>
                <a:ea typeface="微软雅黑" panose="020B0503020204020204" pitchFamily="34" charset="-122"/>
              </a:rPr>
              <a:t>光纤传感技术在油田生产中的应用</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pic>
        <p:nvPicPr>
          <p:cNvPr id="20" name="图片 19"/>
          <p:cNvPicPr>
            <a:picLocks noChangeAspect="1"/>
          </p:cNvPicPr>
          <p:nvPr/>
        </p:nvPicPr>
        <p:blipFill>
          <a:blip r:embed="rId20" cstate="print"/>
          <a:stretch>
            <a:fillRect/>
          </a:stretch>
        </p:blipFill>
        <p:spPr>
          <a:xfrm>
            <a:off x="7985449" y="5801003"/>
            <a:ext cx="3749365" cy="493819"/>
          </a:xfrm>
          <a:prstGeom prst="rect">
            <a:avLst/>
          </a:prstGeom>
        </p:spPr>
      </p:pic>
      <p:sp>
        <p:nvSpPr>
          <p:cNvPr id="21" name="PA_任意多边形 31"/>
          <p:cNvSpPr/>
          <p:nvPr>
            <p:custDataLst>
              <p:tags r:id="rId2"/>
            </p:custDataLst>
          </p:nvPr>
        </p:nvSpPr>
        <p:spPr>
          <a:xfrm>
            <a:off x="0" y="2209800"/>
            <a:ext cx="12192000" cy="2438400"/>
          </a:xfrm>
          <a:custGeom>
            <a:avLst/>
            <a:gdLst>
              <a:gd name="connsiteX0" fmla="*/ 1828800 w 12192000"/>
              <a:gd name="connsiteY0" fmla="*/ 0 h 2438400"/>
              <a:gd name="connsiteX1" fmla="*/ 12192000 w 12192000"/>
              <a:gd name="connsiteY1" fmla="*/ 0 h 2438400"/>
              <a:gd name="connsiteX2" fmla="*/ 12192000 w 12192000"/>
              <a:gd name="connsiteY2" fmla="*/ 2438400 h 2438400"/>
              <a:gd name="connsiteX3" fmla="*/ 0 w 12192000"/>
              <a:gd name="connsiteY3" fmla="*/ 2438400 h 2438400"/>
              <a:gd name="connsiteX4" fmla="*/ 0 w 12192000"/>
              <a:gd name="connsiteY4" fmla="*/ 1828800 h 2438400"/>
              <a:gd name="connsiteX5" fmla="*/ 609600 w 12192000"/>
              <a:gd name="connsiteY5" fmla="*/ 1828800 h 2438400"/>
              <a:gd name="connsiteX6" fmla="*/ 609600 w 12192000"/>
              <a:gd name="connsiteY6" fmla="*/ 1219200 h 2438400"/>
              <a:gd name="connsiteX7" fmla="*/ 1219200 w 12192000"/>
              <a:gd name="connsiteY7" fmla="*/ 1219200 h 2438400"/>
              <a:gd name="connsiteX8" fmla="*/ 1219200 w 12192000"/>
              <a:gd name="connsiteY8" fmla="*/ 609600 h 2438400"/>
              <a:gd name="connsiteX9" fmla="*/ 1828800 w 12192000"/>
              <a:gd name="connsiteY9" fmla="*/ 609600 h 2438400"/>
              <a:gd name="connsiteX10" fmla="*/ 1828800 w 12192000"/>
              <a:gd name="connsiteY10" fmla="*/ 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2438400">
                <a:moveTo>
                  <a:pt x="1828800" y="0"/>
                </a:moveTo>
                <a:lnTo>
                  <a:pt x="12192000" y="0"/>
                </a:lnTo>
                <a:lnTo>
                  <a:pt x="12192000" y="2438400"/>
                </a:lnTo>
                <a:lnTo>
                  <a:pt x="0" y="2438400"/>
                </a:lnTo>
                <a:lnTo>
                  <a:pt x="0" y="1828800"/>
                </a:lnTo>
                <a:lnTo>
                  <a:pt x="609600" y="1828800"/>
                </a:lnTo>
                <a:lnTo>
                  <a:pt x="609600" y="1219200"/>
                </a:lnTo>
                <a:lnTo>
                  <a:pt x="1219200" y="1219200"/>
                </a:lnTo>
                <a:lnTo>
                  <a:pt x="1219200" y="609600"/>
                </a:lnTo>
                <a:lnTo>
                  <a:pt x="1828800" y="609600"/>
                </a:lnTo>
                <a:lnTo>
                  <a:pt x="1828800" y="0"/>
                </a:lnTo>
                <a:close/>
              </a:path>
            </a:pathLst>
          </a:custGeom>
          <a:gradFill>
            <a:gsLst>
              <a:gs pos="100000">
                <a:srgbClr val="D32F2F"/>
              </a:gs>
              <a:gs pos="59000">
                <a:srgbClr val="F4433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PA_矩形 7"/>
          <p:cNvSpPr/>
          <p:nvPr>
            <p:custDataLst>
              <p:tags r:id="rId3"/>
            </p:custDataLst>
          </p:nvPr>
        </p:nvSpPr>
        <p:spPr>
          <a:xfrm>
            <a:off x="2438400" y="2819400"/>
            <a:ext cx="609600" cy="609600"/>
          </a:xfrm>
          <a:prstGeom prst="rect">
            <a:avLst/>
          </a:prstGeom>
          <a:solidFill>
            <a:srgbClr val="212122">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PA_矩形 8"/>
          <p:cNvSpPr/>
          <p:nvPr>
            <p:custDataLst>
              <p:tags r:id="rId4"/>
            </p:custDataLst>
          </p:nvPr>
        </p:nvSpPr>
        <p:spPr>
          <a:xfrm>
            <a:off x="2438400" y="2209800"/>
            <a:ext cx="609600" cy="609600"/>
          </a:xfrm>
          <a:prstGeom prst="rect">
            <a:avLst/>
          </a:prstGeom>
          <a:solidFill>
            <a:srgbClr val="72727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PA_矩形 13"/>
          <p:cNvSpPr/>
          <p:nvPr>
            <p:custDataLst>
              <p:tags r:id="rId5"/>
            </p:custDataLst>
          </p:nvPr>
        </p:nvSpPr>
        <p:spPr>
          <a:xfrm>
            <a:off x="3048000" y="2209800"/>
            <a:ext cx="609600" cy="609600"/>
          </a:xfrm>
          <a:prstGeom prst="rect">
            <a:avLst/>
          </a:prstGeom>
          <a:solidFill>
            <a:srgbClr val="212122">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PA_矩形 14"/>
          <p:cNvSpPr/>
          <p:nvPr>
            <p:custDataLst>
              <p:tags r:id="rId6"/>
            </p:custDataLst>
          </p:nvPr>
        </p:nvSpPr>
        <p:spPr>
          <a:xfrm>
            <a:off x="1219200" y="4038600"/>
            <a:ext cx="609600" cy="609600"/>
          </a:xfrm>
          <a:prstGeom prst="rect">
            <a:avLst/>
          </a:prstGeom>
          <a:solidFill>
            <a:srgbClr val="212122">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PA_矩形 15"/>
          <p:cNvSpPr/>
          <p:nvPr>
            <p:custDataLst>
              <p:tags r:id="rId7"/>
            </p:custDataLst>
          </p:nvPr>
        </p:nvSpPr>
        <p:spPr>
          <a:xfrm>
            <a:off x="1219200" y="3429000"/>
            <a:ext cx="609600" cy="609600"/>
          </a:xfrm>
          <a:prstGeom prst="rect">
            <a:avLst/>
          </a:prstGeom>
          <a:solidFill>
            <a:srgbClr val="72727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PA_矩形 16"/>
          <p:cNvSpPr/>
          <p:nvPr>
            <p:custDataLst>
              <p:tags r:id="rId8"/>
            </p:custDataLst>
          </p:nvPr>
        </p:nvSpPr>
        <p:spPr>
          <a:xfrm>
            <a:off x="1219200" y="2819400"/>
            <a:ext cx="609600" cy="609600"/>
          </a:xfrm>
          <a:prstGeom prst="rect">
            <a:avLst/>
          </a:prstGeom>
          <a:solidFill>
            <a:srgbClr val="FFFFFF">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PA_矩形 19"/>
          <p:cNvSpPr/>
          <p:nvPr>
            <p:custDataLst>
              <p:tags r:id="rId9"/>
            </p:custDataLst>
          </p:nvPr>
        </p:nvSpPr>
        <p:spPr>
          <a:xfrm>
            <a:off x="1828800" y="3429000"/>
            <a:ext cx="609600" cy="609600"/>
          </a:xfrm>
          <a:prstGeom prst="rect">
            <a:avLst/>
          </a:prstGeom>
          <a:solidFill>
            <a:srgbClr val="212122">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PA_矩形 20"/>
          <p:cNvSpPr/>
          <p:nvPr>
            <p:custDataLst>
              <p:tags r:id="rId10"/>
            </p:custDataLst>
          </p:nvPr>
        </p:nvSpPr>
        <p:spPr>
          <a:xfrm>
            <a:off x="1828800" y="2819400"/>
            <a:ext cx="609600" cy="609600"/>
          </a:xfrm>
          <a:prstGeom prst="rect">
            <a:avLst/>
          </a:prstGeom>
          <a:solidFill>
            <a:srgbClr val="72727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PA_矩形 21"/>
          <p:cNvSpPr/>
          <p:nvPr>
            <p:custDataLst>
              <p:tags r:id="rId11"/>
            </p:custDataLst>
          </p:nvPr>
        </p:nvSpPr>
        <p:spPr>
          <a:xfrm>
            <a:off x="1828800" y="2209800"/>
            <a:ext cx="609600" cy="609600"/>
          </a:xfrm>
          <a:prstGeom prst="rect">
            <a:avLst/>
          </a:prstGeom>
          <a:solidFill>
            <a:srgbClr val="FFFFFF">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PA_矩形 22"/>
          <p:cNvSpPr/>
          <p:nvPr>
            <p:custDataLst>
              <p:tags r:id="rId12"/>
            </p:custDataLst>
          </p:nvPr>
        </p:nvSpPr>
        <p:spPr>
          <a:xfrm>
            <a:off x="0" y="4038600"/>
            <a:ext cx="609600" cy="609600"/>
          </a:xfrm>
          <a:prstGeom prst="rect">
            <a:avLst/>
          </a:prstGeom>
          <a:solidFill>
            <a:srgbClr val="FFFFFF">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PA_矩形 24"/>
          <p:cNvSpPr/>
          <p:nvPr>
            <p:custDataLst>
              <p:tags r:id="rId13"/>
            </p:custDataLst>
          </p:nvPr>
        </p:nvSpPr>
        <p:spPr>
          <a:xfrm>
            <a:off x="0" y="2819400"/>
            <a:ext cx="609600" cy="609600"/>
          </a:xfrm>
          <a:prstGeom prst="rect">
            <a:avLst/>
          </a:prstGeom>
          <a:gradFill>
            <a:gsLst>
              <a:gs pos="100000">
                <a:srgbClr val="D32F2F"/>
              </a:gs>
              <a:gs pos="0">
                <a:srgbClr val="F4433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PA_矩形 26"/>
          <p:cNvSpPr/>
          <p:nvPr>
            <p:custDataLst>
              <p:tags r:id="rId14"/>
            </p:custDataLst>
          </p:nvPr>
        </p:nvSpPr>
        <p:spPr>
          <a:xfrm>
            <a:off x="609600" y="4038600"/>
            <a:ext cx="609600" cy="609600"/>
          </a:xfrm>
          <a:prstGeom prst="rect">
            <a:avLst/>
          </a:prstGeom>
          <a:solidFill>
            <a:srgbClr val="72727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PA_矩形 27"/>
          <p:cNvSpPr/>
          <p:nvPr>
            <p:custDataLst>
              <p:tags r:id="rId15"/>
            </p:custDataLst>
          </p:nvPr>
        </p:nvSpPr>
        <p:spPr>
          <a:xfrm>
            <a:off x="609600" y="3429000"/>
            <a:ext cx="609600" cy="609600"/>
          </a:xfrm>
          <a:prstGeom prst="rect">
            <a:avLst/>
          </a:prstGeom>
          <a:solidFill>
            <a:srgbClr val="FFFFFF">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PA_矩形 34"/>
          <p:cNvSpPr/>
          <p:nvPr>
            <p:custDataLst>
              <p:tags r:id="rId16"/>
            </p:custDataLst>
          </p:nvPr>
        </p:nvSpPr>
        <p:spPr>
          <a:xfrm>
            <a:off x="2438400" y="1600200"/>
            <a:ext cx="609600" cy="609600"/>
          </a:xfrm>
          <a:prstGeom prst="rect">
            <a:avLst/>
          </a:prstGeom>
          <a:solidFill>
            <a:srgbClr val="D32F2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PA_文本框 35"/>
          <p:cNvSpPr txBox="1"/>
          <p:nvPr>
            <p:custDataLst>
              <p:tags r:id="rId17"/>
            </p:custDataLst>
          </p:nvPr>
        </p:nvSpPr>
        <p:spPr>
          <a:xfrm>
            <a:off x="4267200" y="2624088"/>
            <a:ext cx="7533564" cy="645160"/>
          </a:xfrm>
          <a:prstGeom prst="rect">
            <a:avLst/>
          </a:prstGeom>
          <a:noFill/>
        </p:spPr>
        <p:txBody>
          <a:bodyPr wrap="square" rtlCol="0">
            <a:spAutoFit/>
          </a:bodyPr>
          <a:lstStyle/>
          <a:p>
            <a:pPr algn="r"/>
            <a:r>
              <a:rPr lang="zh-CN" altLang="en-US" sz="3600" b="1" dirty="0">
                <a:solidFill>
                  <a:srgbClr val="FFFFFF"/>
                </a:solidFill>
                <a:latin typeface="微软雅黑" panose="020B0503020204020204" pitchFamily="34" charset="-122"/>
                <a:ea typeface="微软雅黑" panose="020B0503020204020204" pitchFamily="34" charset="-122"/>
              </a:rPr>
              <a:t>光纤传感技术在油气行业中的应用</a:t>
            </a:r>
            <a:endParaRPr lang="en-US" altLang="zh-CN" sz="3600" b="1" dirty="0">
              <a:solidFill>
                <a:srgbClr val="FFFFFF"/>
              </a:solidFill>
              <a:latin typeface="微软雅黑" panose="020B0503020204020204" pitchFamily="34" charset="-122"/>
              <a:ea typeface="微软雅黑" panose="020B0503020204020204" pitchFamily="34" charset="-122"/>
            </a:endParaRPr>
          </a:p>
        </p:txBody>
      </p:sp>
      <p:cxnSp>
        <p:nvCxnSpPr>
          <p:cNvPr id="38" name="PA_直接连接符 40"/>
          <p:cNvCxnSpPr/>
          <p:nvPr>
            <p:custDataLst>
              <p:tags r:id="rId18"/>
            </p:custDataLst>
          </p:nvPr>
        </p:nvCxnSpPr>
        <p:spPr>
          <a:xfrm>
            <a:off x="4864963" y="3396617"/>
            <a:ext cx="6869851" cy="3238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1</a:t>
            </a:fld>
            <a:endParaRPr lang="en-US" altLang="zh-CN"/>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10</a:t>
            </a:fld>
            <a:endParaRPr lang="en-US" altLang="zh-CN"/>
          </a:p>
        </p:txBody>
      </p:sp>
      <p:sp>
        <p:nvSpPr>
          <p:cNvPr id="3" name="标题 243713"/>
          <p:cNvSpPr txBox="1">
            <a:spLocks noChangeArrowheads="1"/>
          </p:cNvSpPr>
          <p:nvPr/>
        </p:nvSpPr>
        <p:spPr>
          <a:xfrm>
            <a:off x="-699319" y="929389"/>
            <a:ext cx="3200400" cy="1173163"/>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zh-CN" altLang="en-US" sz="2000" b="1" dirty="0" smtClean="0">
                <a:solidFill>
                  <a:schemeClr val="tx1"/>
                </a:solidFill>
                <a:latin typeface="宋体" panose="02010600030101010101" pitchFamily="2" charset="-122"/>
                <a:ea typeface="宋体" panose="02010600030101010101" pitchFamily="2" charset="-122"/>
                <a:cs typeface="+mn-cs"/>
              </a:rPr>
              <a:t>光纤</a:t>
            </a:r>
            <a:r>
              <a:rPr lang="zh-CN" altLang="en-US" sz="2000" b="1" dirty="0">
                <a:solidFill>
                  <a:schemeClr val="tx1"/>
                </a:solidFill>
                <a:latin typeface="宋体" panose="02010600030101010101" pitchFamily="2" charset="-122"/>
                <a:ea typeface="宋体" panose="02010600030101010101" pitchFamily="2" charset="-122"/>
                <a:cs typeface="+mn-cs"/>
              </a:rPr>
              <a:t>的性质</a:t>
            </a:r>
          </a:p>
        </p:txBody>
      </p:sp>
      <p:sp>
        <p:nvSpPr>
          <p:cNvPr id="4" name="文本占位符 243714"/>
          <p:cNvSpPr txBox="1">
            <a:spLocks noChangeArrowheads="1"/>
          </p:cNvSpPr>
          <p:nvPr/>
        </p:nvSpPr>
        <p:spPr>
          <a:xfrm>
            <a:off x="530200" y="1305029"/>
            <a:ext cx="5970353" cy="35052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nSpc>
                <a:spcPct val="150000"/>
              </a:lnSpc>
              <a:buNone/>
            </a:pPr>
            <a:r>
              <a:rPr lang="zh-CN" altLang="en-US" sz="2000" b="1" kern="0" dirty="0" smtClean="0">
                <a:solidFill>
                  <a:srgbClr val="FF0000"/>
                </a:solidFill>
                <a:latin typeface="宋体" panose="02010600030101010101" pitchFamily="2" charset="-122"/>
              </a:rPr>
              <a:t>光纤的损耗</a:t>
            </a:r>
          </a:p>
          <a:p>
            <a:pPr>
              <a:lnSpc>
                <a:spcPct val="150000"/>
              </a:lnSpc>
              <a:buClr>
                <a:schemeClr val="tx1"/>
              </a:buClr>
              <a:buFont typeface="Wingdings" panose="05000000000000000000" pitchFamily="2" charset="2"/>
              <a:buChar char=" "/>
            </a:pPr>
            <a:r>
              <a:rPr lang="zh-CN" altLang="en-US" sz="1400" kern="0" dirty="0" smtClean="0">
                <a:solidFill>
                  <a:srgbClr val="0000FF"/>
                </a:solidFill>
              </a:rPr>
              <a:t>损耗特性与光的工作波长有关</a:t>
            </a:r>
            <a:r>
              <a:rPr lang="en-US" altLang="zh-CN" sz="1400" kern="0" dirty="0" smtClean="0">
                <a:solidFill>
                  <a:srgbClr val="0000FF"/>
                </a:solidFill>
              </a:rPr>
              <a:t>,</a:t>
            </a:r>
            <a:r>
              <a:rPr lang="zh-CN" altLang="en-US" sz="1400" kern="0" dirty="0" smtClean="0">
                <a:solidFill>
                  <a:srgbClr val="0000FF"/>
                </a:solidFill>
              </a:rPr>
              <a:t>在三个工作窗口有相对小的损耗</a:t>
            </a:r>
            <a:r>
              <a:rPr lang="en-US" altLang="zh-CN" sz="1400" kern="0" dirty="0" smtClean="0">
                <a:solidFill>
                  <a:srgbClr val="0000FF"/>
                </a:solidFill>
              </a:rPr>
              <a:t>:</a:t>
            </a:r>
          </a:p>
          <a:p>
            <a:pPr>
              <a:lnSpc>
                <a:spcPct val="150000"/>
              </a:lnSpc>
              <a:buClr>
                <a:schemeClr val="tx1"/>
              </a:buClr>
              <a:buFont typeface="Wingdings" panose="05000000000000000000" pitchFamily="2" charset="2"/>
              <a:buChar char=" "/>
            </a:pPr>
            <a:r>
              <a:rPr lang="zh-CN" altLang="en-US" sz="1400" kern="0" dirty="0" smtClean="0">
                <a:solidFill>
                  <a:srgbClr val="0000FF"/>
                </a:solidFill>
                <a:latin typeface="宋体" panose="02010600030101010101" pitchFamily="2" charset="-122"/>
              </a:rPr>
              <a:t>第一窗口光工作波长</a:t>
            </a:r>
            <a:r>
              <a:rPr lang="en-US" altLang="zh-CN" sz="1400" kern="0" dirty="0" smtClean="0">
                <a:solidFill>
                  <a:srgbClr val="0000FF"/>
                </a:solidFill>
                <a:latin typeface="宋体" panose="02010600030101010101" pitchFamily="2" charset="-122"/>
              </a:rPr>
              <a:t>0.85μm,</a:t>
            </a:r>
            <a:r>
              <a:rPr lang="zh-CN" altLang="en-US" sz="1400" kern="0" dirty="0" smtClean="0">
                <a:solidFill>
                  <a:srgbClr val="0000FF"/>
                </a:solidFill>
                <a:latin typeface="宋体" panose="02010600030101010101" pitchFamily="2" charset="-122"/>
              </a:rPr>
              <a:t>损耗稍大</a:t>
            </a:r>
          </a:p>
          <a:p>
            <a:pPr>
              <a:lnSpc>
                <a:spcPct val="150000"/>
              </a:lnSpc>
              <a:buClr>
                <a:schemeClr val="tx1"/>
              </a:buClr>
              <a:buFont typeface="Wingdings" panose="05000000000000000000" pitchFamily="2" charset="2"/>
              <a:buChar char=" "/>
            </a:pPr>
            <a:r>
              <a:rPr lang="zh-CN" altLang="en-US" sz="1400" kern="0" dirty="0" smtClean="0">
                <a:solidFill>
                  <a:srgbClr val="0000FF"/>
                </a:solidFill>
                <a:latin typeface="宋体" panose="02010600030101010101" pitchFamily="2" charset="-122"/>
              </a:rPr>
              <a:t>第二窗口光工作波长</a:t>
            </a:r>
            <a:r>
              <a:rPr lang="en-US" altLang="zh-CN" sz="1400" kern="0" dirty="0" smtClean="0">
                <a:solidFill>
                  <a:srgbClr val="0000FF"/>
                </a:solidFill>
                <a:latin typeface="宋体" panose="02010600030101010101" pitchFamily="2" charset="-122"/>
              </a:rPr>
              <a:t>1.31μm,</a:t>
            </a:r>
            <a:r>
              <a:rPr lang="zh-CN" altLang="en-US" sz="1400" kern="0" dirty="0" smtClean="0">
                <a:solidFill>
                  <a:srgbClr val="0000FF"/>
                </a:solidFill>
                <a:latin typeface="宋体" panose="02010600030101010101" pitchFamily="2" charset="-122"/>
              </a:rPr>
              <a:t>损耗中等</a:t>
            </a:r>
          </a:p>
          <a:p>
            <a:pPr>
              <a:lnSpc>
                <a:spcPct val="150000"/>
              </a:lnSpc>
              <a:buClr>
                <a:schemeClr val="tx1"/>
              </a:buClr>
              <a:buFont typeface="Wingdings" panose="05000000000000000000" pitchFamily="2" charset="2"/>
              <a:buChar char=" "/>
            </a:pPr>
            <a:r>
              <a:rPr lang="zh-CN" altLang="en-US" sz="1400" kern="0" dirty="0" smtClean="0">
                <a:solidFill>
                  <a:srgbClr val="0000FF"/>
                </a:solidFill>
                <a:latin typeface="宋体" panose="02010600030101010101" pitchFamily="2" charset="-122"/>
              </a:rPr>
              <a:t>第三窗口光工作波长</a:t>
            </a:r>
            <a:r>
              <a:rPr lang="en-US" altLang="zh-CN" sz="1400" kern="0" dirty="0" smtClean="0">
                <a:solidFill>
                  <a:srgbClr val="0000FF"/>
                </a:solidFill>
                <a:latin typeface="宋体" panose="02010600030101010101" pitchFamily="2" charset="-122"/>
              </a:rPr>
              <a:t>1.55μm,</a:t>
            </a:r>
            <a:r>
              <a:rPr lang="zh-CN" altLang="en-US" sz="1400" kern="0" dirty="0" smtClean="0">
                <a:solidFill>
                  <a:srgbClr val="0000FF"/>
                </a:solidFill>
                <a:latin typeface="宋体" panose="02010600030101010101" pitchFamily="2" charset="-122"/>
              </a:rPr>
              <a:t>损耗最小</a:t>
            </a:r>
          </a:p>
          <a:p>
            <a:pPr marL="0" indent="0">
              <a:lnSpc>
                <a:spcPct val="150000"/>
              </a:lnSpc>
              <a:buNone/>
            </a:pPr>
            <a:r>
              <a:rPr lang="zh-CN" altLang="en-US" sz="2000" b="1" kern="0" dirty="0" smtClean="0">
                <a:solidFill>
                  <a:srgbClr val="FF0000"/>
                </a:solidFill>
                <a:latin typeface="宋体" panose="02010600030101010101" pitchFamily="2" charset="-122"/>
              </a:rPr>
              <a:t>光纤的色散</a:t>
            </a:r>
          </a:p>
          <a:p>
            <a:pPr>
              <a:lnSpc>
                <a:spcPct val="150000"/>
              </a:lnSpc>
              <a:buFont typeface="Wingdings" panose="05000000000000000000" pitchFamily="2" charset="2"/>
              <a:buNone/>
            </a:pPr>
            <a:r>
              <a:rPr lang="zh-CN" altLang="en-US" sz="1600" b="1" kern="0" dirty="0" smtClean="0">
                <a:solidFill>
                  <a:srgbClr val="0000FF"/>
                </a:solidFill>
              </a:rPr>
              <a:t>     </a:t>
            </a:r>
            <a:r>
              <a:rPr lang="zh-CN" altLang="en-US" sz="1400" kern="0" dirty="0" smtClean="0">
                <a:solidFill>
                  <a:srgbClr val="0000FF"/>
                </a:solidFill>
              </a:rPr>
              <a:t>由于光纤所传输信号中不同模式或不同频率成分因传输速度的不同而引起传输信号发生畸变的一种物理现象</a:t>
            </a:r>
            <a:endParaRPr lang="zh-CN" altLang="en-US" sz="1400" kern="0" dirty="0" smtClean="0">
              <a:solidFill>
                <a:srgbClr val="0000FF"/>
              </a:solidFill>
              <a:latin typeface="宋体" panose="02010600030101010101" pitchFamily="2" charset="-122"/>
            </a:endParaRPr>
          </a:p>
        </p:txBody>
      </p:sp>
      <p:pic>
        <p:nvPicPr>
          <p:cNvPr id="5" name="图片 243715" descr="wa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5077" y="916862"/>
            <a:ext cx="3044787" cy="225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243716"/>
          <p:cNvSpPr txBox="1">
            <a:spLocks noChangeArrowheads="1"/>
          </p:cNvSpPr>
          <p:nvPr/>
        </p:nvSpPr>
        <p:spPr bwMode="auto">
          <a:xfrm>
            <a:off x="621640" y="4676403"/>
            <a:ext cx="636105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b="1" dirty="0">
                <a:solidFill>
                  <a:srgbClr val="FF0000"/>
                </a:solidFill>
              </a:rPr>
              <a:t>光纤中的成缆</a:t>
            </a:r>
          </a:p>
          <a:p>
            <a:pPr>
              <a:lnSpc>
                <a:spcPct val="150000"/>
              </a:lnSpc>
            </a:pPr>
            <a:r>
              <a:rPr lang="zh-CN" altLang="en-US" sz="1400" kern="0" dirty="0" smtClean="0">
                <a:solidFill>
                  <a:srgbClr val="0000FF"/>
                </a:solidFill>
                <a:latin typeface="+mn-lt"/>
                <a:ea typeface="+mn-ea"/>
              </a:rPr>
              <a:t>    </a:t>
            </a:r>
            <a:r>
              <a:rPr lang="zh-CN" altLang="en-US" sz="1400" kern="0" dirty="0">
                <a:solidFill>
                  <a:srgbClr val="0000FF"/>
                </a:solidFill>
                <a:latin typeface="+mn-lt"/>
                <a:ea typeface="+mn-ea"/>
              </a:rPr>
              <a:t>干线</a:t>
            </a:r>
            <a:r>
              <a:rPr lang="zh-CN" altLang="en-US" sz="1400" kern="0" dirty="0" smtClean="0">
                <a:solidFill>
                  <a:srgbClr val="0000FF"/>
                </a:solidFill>
                <a:latin typeface="+mn-lt"/>
                <a:ea typeface="+mn-ea"/>
              </a:rPr>
              <a:t>缆： 架空光缆</a:t>
            </a:r>
            <a:r>
              <a:rPr lang="en-US" altLang="zh-CN" sz="1400" kern="0" dirty="0">
                <a:solidFill>
                  <a:srgbClr val="0000FF"/>
                </a:solidFill>
                <a:latin typeface="+mn-lt"/>
                <a:ea typeface="+mn-ea"/>
              </a:rPr>
              <a:t>,</a:t>
            </a:r>
            <a:r>
              <a:rPr lang="zh-CN" altLang="en-US" sz="1400" kern="0" dirty="0">
                <a:solidFill>
                  <a:srgbClr val="0000FF"/>
                </a:solidFill>
                <a:latin typeface="+mn-lt"/>
                <a:ea typeface="+mn-ea"/>
              </a:rPr>
              <a:t>直埋光缆</a:t>
            </a:r>
            <a:r>
              <a:rPr lang="en-US" altLang="zh-CN" sz="1400" kern="0" dirty="0">
                <a:solidFill>
                  <a:srgbClr val="0000FF"/>
                </a:solidFill>
                <a:latin typeface="+mn-lt"/>
                <a:ea typeface="+mn-ea"/>
              </a:rPr>
              <a:t>,</a:t>
            </a:r>
            <a:r>
              <a:rPr lang="zh-CN" altLang="en-US" sz="1400" kern="0" dirty="0">
                <a:solidFill>
                  <a:srgbClr val="0000FF"/>
                </a:solidFill>
                <a:latin typeface="+mn-lt"/>
                <a:ea typeface="+mn-ea"/>
              </a:rPr>
              <a:t>海底光缆</a:t>
            </a:r>
            <a:r>
              <a:rPr lang="en-US" altLang="zh-CN" sz="1400" kern="0" dirty="0">
                <a:solidFill>
                  <a:srgbClr val="0000FF"/>
                </a:solidFill>
                <a:latin typeface="+mn-lt"/>
                <a:ea typeface="+mn-ea"/>
              </a:rPr>
              <a:t>,</a:t>
            </a:r>
            <a:r>
              <a:rPr lang="zh-CN" altLang="en-US" sz="1400" kern="0" dirty="0">
                <a:solidFill>
                  <a:srgbClr val="0000FF"/>
                </a:solidFill>
                <a:latin typeface="+mn-lt"/>
                <a:ea typeface="+mn-ea"/>
              </a:rPr>
              <a:t>复合光缆</a:t>
            </a:r>
            <a:r>
              <a:rPr lang="en-US" altLang="zh-CN" sz="1400" kern="0" dirty="0" smtClean="0">
                <a:solidFill>
                  <a:srgbClr val="0000FF"/>
                </a:solidFill>
                <a:latin typeface="+mn-lt"/>
                <a:ea typeface="+mn-ea"/>
              </a:rPr>
              <a:t>……96</a:t>
            </a:r>
            <a:r>
              <a:rPr lang="zh-CN" altLang="en-US" sz="1400" kern="0" dirty="0">
                <a:solidFill>
                  <a:srgbClr val="0000FF"/>
                </a:solidFill>
                <a:latin typeface="+mn-lt"/>
                <a:ea typeface="+mn-ea"/>
              </a:rPr>
              <a:t>芯以下</a:t>
            </a:r>
          </a:p>
          <a:p>
            <a:pPr>
              <a:lnSpc>
                <a:spcPct val="150000"/>
              </a:lnSpc>
            </a:pPr>
            <a:r>
              <a:rPr lang="zh-CN" altLang="en-US" sz="1400" kern="0" dirty="0">
                <a:solidFill>
                  <a:srgbClr val="0000FF"/>
                </a:solidFill>
                <a:latin typeface="+mn-lt"/>
                <a:ea typeface="+mn-ea"/>
              </a:rPr>
              <a:t>    局内</a:t>
            </a:r>
            <a:r>
              <a:rPr lang="zh-CN" altLang="en-US" sz="1400" kern="0" dirty="0" smtClean="0">
                <a:solidFill>
                  <a:srgbClr val="0000FF"/>
                </a:solidFill>
                <a:latin typeface="+mn-lt"/>
                <a:ea typeface="+mn-ea"/>
              </a:rPr>
              <a:t>光缆： 芯</a:t>
            </a:r>
            <a:r>
              <a:rPr lang="zh-CN" altLang="en-US" sz="1400" kern="0" dirty="0">
                <a:solidFill>
                  <a:srgbClr val="0000FF"/>
                </a:solidFill>
                <a:latin typeface="+mn-lt"/>
                <a:ea typeface="+mn-ea"/>
              </a:rPr>
              <a:t>数少，比干线缆柔软</a:t>
            </a:r>
          </a:p>
          <a:p>
            <a:pPr>
              <a:lnSpc>
                <a:spcPct val="150000"/>
              </a:lnSpc>
            </a:pPr>
            <a:r>
              <a:rPr lang="zh-CN" altLang="en-US" sz="1400" kern="0" dirty="0">
                <a:solidFill>
                  <a:srgbClr val="0000FF"/>
                </a:solidFill>
                <a:latin typeface="+mn-lt"/>
                <a:ea typeface="+mn-ea"/>
              </a:rPr>
              <a:t>    用户</a:t>
            </a:r>
            <a:r>
              <a:rPr lang="zh-CN" altLang="en-US" sz="1400" kern="0" dirty="0" smtClean="0">
                <a:solidFill>
                  <a:srgbClr val="0000FF"/>
                </a:solidFill>
                <a:latin typeface="+mn-lt"/>
                <a:ea typeface="+mn-ea"/>
              </a:rPr>
              <a:t>缆：  </a:t>
            </a:r>
            <a:r>
              <a:rPr lang="zh-CN" altLang="en-US" sz="1400" kern="0" dirty="0">
                <a:solidFill>
                  <a:srgbClr val="0000FF"/>
                </a:solidFill>
                <a:latin typeface="+mn-lt"/>
                <a:ea typeface="+mn-ea"/>
              </a:rPr>
              <a:t>根据需要几百芯或几千芯</a:t>
            </a:r>
            <a:r>
              <a:rPr lang="en-US" altLang="zh-CN" sz="1400" kern="0" dirty="0">
                <a:solidFill>
                  <a:srgbClr val="0000FF"/>
                </a:solidFill>
                <a:latin typeface="+mn-lt"/>
                <a:ea typeface="+mn-ea"/>
              </a:rPr>
              <a:t>,</a:t>
            </a:r>
            <a:r>
              <a:rPr lang="zh-CN" altLang="en-US" sz="1400" kern="0" dirty="0">
                <a:solidFill>
                  <a:srgbClr val="0000FF"/>
                </a:solidFill>
                <a:latin typeface="+mn-lt"/>
                <a:ea typeface="+mn-ea"/>
              </a:rPr>
              <a:t>纤芯为带状光纤  </a:t>
            </a:r>
          </a:p>
        </p:txBody>
      </p:sp>
      <p:pic>
        <p:nvPicPr>
          <p:cNvPr id="7" name="图片 2437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1579" y="3322454"/>
            <a:ext cx="34290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24371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1906" y="4555374"/>
            <a:ext cx="2272936" cy="1875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923402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100</a:t>
            </a:fld>
            <a:endParaRPr lang="en-US" altLang="zh-CN"/>
          </a:p>
        </p:txBody>
      </p:sp>
      <p:sp>
        <p:nvSpPr>
          <p:cNvPr id="3" name="标题 357377"/>
          <p:cNvSpPr txBox="1">
            <a:spLocks noChangeArrowheads="1"/>
          </p:cNvSpPr>
          <p:nvPr/>
        </p:nvSpPr>
        <p:spPr>
          <a:xfrm>
            <a:off x="9746847" y="336550"/>
            <a:ext cx="2445153" cy="11430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zh-CN" altLang="en-US" sz="2800" kern="0" dirty="0" smtClean="0">
                <a:latin typeface="黑体" panose="02010609060101010101" pitchFamily="49" charset="-122"/>
                <a:ea typeface="黑体" panose="02010609060101010101" pitchFamily="49" charset="-122"/>
              </a:rPr>
              <a:t>非线性</a:t>
            </a:r>
            <a:r>
              <a:rPr lang="zh-CN" altLang="en-US" sz="2800" kern="0" dirty="0">
                <a:latin typeface="黑体" panose="02010609060101010101" pitchFamily="49" charset="-122"/>
                <a:ea typeface="黑体" panose="02010609060101010101" pitchFamily="49" charset="-122"/>
              </a:rPr>
              <a:t>相移</a:t>
            </a:r>
          </a:p>
        </p:txBody>
      </p:sp>
      <p:graphicFrame>
        <p:nvGraphicFramePr>
          <p:cNvPr id="4" name="对象 357378"/>
          <p:cNvGraphicFramePr>
            <a:graphicFrameLocks/>
          </p:cNvGraphicFramePr>
          <p:nvPr>
            <p:extLst>
              <p:ext uri="{D42A27DB-BD31-4B8C-83A1-F6EECF244321}">
                <p14:modId xmlns:p14="http://schemas.microsoft.com/office/powerpoint/2010/main" val="2428915073"/>
              </p:ext>
            </p:extLst>
          </p:nvPr>
        </p:nvGraphicFramePr>
        <p:xfrm>
          <a:off x="2058584" y="1479550"/>
          <a:ext cx="8229600" cy="1219200"/>
        </p:xfrm>
        <a:graphic>
          <a:graphicData uri="http://schemas.openxmlformats.org/presentationml/2006/ole">
            <mc:AlternateContent xmlns:mc="http://schemas.openxmlformats.org/markup-compatibility/2006">
              <mc:Choice xmlns:v="urn:schemas-microsoft-com:vml" Requires="v">
                <p:oleObj spid="_x0000_s20487" r:id="rId3" imgW="2030555" imgH="254097" progId="Equation.3">
                  <p:embed/>
                </p:oleObj>
              </mc:Choice>
              <mc:Fallback>
                <p:oleObj r:id="rId3" imgW="2030555" imgH="254097" progId="Equation.3">
                  <p:embed/>
                  <p:pic>
                    <p:nvPicPr>
                      <p:cNvPr id="129026" name="对象 35737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8584" y="1479550"/>
                        <a:ext cx="8229600" cy="1219200"/>
                      </a:xfrm>
                      <a:prstGeom prst="rect">
                        <a:avLst/>
                      </a:prstGeom>
                      <a:solidFill>
                        <a:srgbClr val="C5FFF0"/>
                      </a:solidFill>
                      <a:ln>
                        <a:noFill/>
                      </a:ln>
                      <a:extLs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5" name="文本框 4"/>
          <p:cNvSpPr txBox="1"/>
          <p:nvPr/>
        </p:nvSpPr>
        <p:spPr>
          <a:xfrm>
            <a:off x="2814234" y="2157412"/>
            <a:ext cx="6705600" cy="366713"/>
          </a:xfrm>
          <a:prstGeom prst="rect">
            <a:avLst/>
          </a:prstGeom>
          <a:noFill/>
          <a:ln w="12700">
            <a:noFill/>
            <a:miter/>
          </a:ln>
        </p:spPr>
        <p:txBody>
          <a:bodyPr>
            <a:spAutoFit/>
          </a:bodyPr>
          <a:lstStyle/>
          <a:p>
            <a:pPr>
              <a:buClr>
                <a:srgbClr val="000000"/>
              </a:buClr>
            </a:pPr>
            <a:endParaRPr sz="1800" b="1" noProof="1">
              <a:effectLst>
                <a:outerShdw blurRad="38100" dist="38100" dir="2700000">
                  <a:srgbClr val="C0C0C0"/>
                </a:outerShdw>
              </a:effectLst>
              <a:latin typeface="Arial Black" pitchFamily="34" charset="0"/>
              <a:ea typeface="黑体" pitchFamily="2" charset="-122"/>
            </a:endParaRPr>
          </a:p>
        </p:txBody>
      </p:sp>
      <p:sp>
        <p:nvSpPr>
          <p:cNvPr id="6" name="文本框 5"/>
          <p:cNvSpPr txBox="1"/>
          <p:nvPr/>
        </p:nvSpPr>
        <p:spPr>
          <a:xfrm>
            <a:off x="1849034" y="3003550"/>
            <a:ext cx="8424863" cy="2302682"/>
          </a:xfrm>
          <a:prstGeom prst="rect">
            <a:avLst/>
          </a:prstGeom>
          <a:noFill/>
          <a:ln w="12700">
            <a:noFill/>
            <a:miter/>
          </a:ln>
        </p:spPr>
        <p:txBody>
          <a:bodyPr>
            <a:spAutoFit/>
          </a:bodyPr>
          <a:lstStyle/>
          <a:p>
            <a:pPr>
              <a:lnSpc>
                <a:spcPct val="200000"/>
              </a:lnSpc>
              <a:spcBef>
                <a:spcPct val="50000"/>
              </a:spcBef>
              <a:buClr>
                <a:srgbClr val="000000"/>
              </a:buClr>
            </a:pPr>
            <a:r>
              <a:rPr lang="zh-CN" altLang="en-US" noProof="1">
                <a:latin typeface="Arial Black" pitchFamily="34" charset="0"/>
                <a:ea typeface="黑体" pitchFamily="2" charset="-122"/>
                <a:cs typeface="+mn-ea"/>
              </a:rPr>
              <a:t>非线性相移与信号功率成比例增大，</a:t>
            </a:r>
            <a:r>
              <a:rPr lang="zh-CN" altLang="en-US" noProof="1">
                <a:solidFill>
                  <a:schemeClr val="folHlink"/>
                </a:solidFill>
                <a:latin typeface="Arial Black" pitchFamily="34" charset="0"/>
                <a:ea typeface="黑体" pitchFamily="2" charset="-122"/>
                <a:cs typeface="+mn-ea"/>
              </a:rPr>
              <a:t>输入信号功率越大，非线性效应越强。</a:t>
            </a:r>
            <a:endParaRPr lang="zh-CN" altLang="en-US" noProof="1">
              <a:solidFill>
                <a:schemeClr val="folHlink"/>
              </a:solidFill>
              <a:latin typeface="Arial Black" pitchFamily="34" charset="0"/>
              <a:ea typeface="黑体" pitchFamily="2" charset="-122"/>
            </a:endParaRPr>
          </a:p>
          <a:p>
            <a:pPr>
              <a:lnSpc>
                <a:spcPct val="200000"/>
              </a:lnSpc>
              <a:spcBef>
                <a:spcPct val="50000"/>
              </a:spcBef>
              <a:buClr>
                <a:srgbClr val="000000"/>
              </a:buClr>
            </a:pPr>
            <a:r>
              <a:rPr lang="en-US" altLang="zh-CN" noProof="1">
                <a:latin typeface="Arial Black" pitchFamily="34" charset="0"/>
                <a:ea typeface="黑体" pitchFamily="2" charset="-122"/>
                <a:cs typeface="+mn-ea"/>
              </a:rPr>
              <a:t>SPM</a:t>
            </a:r>
            <a:r>
              <a:rPr lang="zh-CN" altLang="en-US" noProof="1">
                <a:latin typeface="Arial Black" pitchFamily="34" charset="0"/>
                <a:ea typeface="黑体" pitchFamily="2" charset="-122"/>
                <a:cs typeface="+mn-ea"/>
              </a:rPr>
              <a:t>不仅随光强而变，而且随时间变化，这种瞬时变化相移将引起光脉冲的频谱展宽，导致在光脉冲的中心两侧出现不同的瞬时光频率，即出现</a:t>
            </a:r>
            <a:r>
              <a:rPr lang="zh-CN" altLang="en-US" noProof="1">
                <a:solidFill>
                  <a:schemeClr val="folHlink"/>
                </a:solidFill>
                <a:latin typeface="Arial Black" pitchFamily="34" charset="0"/>
                <a:ea typeface="黑体" pitchFamily="2" charset="-122"/>
                <a:cs typeface="+mn-ea"/>
              </a:rPr>
              <a:t>频率啁啾</a:t>
            </a:r>
            <a:r>
              <a:rPr lang="zh-CN" altLang="en-US" noProof="1">
                <a:latin typeface="Arial Black" pitchFamily="34" charset="0"/>
                <a:ea typeface="黑体" pitchFamily="2" charset="-122"/>
                <a:cs typeface="+mn-ea"/>
              </a:rPr>
              <a:t>。</a:t>
            </a:r>
            <a:endParaRPr lang="zh-CN" altLang="en-US" noProof="1">
              <a:latin typeface="Arial Black" pitchFamily="34" charset="0"/>
              <a:ea typeface="黑体" pitchFamily="2" charset="-122"/>
            </a:endParaRPr>
          </a:p>
          <a:p>
            <a:pPr>
              <a:lnSpc>
                <a:spcPct val="200000"/>
              </a:lnSpc>
              <a:spcBef>
                <a:spcPct val="50000"/>
              </a:spcBef>
              <a:buClr>
                <a:srgbClr val="000000"/>
              </a:buClr>
            </a:pPr>
            <a:endParaRPr lang="zh-CN" altLang="en-US" sz="1200" noProof="1">
              <a:latin typeface="Arial Black" pitchFamily="34" charset="0"/>
              <a:ea typeface="黑体" pitchFamily="2" charset="-122"/>
            </a:endParaRPr>
          </a:p>
        </p:txBody>
      </p:sp>
    </p:spTree>
    <p:extLst>
      <p:ext uri="{BB962C8B-B14F-4D97-AF65-F5344CB8AC3E}">
        <p14:creationId xmlns:p14="http://schemas.microsoft.com/office/powerpoint/2010/main" val="275254165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101</a:t>
            </a:fld>
            <a:endParaRPr lang="en-US" altLang="zh-CN"/>
          </a:p>
        </p:txBody>
      </p:sp>
      <p:sp>
        <p:nvSpPr>
          <p:cNvPr id="3" name="标题 358401"/>
          <p:cNvSpPr txBox="1">
            <a:spLocks noChangeArrowheads="1"/>
          </p:cNvSpPr>
          <p:nvPr/>
        </p:nvSpPr>
        <p:spPr>
          <a:xfrm>
            <a:off x="10273466" y="325438"/>
            <a:ext cx="1775659" cy="11430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zh-CN" altLang="en-US" sz="2800" kern="0" dirty="0" smtClean="0">
                <a:latin typeface="黑体" panose="02010609060101010101" pitchFamily="49" charset="-122"/>
                <a:ea typeface="黑体" panose="02010609060101010101" pitchFamily="49" charset="-122"/>
              </a:rPr>
              <a:t>频率</a:t>
            </a:r>
            <a:r>
              <a:rPr lang="zh-CN" altLang="en-US" sz="2800" kern="0" dirty="0">
                <a:latin typeface="黑体" panose="02010609060101010101" pitchFamily="49" charset="-122"/>
                <a:ea typeface="黑体" panose="02010609060101010101" pitchFamily="49" charset="-122"/>
              </a:rPr>
              <a:t>啁啾</a:t>
            </a:r>
          </a:p>
        </p:txBody>
      </p:sp>
      <p:sp>
        <p:nvSpPr>
          <p:cNvPr id="4" name="矩形 3"/>
          <p:cNvSpPr/>
          <p:nvPr/>
        </p:nvSpPr>
        <p:spPr>
          <a:xfrm>
            <a:off x="778628" y="1444485"/>
            <a:ext cx="5243513" cy="519112"/>
          </a:xfrm>
          <a:prstGeom prst="rect">
            <a:avLst/>
          </a:prstGeom>
          <a:noFill/>
          <a:ln w="12700">
            <a:noFill/>
            <a:miter/>
          </a:ln>
        </p:spPr>
        <p:txBody>
          <a:bodyPr wrap="none">
            <a:spAutoFit/>
          </a:bodyPr>
          <a:lstStyle/>
          <a:p>
            <a:pPr>
              <a:buClr>
                <a:srgbClr val="000000"/>
              </a:buClr>
              <a:buFont typeface="Arial" panose="020B0604020202020204" pitchFamily="34" charset="0"/>
              <a:buChar char="•"/>
            </a:pPr>
            <a:r>
              <a:rPr lang="en-US" altLang="zh-CN" sz="2800" noProof="1">
                <a:solidFill>
                  <a:schemeClr val="folHlink"/>
                </a:solidFill>
                <a:latin typeface="Arial Black" pitchFamily="34" charset="0"/>
                <a:ea typeface="黑体" pitchFamily="2" charset="-122"/>
                <a:cs typeface="+mn-ea"/>
              </a:rPr>
              <a:t>  </a:t>
            </a:r>
            <a:r>
              <a:rPr lang="zh-CN" altLang="en-US" sz="2800" noProof="1">
                <a:solidFill>
                  <a:schemeClr val="folHlink"/>
                </a:solidFill>
                <a:latin typeface="Arial Black" pitchFamily="34" charset="0"/>
                <a:ea typeface="黑体" pitchFamily="2" charset="-122"/>
                <a:cs typeface="+mn-ea"/>
              </a:rPr>
              <a:t>相位调制导致的频率啁啾为：</a:t>
            </a:r>
            <a:endParaRPr lang="zh-CN" altLang="en-US" sz="2800" noProof="1">
              <a:solidFill>
                <a:schemeClr val="folHlink"/>
              </a:solidFill>
              <a:latin typeface="Arial Black" pitchFamily="34" charset="0"/>
              <a:ea typeface="黑体" pitchFamily="2" charset="-122"/>
            </a:endParaRPr>
          </a:p>
        </p:txBody>
      </p:sp>
      <p:graphicFrame>
        <p:nvGraphicFramePr>
          <p:cNvPr id="5" name="对象 358403"/>
          <p:cNvGraphicFramePr>
            <a:graphicFrameLocks/>
          </p:cNvGraphicFramePr>
          <p:nvPr>
            <p:extLst>
              <p:ext uri="{D42A27DB-BD31-4B8C-83A1-F6EECF244321}">
                <p14:modId xmlns:p14="http://schemas.microsoft.com/office/powerpoint/2010/main" val="1381774128"/>
              </p:ext>
            </p:extLst>
          </p:nvPr>
        </p:nvGraphicFramePr>
        <p:xfrm>
          <a:off x="2940803" y="2193925"/>
          <a:ext cx="6019800" cy="1104900"/>
        </p:xfrm>
        <a:graphic>
          <a:graphicData uri="http://schemas.openxmlformats.org/presentationml/2006/ole">
            <mc:AlternateContent xmlns:mc="http://schemas.openxmlformats.org/markup-compatibility/2006">
              <mc:Choice xmlns:v="urn:schemas-microsoft-com:vml" Requires="v">
                <p:oleObj spid="_x0000_s21511" r:id="rId3" imgW="1434172" imgH="317542" progId="Equation.3">
                  <p:embed/>
                </p:oleObj>
              </mc:Choice>
              <mc:Fallback>
                <p:oleObj r:id="rId3" imgW="1434172" imgH="317542" progId="Equation.3">
                  <p:embed/>
                  <p:pic>
                    <p:nvPicPr>
                      <p:cNvPr id="130051" name="对象 35840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0803" y="2193925"/>
                        <a:ext cx="6019800" cy="1104900"/>
                      </a:xfrm>
                      <a:prstGeom prst="rect">
                        <a:avLst/>
                      </a:prstGeom>
                      <a:solidFill>
                        <a:srgbClr val="C5FFF0"/>
                      </a:solidFill>
                      <a:ln>
                        <a:noFill/>
                      </a:ln>
                      <a:extLs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6" name="文本框 5"/>
          <p:cNvSpPr txBox="1"/>
          <p:nvPr/>
        </p:nvSpPr>
        <p:spPr>
          <a:xfrm>
            <a:off x="685799" y="4060895"/>
            <a:ext cx="11096625" cy="1232197"/>
          </a:xfrm>
          <a:prstGeom prst="rect">
            <a:avLst/>
          </a:prstGeom>
          <a:noFill/>
          <a:ln w="28575">
            <a:noFill/>
            <a:miter/>
          </a:ln>
        </p:spPr>
        <p:txBody>
          <a:bodyPr wrap="square">
            <a:spAutoFit/>
          </a:bodyPr>
          <a:lstStyle/>
          <a:p>
            <a:pPr>
              <a:lnSpc>
                <a:spcPct val="200000"/>
              </a:lnSpc>
              <a:spcBef>
                <a:spcPct val="50000"/>
              </a:spcBef>
              <a:buClr>
                <a:srgbClr val="000000"/>
              </a:buClr>
            </a:pPr>
            <a:r>
              <a:rPr lang="zh-CN" altLang="en-US" sz="2000" noProof="1">
                <a:latin typeface="Arial Black" pitchFamily="34" charset="0"/>
                <a:ea typeface="黑体" pitchFamily="2" charset="-122"/>
                <a:cs typeface="+mn-ea"/>
              </a:rPr>
              <a:t>频率啁啾随传输距离增大而增大，因此随着光脉冲沿光纤传输将不断产生新的频率分量，频谱将不断展宽。脉冲频谱的展宽程度还与脉冲形状有关</a:t>
            </a:r>
            <a:r>
              <a:rPr lang="zh-CN" altLang="en-US" sz="2000" noProof="1" smtClean="0">
                <a:latin typeface="Arial Black" pitchFamily="34" charset="0"/>
                <a:ea typeface="黑体" pitchFamily="2" charset="-122"/>
                <a:cs typeface="+mn-ea"/>
              </a:rPr>
              <a:t>。</a:t>
            </a:r>
            <a:endParaRPr lang="zh-CN" altLang="en-US" sz="2000" noProof="1">
              <a:latin typeface="Arial Black" pitchFamily="34" charset="0"/>
              <a:ea typeface="黑体" pitchFamily="2" charset="-122"/>
            </a:endParaRPr>
          </a:p>
        </p:txBody>
      </p:sp>
    </p:spTree>
    <p:extLst>
      <p:ext uri="{BB962C8B-B14F-4D97-AF65-F5344CB8AC3E}">
        <p14:creationId xmlns:p14="http://schemas.microsoft.com/office/powerpoint/2010/main" val="404946310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102</a:t>
            </a:fld>
            <a:endParaRPr lang="en-US" altLang="zh-CN"/>
          </a:p>
        </p:txBody>
      </p:sp>
      <p:sp>
        <p:nvSpPr>
          <p:cNvPr id="3" name="标题 365569"/>
          <p:cNvSpPr txBox="1">
            <a:spLocks noChangeArrowheads="1"/>
          </p:cNvSpPr>
          <p:nvPr/>
        </p:nvSpPr>
        <p:spPr>
          <a:xfrm>
            <a:off x="10414081" y="284163"/>
            <a:ext cx="1663619" cy="11430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en-US" altLang="zh-CN" sz="2800" kern="0" dirty="0">
                <a:latin typeface="黑体" panose="02010609060101010101" pitchFamily="49" charset="-122"/>
                <a:ea typeface="黑体" panose="02010609060101010101" pitchFamily="49" charset="-122"/>
              </a:rPr>
              <a:t>SPM</a:t>
            </a:r>
            <a:r>
              <a:rPr lang="zh-CN" altLang="en-US" sz="2800" kern="0" dirty="0">
                <a:latin typeface="黑体" panose="02010609060101010101" pitchFamily="49" charset="-122"/>
                <a:ea typeface="黑体" panose="02010609060101010101" pitchFamily="49" charset="-122"/>
              </a:rPr>
              <a:t>特点</a:t>
            </a:r>
          </a:p>
        </p:txBody>
      </p:sp>
      <p:sp>
        <p:nvSpPr>
          <p:cNvPr id="4" name="文本占位符 365570"/>
          <p:cNvSpPr txBox="1">
            <a:spLocks noChangeArrowheads="1"/>
          </p:cNvSpPr>
          <p:nvPr/>
        </p:nvSpPr>
        <p:spPr>
          <a:xfrm>
            <a:off x="781051" y="1206500"/>
            <a:ext cx="11210924" cy="41148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200000"/>
              </a:lnSpc>
            </a:pPr>
            <a:r>
              <a:rPr lang="en-US" altLang="zh-CN" sz="1800" kern="0" dirty="0" smtClean="0"/>
              <a:t>SPM</a:t>
            </a:r>
            <a:r>
              <a:rPr lang="zh-CN" altLang="en-US" sz="1800" kern="0" dirty="0" smtClean="0"/>
              <a:t>导致频率啁啾，正比于光强对时间的微分</a:t>
            </a:r>
          </a:p>
          <a:p>
            <a:pPr>
              <a:lnSpc>
                <a:spcPct val="200000"/>
              </a:lnSpc>
            </a:pPr>
            <a:r>
              <a:rPr lang="zh-CN" altLang="en-US" sz="1800" kern="0" dirty="0" smtClean="0"/>
              <a:t>频率啁啾将导致脉冲谱宽增加</a:t>
            </a:r>
          </a:p>
          <a:p>
            <a:pPr>
              <a:lnSpc>
                <a:spcPct val="200000"/>
              </a:lnSpc>
            </a:pPr>
            <a:r>
              <a:rPr lang="en-US" altLang="zh-CN" sz="1800" kern="0" dirty="0" smtClean="0"/>
              <a:t>SPM</a:t>
            </a:r>
            <a:r>
              <a:rPr lang="zh-CN" altLang="en-US" sz="1800" kern="0" dirty="0" smtClean="0"/>
              <a:t>与色散共同作用，在正常色散区，加剧脉冲展宽速度；在反常色散区减低脉冲展宽速度</a:t>
            </a:r>
            <a:r>
              <a:rPr lang="en-US" altLang="zh-CN" sz="1800" kern="0" dirty="0" smtClean="0"/>
              <a:t>(</a:t>
            </a:r>
            <a:r>
              <a:rPr lang="zh-CN" altLang="en-US" sz="1800" kern="0" dirty="0" smtClean="0"/>
              <a:t>但</a:t>
            </a:r>
            <a:r>
              <a:rPr lang="en-US" altLang="zh-CN" sz="1800" kern="0" dirty="0" smtClean="0"/>
              <a:t>SPM</a:t>
            </a:r>
            <a:r>
              <a:rPr lang="zh-CN" altLang="en-US" sz="1800" kern="0" dirty="0" smtClean="0"/>
              <a:t>将导致脉冲畸变</a:t>
            </a:r>
            <a:r>
              <a:rPr lang="en-US" altLang="zh-CN" sz="1800" kern="0" dirty="0" smtClean="0"/>
              <a:t>)</a:t>
            </a:r>
            <a:r>
              <a:rPr lang="zh-CN" altLang="en-US" sz="1800" kern="0" dirty="0" smtClean="0"/>
              <a:t>，在一定条件下，可以使色散效应与</a:t>
            </a:r>
            <a:r>
              <a:rPr lang="en-US" altLang="zh-CN" sz="1800" kern="0" dirty="0" smtClean="0"/>
              <a:t>SPM</a:t>
            </a:r>
            <a:r>
              <a:rPr lang="zh-CN" altLang="en-US" sz="1800" kern="0" dirty="0" smtClean="0"/>
              <a:t>效应互相抵消，实现脉冲无畸变传输</a:t>
            </a:r>
            <a:r>
              <a:rPr lang="en-US" altLang="zh-CN" sz="1800" kern="0" dirty="0" smtClean="0"/>
              <a:t>----</a:t>
            </a:r>
            <a:r>
              <a:rPr lang="zh-CN" altLang="en-US" sz="1800" kern="0" dirty="0" smtClean="0"/>
              <a:t>孤子</a:t>
            </a:r>
          </a:p>
          <a:p>
            <a:pPr marL="0" indent="0">
              <a:lnSpc>
                <a:spcPct val="200000"/>
              </a:lnSpc>
              <a:buNone/>
            </a:pPr>
            <a:endParaRPr lang="zh-CN" altLang="en-US" sz="1800" kern="0" dirty="0" smtClean="0"/>
          </a:p>
        </p:txBody>
      </p:sp>
    </p:spTree>
    <p:extLst>
      <p:ext uri="{BB962C8B-B14F-4D97-AF65-F5344CB8AC3E}">
        <p14:creationId xmlns:p14="http://schemas.microsoft.com/office/powerpoint/2010/main" val="353452412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103</a:t>
            </a:fld>
            <a:endParaRPr lang="en-US" altLang="zh-CN"/>
          </a:p>
        </p:txBody>
      </p:sp>
      <p:sp>
        <p:nvSpPr>
          <p:cNvPr id="3" name="标题 366593"/>
          <p:cNvSpPr txBox="1">
            <a:spLocks noChangeArrowheads="1"/>
          </p:cNvSpPr>
          <p:nvPr/>
        </p:nvSpPr>
        <p:spPr>
          <a:xfrm>
            <a:off x="9308456" y="360441"/>
            <a:ext cx="2645419" cy="11430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zh-CN" altLang="en-US" sz="2800" kern="0" dirty="0" smtClean="0">
                <a:latin typeface="黑体" panose="02010609060101010101" pitchFamily="49" charset="-122"/>
                <a:ea typeface="黑体" panose="02010609060101010101" pitchFamily="49" charset="-122"/>
              </a:rPr>
              <a:t>互相</a:t>
            </a:r>
            <a:r>
              <a:rPr lang="zh-CN" altLang="en-US" sz="2800" kern="0" dirty="0">
                <a:latin typeface="黑体" panose="02010609060101010101" pitchFamily="49" charset="-122"/>
                <a:ea typeface="黑体" panose="02010609060101010101" pitchFamily="49" charset="-122"/>
              </a:rPr>
              <a:t>位调制</a:t>
            </a:r>
            <a:r>
              <a:rPr lang="en-US" altLang="zh-CN" sz="2800" kern="0" dirty="0">
                <a:latin typeface="黑体" panose="02010609060101010101" pitchFamily="49" charset="-122"/>
                <a:ea typeface="黑体" panose="02010609060101010101" pitchFamily="49" charset="-122"/>
              </a:rPr>
              <a:t>XPM</a:t>
            </a:r>
          </a:p>
        </p:txBody>
      </p:sp>
      <p:sp>
        <p:nvSpPr>
          <p:cNvPr id="4" name="文本占位符 366594"/>
          <p:cNvSpPr txBox="1">
            <a:spLocks noChangeArrowheads="1"/>
          </p:cNvSpPr>
          <p:nvPr/>
        </p:nvSpPr>
        <p:spPr>
          <a:xfrm>
            <a:off x="405378" y="969168"/>
            <a:ext cx="10962468" cy="2808287"/>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200000"/>
              </a:lnSpc>
            </a:pPr>
            <a:r>
              <a:rPr lang="zh-CN" altLang="en-US" sz="1800" kern="0" dirty="0" smtClean="0"/>
              <a:t>在多波长系统中（</a:t>
            </a:r>
            <a:r>
              <a:rPr lang="en-US" altLang="zh-CN" sz="1800" kern="0" dirty="0" smtClean="0"/>
              <a:t>WDM</a:t>
            </a:r>
            <a:r>
              <a:rPr lang="zh-CN" altLang="en-US" sz="1800" kern="0" dirty="0" smtClean="0"/>
              <a:t>），光强的变化引起相位的变化，由于相邻信道间的相互作用，引起交叉相位调制。</a:t>
            </a:r>
            <a:r>
              <a:rPr lang="en-US" altLang="zh-CN" sz="1800" kern="0" dirty="0" smtClean="0">
                <a:solidFill>
                  <a:srgbClr val="2E2EB6"/>
                </a:solidFill>
              </a:rPr>
              <a:t>XPM</a:t>
            </a:r>
            <a:r>
              <a:rPr lang="zh-CN" altLang="en-US" sz="1800" kern="0" dirty="0" smtClean="0">
                <a:solidFill>
                  <a:srgbClr val="2E2EB6"/>
                </a:solidFill>
              </a:rPr>
              <a:t>是不同波长的光脉冲在光纤中共同传输时引起的一种光场的非线性相移。</a:t>
            </a:r>
          </a:p>
          <a:p>
            <a:pPr>
              <a:lnSpc>
                <a:spcPct val="200000"/>
              </a:lnSpc>
            </a:pPr>
            <a:r>
              <a:rPr lang="zh-CN" altLang="en-US" sz="1800" kern="0" dirty="0" smtClean="0">
                <a:solidFill>
                  <a:srgbClr val="2E2EB6"/>
                </a:solidFill>
              </a:rPr>
              <a:t>特点：</a:t>
            </a:r>
            <a:r>
              <a:rPr lang="zh-CN" altLang="en-US" sz="1800" kern="0" dirty="0" smtClean="0"/>
              <a:t>信道光信号产生的非线性相移不仅取决于其自身的强度或功率，也取决于其他信道信号功率，因而第</a:t>
            </a:r>
            <a:r>
              <a:rPr lang="en-US" altLang="zh-CN" sz="1800" kern="0" dirty="0" smtClean="0"/>
              <a:t>j</a:t>
            </a:r>
            <a:r>
              <a:rPr lang="zh-CN" altLang="en-US" sz="1800" kern="0" dirty="0" smtClean="0"/>
              <a:t>信道的相移可写为：</a:t>
            </a:r>
          </a:p>
        </p:txBody>
      </p:sp>
      <p:graphicFrame>
        <p:nvGraphicFramePr>
          <p:cNvPr id="5" name="对象 366595"/>
          <p:cNvGraphicFramePr>
            <a:graphicFrameLocks/>
          </p:cNvGraphicFramePr>
          <p:nvPr>
            <p:extLst>
              <p:ext uri="{D42A27DB-BD31-4B8C-83A1-F6EECF244321}">
                <p14:modId xmlns:p14="http://schemas.microsoft.com/office/powerpoint/2010/main" val="2243377282"/>
              </p:ext>
            </p:extLst>
          </p:nvPr>
        </p:nvGraphicFramePr>
        <p:xfrm>
          <a:off x="3132631" y="3316207"/>
          <a:ext cx="6034385" cy="1069975"/>
        </p:xfrm>
        <a:graphic>
          <a:graphicData uri="http://schemas.openxmlformats.org/presentationml/2006/ole">
            <mc:AlternateContent xmlns:mc="http://schemas.openxmlformats.org/markup-compatibility/2006">
              <mc:Choice xmlns:v="urn:schemas-microsoft-com:vml" Requires="v">
                <p:oleObj spid="_x0000_s22535" r:id="rId3" imgW="1510961" imgH="482708" progId="Equation.3">
                  <p:embed/>
                </p:oleObj>
              </mc:Choice>
              <mc:Fallback>
                <p:oleObj r:id="rId3" imgW="1510961" imgH="482708" progId="Equation.3">
                  <p:embed/>
                  <p:pic>
                    <p:nvPicPr>
                      <p:cNvPr id="132099" name="对象 36659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631" y="3316207"/>
                        <a:ext cx="6034385" cy="1069975"/>
                      </a:xfrm>
                      <a:prstGeom prst="rect">
                        <a:avLst/>
                      </a:prstGeom>
                      <a:solidFill>
                        <a:srgbClr val="99FF99"/>
                      </a:solidFill>
                      <a:ln>
                        <a:noFill/>
                      </a:ln>
                    </p:spPr>
                  </p:pic>
                </p:oleObj>
              </mc:Fallback>
            </mc:AlternateContent>
          </a:graphicData>
        </a:graphic>
      </p:graphicFrame>
      <p:sp>
        <p:nvSpPr>
          <p:cNvPr id="6" name="文本框 5"/>
          <p:cNvSpPr txBox="1"/>
          <p:nvPr/>
        </p:nvSpPr>
        <p:spPr>
          <a:xfrm>
            <a:off x="685800" y="4573431"/>
            <a:ext cx="11172825" cy="875817"/>
          </a:xfrm>
          <a:prstGeom prst="rect">
            <a:avLst/>
          </a:prstGeom>
          <a:noFill/>
          <a:ln w="12700">
            <a:noFill/>
            <a:miter/>
          </a:ln>
        </p:spPr>
        <p:txBody>
          <a:bodyPr wrap="square">
            <a:spAutoFit/>
          </a:bodyPr>
          <a:lstStyle/>
          <a:p>
            <a:pPr>
              <a:lnSpc>
                <a:spcPct val="150000"/>
              </a:lnSpc>
              <a:spcBef>
                <a:spcPct val="50000"/>
              </a:spcBef>
              <a:buClr>
                <a:srgbClr val="000000"/>
              </a:buClr>
            </a:pPr>
            <a:r>
              <a:rPr lang="en-US" altLang="zh-CN" noProof="1">
                <a:latin typeface="Arial Black" pitchFamily="34" charset="0"/>
                <a:ea typeface="黑体" pitchFamily="2" charset="-122"/>
                <a:cs typeface="+mn-ea"/>
              </a:rPr>
              <a:t>M</a:t>
            </a:r>
            <a:r>
              <a:rPr lang="zh-CN" altLang="en-US" noProof="1">
                <a:latin typeface="Arial Black" pitchFamily="34" charset="0"/>
                <a:ea typeface="黑体" pitchFamily="2" charset="-122"/>
                <a:cs typeface="+mn-ea"/>
              </a:rPr>
              <a:t>：信道总数；</a:t>
            </a:r>
            <a:r>
              <a:rPr lang="en-US" altLang="zh-CN" noProof="1">
                <a:latin typeface="Arial Black" pitchFamily="34" charset="0"/>
                <a:ea typeface="黑体" pitchFamily="2" charset="-122"/>
                <a:cs typeface="+mn-ea"/>
              </a:rPr>
              <a:t>P</a:t>
            </a:r>
            <a:r>
              <a:rPr lang="en-US" altLang="zh-CN" baseline="-25000" noProof="1">
                <a:latin typeface="Arial Black" pitchFamily="34" charset="0"/>
                <a:ea typeface="黑体" pitchFamily="2" charset="-122"/>
                <a:cs typeface="+mn-ea"/>
              </a:rPr>
              <a:t>j</a:t>
            </a:r>
            <a:r>
              <a:rPr lang="zh-CN" altLang="en-US" noProof="1">
                <a:latin typeface="Arial Black" pitchFamily="34" charset="0"/>
                <a:ea typeface="黑体" pitchFamily="2" charset="-122"/>
                <a:cs typeface="+mn-ea"/>
              </a:rPr>
              <a:t>：信道功率（</a:t>
            </a:r>
            <a:r>
              <a:rPr lang="en-US" altLang="zh-CN" noProof="1">
                <a:latin typeface="Arial Black" pitchFamily="34" charset="0"/>
                <a:ea typeface="黑体" pitchFamily="2" charset="-122"/>
                <a:cs typeface="+mn-ea"/>
              </a:rPr>
              <a:t>j</a:t>
            </a:r>
            <a:r>
              <a:rPr lang="zh-CN" altLang="en-US" noProof="1">
                <a:latin typeface="Arial Black" pitchFamily="34" charset="0"/>
                <a:ea typeface="黑体" pitchFamily="2" charset="-122"/>
                <a:cs typeface="+mn-ea"/>
              </a:rPr>
              <a:t>＝</a:t>
            </a:r>
            <a:r>
              <a:rPr lang="en-US" altLang="zh-CN" noProof="1">
                <a:latin typeface="Arial Black" pitchFamily="34" charset="0"/>
                <a:ea typeface="黑体" pitchFamily="2" charset="-122"/>
                <a:cs typeface="+mn-ea"/>
              </a:rPr>
              <a:t>1</a:t>
            </a:r>
            <a:r>
              <a:rPr lang="zh-CN" altLang="en-US" noProof="1">
                <a:latin typeface="Arial Black" pitchFamily="34" charset="0"/>
                <a:ea typeface="黑体" pitchFamily="2" charset="-122"/>
                <a:cs typeface="+mn-ea"/>
              </a:rPr>
              <a:t>～</a:t>
            </a:r>
            <a:r>
              <a:rPr lang="en-US" altLang="zh-CN" noProof="1">
                <a:latin typeface="Arial Black" pitchFamily="34" charset="0"/>
                <a:ea typeface="黑体" pitchFamily="2" charset="-122"/>
                <a:cs typeface="+mn-ea"/>
              </a:rPr>
              <a:t>M</a:t>
            </a:r>
            <a:r>
              <a:rPr lang="zh-CN" altLang="en-US" noProof="1">
                <a:latin typeface="Arial Black" pitchFamily="34" charset="0"/>
                <a:ea typeface="黑体" pitchFamily="2" charset="-122"/>
                <a:cs typeface="+mn-ea"/>
              </a:rPr>
              <a:t>）；因子</a:t>
            </a:r>
            <a:r>
              <a:rPr lang="en-US" altLang="zh-CN" noProof="1">
                <a:latin typeface="Arial Black" pitchFamily="34" charset="0"/>
                <a:ea typeface="黑体" pitchFamily="2" charset="-122"/>
                <a:cs typeface="+mn-ea"/>
              </a:rPr>
              <a:t>2</a:t>
            </a:r>
            <a:r>
              <a:rPr lang="zh-CN" altLang="en-US" noProof="1">
                <a:latin typeface="Arial Black" pitchFamily="34" charset="0"/>
                <a:ea typeface="黑体" pitchFamily="2" charset="-122"/>
                <a:cs typeface="+mn-ea"/>
              </a:rPr>
              <a:t>表明在同样功率下</a:t>
            </a:r>
            <a:r>
              <a:rPr lang="en-US" altLang="zh-CN" noProof="1">
                <a:latin typeface="Arial Black" pitchFamily="34" charset="0"/>
                <a:ea typeface="黑体" pitchFamily="2" charset="-122"/>
                <a:cs typeface="+mn-ea"/>
              </a:rPr>
              <a:t>XPM</a:t>
            </a:r>
            <a:r>
              <a:rPr lang="zh-CN" altLang="en-US" noProof="1">
                <a:latin typeface="Arial Black" pitchFamily="34" charset="0"/>
                <a:ea typeface="黑体" pitchFamily="2" charset="-122"/>
                <a:cs typeface="+mn-ea"/>
              </a:rPr>
              <a:t>的影响是</a:t>
            </a:r>
            <a:r>
              <a:rPr lang="en-US" altLang="zh-CN" noProof="1">
                <a:latin typeface="Arial Black" pitchFamily="34" charset="0"/>
                <a:ea typeface="黑体" pitchFamily="2" charset="-122"/>
                <a:cs typeface="+mn-ea"/>
              </a:rPr>
              <a:t>SPM</a:t>
            </a:r>
            <a:r>
              <a:rPr lang="zh-CN" altLang="en-US" noProof="1">
                <a:latin typeface="Arial Black" pitchFamily="34" charset="0"/>
                <a:ea typeface="黑体" pitchFamily="2" charset="-122"/>
                <a:cs typeface="+mn-ea"/>
              </a:rPr>
              <a:t>的两倍，这样总相移就与所有信道功率和有关，并根据相邻信道比特图形而变化。</a:t>
            </a:r>
            <a:endParaRPr lang="zh-CN" altLang="en-US" noProof="1">
              <a:latin typeface="Arial Black" pitchFamily="34" charset="0"/>
              <a:ea typeface="黑体" pitchFamily="2" charset="-122"/>
            </a:endParaRPr>
          </a:p>
        </p:txBody>
      </p:sp>
    </p:spTree>
    <p:extLst>
      <p:ext uri="{BB962C8B-B14F-4D97-AF65-F5344CB8AC3E}">
        <p14:creationId xmlns:p14="http://schemas.microsoft.com/office/powerpoint/2010/main" val="236782967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104</a:t>
            </a:fld>
            <a:endParaRPr lang="en-US" altLang="zh-CN"/>
          </a:p>
        </p:txBody>
      </p:sp>
      <p:sp>
        <p:nvSpPr>
          <p:cNvPr id="3" name="文本框 2"/>
          <p:cNvSpPr txBox="1"/>
          <p:nvPr/>
        </p:nvSpPr>
        <p:spPr>
          <a:xfrm>
            <a:off x="468313" y="1196975"/>
            <a:ext cx="11114087" cy="1880515"/>
          </a:xfrm>
          <a:prstGeom prst="rect">
            <a:avLst/>
          </a:prstGeom>
          <a:noFill/>
          <a:ln w="9525">
            <a:noFill/>
            <a:miter/>
          </a:ln>
        </p:spPr>
        <p:txBody>
          <a:bodyPr wrap="square">
            <a:spAutoFit/>
          </a:bodyPr>
          <a:lstStyle/>
          <a:p>
            <a:pPr>
              <a:buFont typeface="Arial" panose="020B0604020202020204" pitchFamily="34" charset="0"/>
              <a:buChar char="•"/>
            </a:pPr>
            <a:r>
              <a:rPr lang="en-US" altLang="zh-CN" noProof="1">
                <a:solidFill>
                  <a:srgbClr val="2E2EB6"/>
                </a:solidFill>
                <a:latin typeface="Arial Black" pitchFamily="34" charset="0"/>
                <a:ea typeface="黑体" pitchFamily="2" charset="-122"/>
                <a:cs typeface="+mn-ea"/>
              </a:rPr>
              <a:t>  </a:t>
            </a:r>
            <a:r>
              <a:rPr lang="zh-CN" altLang="en-US" sz="2800" noProof="1">
                <a:solidFill>
                  <a:srgbClr val="2E2EB6"/>
                </a:solidFill>
                <a:latin typeface="Arial Black" pitchFamily="34" charset="0"/>
                <a:ea typeface="黑体" pitchFamily="2" charset="-122"/>
                <a:cs typeface="+mn-ea"/>
              </a:rPr>
              <a:t>说明：</a:t>
            </a:r>
            <a:endParaRPr lang="zh-CN" altLang="en-US" sz="2800" noProof="1">
              <a:solidFill>
                <a:srgbClr val="2E2EB6"/>
              </a:solidFill>
              <a:latin typeface="Arial Black" pitchFamily="34" charset="0"/>
              <a:ea typeface="黑体" pitchFamily="2" charset="-122"/>
            </a:endParaRPr>
          </a:p>
          <a:p>
            <a:pPr lvl="1">
              <a:lnSpc>
                <a:spcPct val="110000"/>
              </a:lnSpc>
              <a:spcBef>
                <a:spcPct val="50000"/>
              </a:spcBef>
              <a:buFont typeface="Arial" panose="020B0604020202020204" pitchFamily="34" charset="0"/>
              <a:buChar char="•"/>
            </a:pPr>
            <a:r>
              <a:rPr lang="zh-CN" altLang="en-US" noProof="1">
                <a:latin typeface="Arial Black" pitchFamily="34" charset="0"/>
                <a:ea typeface="黑体" pitchFamily="2" charset="-122"/>
                <a:cs typeface="+mn-ea"/>
              </a:rPr>
              <a:t>在</a:t>
            </a:r>
            <a:r>
              <a:rPr lang="en-US" altLang="zh-CN" noProof="1">
                <a:latin typeface="Arial Black" pitchFamily="34" charset="0"/>
                <a:ea typeface="黑体" pitchFamily="2" charset="-122"/>
                <a:cs typeface="+mn-ea"/>
              </a:rPr>
              <a:t>WDM</a:t>
            </a:r>
            <a:r>
              <a:rPr lang="zh-CN" altLang="en-US" noProof="1">
                <a:latin typeface="Arial Black" pitchFamily="34" charset="0"/>
                <a:ea typeface="黑体" pitchFamily="2" charset="-122"/>
                <a:cs typeface="+mn-ea"/>
              </a:rPr>
              <a:t>系统中，某信道的</a:t>
            </a:r>
            <a:r>
              <a:rPr lang="en-US" altLang="zh-CN" noProof="1">
                <a:latin typeface="Arial Black" pitchFamily="34" charset="0"/>
                <a:ea typeface="黑体" pitchFamily="2" charset="-122"/>
                <a:cs typeface="+mn-ea"/>
              </a:rPr>
              <a:t>XPM</a:t>
            </a:r>
            <a:r>
              <a:rPr lang="zh-CN" altLang="en-US" noProof="1">
                <a:latin typeface="Arial Black" pitchFamily="34" charset="0"/>
                <a:ea typeface="黑体" pitchFamily="2" charset="-122"/>
                <a:cs typeface="+mn-ea"/>
              </a:rPr>
              <a:t>是其它信道共同作用的结果。</a:t>
            </a:r>
            <a:endParaRPr lang="zh-CN" altLang="en-US" noProof="1">
              <a:latin typeface="Arial Black" pitchFamily="34" charset="0"/>
              <a:ea typeface="黑体" pitchFamily="2" charset="-122"/>
            </a:endParaRPr>
          </a:p>
          <a:p>
            <a:pPr lvl="1">
              <a:lnSpc>
                <a:spcPct val="110000"/>
              </a:lnSpc>
              <a:buFont typeface="Arial" panose="020B0604020202020204" pitchFamily="34" charset="0"/>
              <a:buChar char="•"/>
            </a:pPr>
            <a:r>
              <a:rPr lang="en-US" altLang="zh-CN" noProof="1">
                <a:latin typeface="Arial Black" pitchFamily="34" charset="0"/>
                <a:ea typeface="黑体" pitchFamily="2" charset="-122"/>
                <a:cs typeface="+mn-ea"/>
              </a:rPr>
              <a:t>XPM</a:t>
            </a:r>
            <a:r>
              <a:rPr lang="zh-CN" altLang="en-US" noProof="1">
                <a:latin typeface="Arial Black" pitchFamily="34" charset="0"/>
                <a:ea typeface="黑体" pitchFamily="2" charset="-122"/>
                <a:cs typeface="+mn-ea"/>
              </a:rPr>
              <a:t>已成为</a:t>
            </a:r>
            <a:r>
              <a:rPr lang="en-US" altLang="zh-CN" noProof="1">
                <a:latin typeface="Arial Black" pitchFamily="34" charset="0"/>
                <a:ea typeface="黑体" pitchFamily="2" charset="-122"/>
                <a:cs typeface="+mn-ea"/>
              </a:rPr>
              <a:t>WDM</a:t>
            </a:r>
            <a:r>
              <a:rPr lang="zh-CN" altLang="en-US" noProof="1">
                <a:latin typeface="Arial Black" pitchFamily="34" charset="0"/>
                <a:ea typeface="黑体" pitchFamily="2" charset="-122"/>
                <a:cs typeface="+mn-ea"/>
              </a:rPr>
              <a:t>系统主要的功率限制因素之一。</a:t>
            </a:r>
            <a:endParaRPr lang="zh-CN" altLang="en-US" noProof="1">
              <a:latin typeface="Arial Black" pitchFamily="34" charset="0"/>
              <a:ea typeface="黑体" pitchFamily="2" charset="-122"/>
            </a:endParaRPr>
          </a:p>
          <a:p>
            <a:pPr lvl="1">
              <a:lnSpc>
                <a:spcPct val="110000"/>
              </a:lnSpc>
              <a:buFont typeface="Arial" panose="020B0604020202020204" pitchFamily="34" charset="0"/>
              <a:buChar char="•"/>
            </a:pPr>
            <a:r>
              <a:rPr lang="en-US" altLang="zh-CN" noProof="1">
                <a:latin typeface="Arial Black" pitchFamily="34" charset="0"/>
                <a:ea typeface="黑体" pitchFamily="2" charset="-122"/>
                <a:cs typeface="+mn-ea"/>
              </a:rPr>
              <a:t>XPM</a:t>
            </a:r>
            <a:r>
              <a:rPr lang="zh-CN" altLang="en-US" noProof="1">
                <a:latin typeface="Arial Black" pitchFamily="34" charset="0"/>
                <a:ea typeface="黑体" pitchFamily="2" charset="-122"/>
                <a:cs typeface="+mn-ea"/>
              </a:rPr>
              <a:t>与信道间隔以及信道数有关，大的信道间隔，加快了信道间的走离，有助于减小</a:t>
            </a:r>
            <a:r>
              <a:rPr lang="en-US" altLang="zh-CN" noProof="1">
                <a:latin typeface="Arial Black" pitchFamily="34" charset="0"/>
                <a:ea typeface="黑体" pitchFamily="2" charset="-122"/>
                <a:cs typeface="+mn-ea"/>
              </a:rPr>
              <a:t>XPM</a:t>
            </a:r>
            <a:r>
              <a:rPr lang="zh-CN" altLang="en-US" noProof="1">
                <a:latin typeface="Arial Black" pitchFamily="34" charset="0"/>
                <a:ea typeface="黑体" pitchFamily="2" charset="-122"/>
                <a:cs typeface="+mn-ea"/>
              </a:rPr>
              <a:t>。</a:t>
            </a:r>
            <a:endParaRPr lang="zh-CN" altLang="en-US" noProof="1">
              <a:latin typeface="Arial Black" pitchFamily="34" charset="0"/>
              <a:ea typeface="黑体" pitchFamily="2" charset="-122"/>
            </a:endParaRPr>
          </a:p>
          <a:p>
            <a:pPr lvl="1">
              <a:lnSpc>
                <a:spcPct val="110000"/>
              </a:lnSpc>
              <a:buFont typeface="Arial" panose="020B0604020202020204" pitchFamily="34" charset="0"/>
              <a:buChar char="•"/>
            </a:pPr>
            <a:r>
              <a:rPr lang="zh-CN" altLang="en-US" noProof="1">
                <a:latin typeface="Arial Black" pitchFamily="34" charset="0"/>
                <a:ea typeface="黑体" pitchFamily="2" charset="-122"/>
                <a:cs typeface="+mn-ea"/>
              </a:rPr>
              <a:t>由于各信道之间偏振态的随机性，</a:t>
            </a:r>
            <a:r>
              <a:rPr lang="en-US" altLang="zh-CN" noProof="1">
                <a:latin typeface="Arial Black" pitchFamily="34" charset="0"/>
                <a:ea typeface="黑体" pitchFamily="2" charset="-122"/>
                <a:cs typeface="+mn-ea"/>
              </a:rPr>
              <a:t>XPM</a:t>
            </a:r>
            <a:r>
              <a:rPr lang="zh-CN" altLang="en-US" noProof="1">
                <a:latin typeface="Arial Black" pitchFamily="34" charset="0"/>
                <a:ea typeface="黑体" pitchFamily="2" charset="-122"/>
                <a:cs typeface="+mn-ea"/>
              </a:rPr>
              <a:t>又呈现出复杂的统计特性。</a:t>
            </a:r>
            <a:endParaRPr lang="zh-CN" altLang="en-US" noProof="1">
              <a:latin typeface="Arial Black" pitchFamily="34" charset="0"/>
              <a:ea typeface="黑体" pitchFamily="2" charset="-122"/>
            </a:endParaRPr>
          </a:p>
        </p:txBody>
      </p:sp>
      <p:sp>
        <p:nvSpPr>
          <p:cNvPr id="4" name="文本框 3"/>
          <p:cNvSpPr txBox="1"/>
          <p:nvPr/>
        </p:nvSpPr>
        <p:spPr>
          <a:xfrm>
            <a:off x="572629" y="3787775"/>
            <a:ext cx="5803263" cy="1480405"/>
          </a:xfrm>
          <a:prstGeom prst="rect">
            <a:avLst/>
          </a:prstGeom>
          <a:noFill/>
          <a:ln w="9525">
            <a:noFill/>
            <a:miter/>
          </a:ln>
        </p:spPr>
        <p:txBody>
          <a:bodyPr wrap="square">
            <a:spAutoFit/>
          </a:bodyPr>
          <a:lstStyle/>
          <a:p>
            <a:pPr>
              <a:lnSpc>
                <a:spcPct val="110000"/>
              </a:lnSpc>
              <a:buFont typeface="Arial" panose="020B0604020202020204" pitchFamily="34" charset="0"/>
              <a:buChar char="•"/>
            </a:pPr>
            <a:r>
              <a:rPr lang="en-US" altLang="zh-CN" sz="2800" noProof="1">
                <a:solidFill>
                  <a:srgbClr val="2E2EB6"/>
                </a:solidFill>
                <a:latin typeface="Arial Black" pitchFamily="34" charset="0"/>
                <a:ea typeface="黑体" pitchFamily="2" charset="-122"/>
                <a:cs typeface="+mn-ea"/>
              </a:rPr>
              <a:t>  </a:t>
            </a:r>
            <a:r>
              <a:rPr lang="zh-CN" altLang="en-US" sz="2800" noProof="1">
                <a:solidFill>
                  <a:srgbClr val="2E2EB6"/>
                </a:solidFill>
                <a:latin typeface="Arial Black" pitchFamily="34" charset="0"/>
                <a:ea typeface="黑体" pitchFamily="2" charset="-122"/>
                <a:cs typeface="+mn-ea"/>
              </a:rPr>
              <a:t>减小影响的主要方法：</a:t>
            </a:r>
            <a:endParaRPr lang="zh-CN" altLang="en-US" sz="2800" noProof="1">
              <a:solidFill>
                <a:srgbClr val="2E2EB6"/>
              </a:solidFill>
              <a:latin typeface="Arial Black" pitchFamily="34" charset="0"/>
              <a:ea typeface="黑体" pitchFamily="2" charset="-122"/>
            </a:endParaRPr>
          </a:p>
          <a:p>
            <a:pPr lvl="1">
              <a:lnSpc>
                <a:spcPct val="110000"/>
              </a:lnSpc>
              <a:buFont typeface="Arial" panose="020B0604020202020204" pitchFamily="34" charset="0"/>
              <a:buChar char="•"/>
            </a:pPr>
            <a:r>
              <a:rPr lang="zh-CN" altLang="en-US" noProof="1">
                <a:latin typeface="Arial Black" pitchFamily="34" charset="0"/>
                <a:ea typeface="黑体" pitchFamily="2" charset="-122"/>
                <a:cs typeface="+mn-ea"/>
              </a:rPr>
              <a:t>增大信道间隔</a:t>
            </a:r>
            <a:endParaRPr lang="zh-CN" altLang="en-US" noProof="1">
              <a:latin typeface="Arial Black" pitchFamily="34" charset="0"/>
              <a:ea typeface="黑体" pitchFamily="2" charset="-122"/>
            </a:endParaRPr>
          </a:p>
          <a:p>
            <a:pPr lvl="1">
              <a:lnSpc>
                <a:spcPct val="110000"/>
              </a:lnSpc>
              <a:buFont typeface="Arial" panose="020B0604020202020204" pitchFamily="34" charset="0"/>
              <a:buChar char="•"/>
            </a:pPr>
            <a:r>
              <a:rPr lang="zh-CN" altLang="en-US" noProof="1">
                <a:latin typeface="Arial Black" pitchFamily="34" charset="0"/>
                <a:ea typeface="黑体" pitchFamily="2" charset="-122"/>
                <a:cs typeface="+mn-ea"/>
              </a:rPr>
              <a:t>减低信号功率</a:t>
            </a:r>
            <a:endParaRPr lang="zh-CN" altLang="en-US" noProof="1">
              <a:latin typeface="Arial Black" pitchFamily="34" charset="0"/>
              <a:ea typeface="黑体" pitchFamily="2" charset="-122"/>
            </a:endParaRPr>
          </a:p>
          <a:p>
            <a:pPr lvl="1">
              <a:lnSpc>
                <a:spcPct val="110000"/>
              </a:lnSpc>
              <a:buFont typeface="Arial" panose="020B0604020202020204" pitchFamily="34" charset="0"/>
              <a:buChar char="•"/>
            </a:pPr>
            <a:r>
              <a:rPr lang="zh-CN" altLang="en-US" noProof="1">
                <a:latin typeface="Arial Black" pitchFamily="34" charset="0"/>
                <a:ea typeface="黑体" pitchFamily="2" charset="-122"/>
                <a:cs typeface="+mn-ea"/>
              </a:rPr>
              <a:t>相邻信道正交偏振</a:t>
            </a:r>
            <a:endParaRPr lang="zh-CN" altLang="en-US" noProof="1">
              <a:latin typeface="Arial Black" pitchFamily="34" charset="0"/>
              <a:ea typeface="黑体" pitchFamily="2" charset="-122"/>
            </a:endParaRPr>
          </a:p>
        </p:txBody>
      </p:sp>
    </p:spTree>
    <p:extLst>
      <p:ext uri="{BB962C8B-B14F-4D97-AF65-F5344CB8AC3E}">
        <p14:creationId xmlns:p14="http://schemas.microsoft.com/office/powerpoint/2010/main" val="165421958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105</a:t>
            </a:fld>
            <a:endParaRPr lang="en-US" altLang="zh-CN"/>
          </a:p>
        </p:txBody>
      </p:sp>
      <p:sp>
        <p:nvSpPr>
          <p:cNvPr id="3" name="标题 368641"/>
          <p:cNvSpPr txBox="1">
            <a:spLocks noChangeArrowheads="1"/>
          </p:cNvSpPr>
          <p:nvPr/>
        </p:nvSpPr>
        <p:spPr>
          <a:xfrm>
            <a:off x="9567862" y="254646"/>
            <a:ext cx="2547938" cy="11430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zh-CN" altLang="en-US" sz="2800" kern="0" dirty="0">
                <a:latin typeface="黑体" panose="02010609060101010101" pitchFamily="49" charset="-122"/>
                <a:ea typeface="黑体" panose="02010609060101010101" pitchFamily="49" charset="-122"/>
              </a:rPr>
              <a:t>四波混频</a:t>
            </a:r>
            <a:r>
              <a:rPr lang="en-US" altLang="zh-CN" sz="2800" kern="0" dirty="0">
                <a:latin typeface="黑体" panose="02010609060101010101" pitchFamily="49" charset="-122"/>
                <a:ea typeface="黑体" panose="02010609060101010101" pitchFamily="49" charset="-122"/>
              </a:rPr>
              <a:t>FWM</a:t>
            </a:r>
          </a:p>
        </p:txBody>
      </p:sp>
      <p:sp>
        <p:nvSpPr>
          <p:cNvPr id="4" name="文本占位符 368642"/>
          <p:cNvSpPr txBox="1">
            <a:spLocks noChangeArrowheads="1"/>
          </p:cNvSpPr>
          <p:nvPr/>
        </p:nvSpPr>
        <p:spPr>
          <a:xfrm>
            <a:off x="588585" y="1117600"/>
            <a:ext cx="10826561" cy="19812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altLang="zh-CN" sz="2000" kern="0" dirty="0" smtClean="0">
                <a:solidFill>
                  <a:srgbClr val="2E2EB6"/>
                </a:solidFill>
              </a:rPr>
              <a:t>FWM</a:t>
            </a:r>
            <a:r>
              <a:rPr lang="zh-CN" altLang="en-US" sz="2000" kern="0" dirty="0" smtClean="0">
                <a:solidFill>
                  <a:srgbClr val="2E2EB6"/>
                </a:solidFill>
              </a:rPr>
              <a:t>：</a:t>
            </a:r>
            <a:endParaRPr lang="zh-CN" altLang="en-US" sz="1800" kern="0" dirty="0" smtClean="0">
              <a:solidFill>
                <a:srgbClr val="2E2EB6"/>
              </a:solidFill>
            </a:endParaRPr>
          </a:p>
          <a:p>
            <a:pPr>
              <a:spcBef>
                <a:spcPct val="0"/>
              </a:spcBef>
              <a:buFont typeface="Wingdings" panose="05000000000000000000" pitchFamily="2" charset="2"/>
              <a:buNone/>
            </a:pPr>
            <a:r>
              <a:rPr lang="zh-CN" altLang="en-US" sz="2000" kern="0" dirty="0" smtClean="0"/>
              <a:t>   </a:t>
            </a:r>
            <a:r>
              <a:rPr lang="zh-CN" altLang="en-US" sz="1800" kern="0" dirty="0" smtClean="0"/>
              <a:t>光纤中不同波长的光波相互作用而导致在其它波长上产生所谓混频产物或边带的新光波的现象。</a:t>
            </a:r>
          </a:p>
        </p:txBody>
      </p:sp>
      <p:pic>
        <p:nvPicPr>
          <p:cNvPr id="5" name="图片 3686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6582" y="2628254"/>
            <a:ext cx="9222626"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428227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106</a:t>
            </a:fld>
            <a:endParaRPr lang="en-US" altLang="zh-CN"/>
          </a:p>
        </p:txBody>
      </p:sp>
      <p:sp>
        <p:nvSpPr>
          <p:cNvPr id="3" name="文本框 2"/>
          <p:cNvSpPr txBox="1"/>
          <p:nvPr/>
        </p:nvSpPr>
        <p:spPr>
          <a:xfrm>
            <a:off x="561975" y="1174678"/>
            <a:ext cx="6304958" cy="730393"/>
          </a:xfrm>
          <a:prstGeom prst="rect">
            <a:avLst/>
          </a:prstGeom>
          <a:solidFill>
            <a:schemeClr val="bg1"/>
          </a:solidFill>
          <a:ln w="9525">
            <a:noFill/>
            <a:miter/>
          </a:ln>
        </p:spPr>
        <p:txBody>
          <a:bodyPr wrap="square">
            <a:spAutoFit/>
          </a:bodyPr>
          <a:lstStyle/>
          <a:p>
            <a:pPr>
              <a:lnSpc>
                <a:spcPct val="120000"/>
              </a:lnSpc>
            </a:pPr>
            <a:r>
              <a:rPr lang="zh-CN" altLang="en-US" noProof="1">
                <a:latin typeface="Arial Black" pitchFamily="34" charset="0"/>
                <a:ea typeface="黑体" pitchFamily="2" charset="-122"/>
                <a:cs typeface="+mn-ea"/>
              </a:rPr>
              <a:t>对于等间隔的</a:t>
            </a:r>
            <a:r>
              <a:rPr lang="en-US" altLang="zh-CN" noProof="1">
                <a:latin typeface="Arial Black" pitchFamily="34" charset="0"/>
                <a:ea typeface="黑体" pitchFamily="2" charset="-122"/>
                <a:cs typeface="+mn-ea"/>
              </a:rPr>
              <a:t>WDM</a:t>
            </a:r>
            <a:r>
              <a:rPr lang="zh-CN" altLang="en-US" noProof="1">
                <a:latin typeface="Arial Black" pitchFamily="34" charset="0"/>
                <a:ea typeface="黑体" pitchFamily="2" charset="-122"/>
                <a:cs typeface="+mn-ea"/>
              </a:rPr>
              <a:t>系统，这些频率分量将与信号频率重叠，形成信道之间的串扰，严重影响系统的性能。</a:t>
            </a:r>
            <a:endParaRPr lang="zh-CN" altLang="en-US" noProof="1">
              <a:latin typeface="Arial Black" pitchFamily="34" charset="0"/>
              <a:ea typeface="黑体" pitchFamily="2" charset="-122"/>
            </a:endParaRPr>
          </a:p>
        </p:txBody>
      </p:sp>
      <p:grpSp>
        <p:nvGrpSpPr>
          <p:cNvPr id="4" name="组合 369666"/>
          <p:cNvGrpSpPr>
            <a:grpSpLocks/>
          </p:cNvGrpSpPr>
          <p:nvPr/>
        </p:nvGrpSpPr>
        <p:grpSpPr bwMode="auto">
          <a:xfrm>
            <a:off x="7400333" y="930275"/>
            <a:ext cx="1828800" cy="1219200"/>
            <a:chOff x="3312" y="1584"/>
            <a:chExt cx="1152" cy="768"/>
          </a:xfrm>
        </p:grpSpPr>
        <p:sp>
          <p:nvSpPr>
            <p:cNvPr id="5" name="直接连接符 369667"/>
            <p:cNvSpPr>
              <a:spLocks noChangeShapeType="1"/>
            </p:cNvSpPr>
            <p:nvPr/>
          </p:nvSpPr>
          <p:spPr bwMode="auto">
            <a:xfrm flipV="1">
              <a:off x="3312" y="2160"/>
              <a:ext cx="0" cy="192"/>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6" name="直接连接符 369668"/>
            <p:cNvSpPr>
              <a:spLocks noChangeShapeType="1"/>
            </p:cNvSpPr>
            <p:nvPr/>
          </p:nvSpPr>
          <p:spPr bwMode="auto">
            <a:xfrm flipV="1">
              <a:off x="3504" y="1776"/>
              <a:ext cx="0" cy="192"/>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7" name="直接连接符 369669"/>
            <p:cNvSpPr>
              <a:spLocks noChangeShapeType="1"/>
            </p:cNvSpPr>
            <p:nvPr/>
          </p:nvSpPr>
          <p:spPr bwMode="auto">
            <a:xfrm flipV="1">
              <a:off x="3504" y="1968"/>
              <a:ext cx="0" cy="192"/>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8" name="直接连接符 369670"/>
            <p:cNvSpPr>
              <a:spLocks noChangeShapeType="1"/>
            </p:cNvSpPr>
            <p:nvPr/>
          </p:nvSpPr>
          <p:spPr bwMode="auto">
            <a:xfrm flipV="1">
              <a:off x="3504" y="2160"/>
              <a:ext cx="0" cy="192"/>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9" name="直接连接符 369671"/>
            <p:cNvSpPr>
              <a:spLocks noChangeShapeType="1"/>
            </p:cNvSpPr>
            <p:nvPr/>
          </p:nvSpPr>
          <p:spPr bwMode="auto">
            <a:xfrm flipV="1">
              <a:off x="3696" y="1776"/>
              <a:ext cx="0" cy="192"/>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0" name="直接连接符 369672"/>
            <p:cNvSpPr>
              <a:spLocks noChangeShapeType="1"/>
            </p:cNvSpPr>
            <p:nvPr/>
          </p:nvSpPr>
          <p:spPr bwMode="auto">
            <a:xfrm flipV="1">
              <a:off x="3696" y="1968"/>
              <a:ext cx="0" cy="192"/>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1" name="直接连接符 369673"/>
            <p:cNvSpPr>
              <a:spLocks noChangeShapeType="1"/>
            </p:cNvSpPr>
            <p:nvPr/>
          </p:nvSpPr>
          <p:spPr bwMode="auto">
            <a:xfrm flipV="1">
              <a:off x="3696" y="2160"/>
              <a:ext cx="0" cy="192"/>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2" name="直接连接符 369674"/>
            <p:cNvSpPr>
              <a:spLocks noChangeShapeType="1"/>
            </p:cNvSpPr>
            <p:nvPr/>
          </p:nvSpPr>
          <p:spPr bwMode="auto">
            <a:xfrm flipV="1">
              <a:off x="4080" y="1776"/>
              <a:ext cx="0" cy="192"/>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3" name="直接连接符 369675"/>
            <p:cNvSpPr>
              <a:spLocks noChangeShapeType="1"/>
            </p:cNvSpPr>
            <p:nvPr/>
          </p:nvSpPr>
          <p:spPr bwMode="auto">
            <a:xfrm flipV="1">
              <a:off x="4080" y="1968"/>
              <a:ext cx="0" cy="192"/>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4" name="直接连接符 369676"/>
            <p:cNvSpPr>
              <a:spLocks noChangeShapeType="1"/>
            </p:cNvSpPr>
            <p:nvPr/>
          </p:nvSpPr>
          <p:spPr bwMode="auto">
            <a:xfrm flipV="1">
              <a:off x="4080" y="2160"/>
              <a:ext cx="0" cy="192"/>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5" name="直接连接符 369677"/>
            <p:cNvSpPr>
              <a:spLocks noChangeShapeType="1"/>
            </p:cNvSpPr>
            <p:nvPr/>
          </p:nvSpPr>
          <p:spPr bwMode="auto">
            <a:xfrm flipV="1">
              <a:off x="4272" y="1776"/>
              <a:ext cx="0" cy="192"/>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6" name="直接连接符 369678"/>
            <p:cNvSpPr>
              <a:spLocks noChangeShapeType="1"/>
            </p:cNvSpPr>
            <p:nvPr/>
          </p:nvSpPr>
          <p:spPr bwMode="auto">
            <a:xfrm flipV="1">
              <a:off x="4272" y="1968"/>
              <a:ext cx="0" cy="192"/>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7" name="直接连接符 369679"/>
            <p:cNvSpPr>
              <a:spLocks noChangeShapeType="1"/>
            </p:cNvSpPr>
            <p:nvPr/>
          </p:nvSpPr>
          <p:spPr bwMode="auto">
            <a:xfrm flipV="1">
              <a:off x="4272" y="2160"/>
              <a:ext cx="0" cy="192"/>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8" name="直接连接符 369680"/>
            <p:cNvSpPr>
              <a:spLocks noChangeShapeType="1"/>
            </p:cNvSpPr>
            <p:nvPr/>
          </p:nvSpPr>
          <p:spPr bwMode="auto">
            <a:xfrm flipV="1">
              <a:off x="3888" y="1776"/>
              <a:ext cx="0" cy="192"/>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9" name="直接连接符 369681"/>
            <p:cNvSpPr>
              <a:spLocks noChangeShapeType="1"/>
            </p:cNvSpPr>
            <p:nvPr/>
          </p:nvSpPr>
          <p:spPr bwMode="auto">
            <a:xfrm flipV="1">
              <a:off x="3888" y="1968"/>
              <a:ext cx="0" cy="192"/>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20" name="直接连接符 369682"/>
            <p:cNvSpPr>
              <a:spLocks noChangeShapeType="1"/>
            </p:cNvSpPr>
            <p:nvPr/>
          </p:nvSpPr>
          <p:spPr bwMode="auto">
            <a:xfrm flipV="1">
              <a:off x="3888" y="2160"/>
              <a:ext cx="0" cy="192"/>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21" name="直接连接符 369683"/>
            <p:cNvSpPr>
              <a:spLocks noChangeShapeType="1"/>
            </p:cNvSpPr>
            <p:nvPr/>
          </p:nvSpPr>
          <p:spPr bwMode="auto">
            <a:xfrm flipV="1">
              <a:off x="3888" y="1584"/>
              <a:ext cx="0" cy="192"/>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22" name="直接连接符 369684"/>
            <p:cNvSpPr>
              <a:spLocks noChangeShapeType="1"/>
            </p:cNvSpPr>
            <p:nvPr/>
          </p:nvSpPr>
          <p:spPr bwMode="auto">
            <a:xfrm flipV="1">
              <a:off x="4464" y="2160"/>
              <a:ext cx="0" cy="192"/>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grpSp>
      <p:sp>
        <p:nvSpPr>
          <p:cNvPr id="23" name="文本框 22"/>
          <p:cNvSpPr txBox="1"/>
          <p:nvPr/>
        </p:nvSpPr>
        <p:spPr>
          <a:xfrm>
            <a:off x="7698783" y="1323975"/>
            <a:ext cx="528638" cy="457200"/>
          </a:xfrm>
          <a:prstGeom prst="rect">
            <a:avLst/>
          </a:prstGeom>
          <a:noFill/>
          <a:ln w="28575">
            <a:noFill/>
            <a:miter/>
          </a:ln>
        </p:spPr>
        <p:txBody>
          <a:bodyPr wrap="none">
            <a:spAutoFit/>
          </a:bodyPr>
          <a:lstStyle/>
          <a:p>
            <a:r>
              <a:rPr lang="en-US" altLang="zh-CN" b="1" noProof="1">
                <a:solidFill>
                  <a:schemeClr val="hlink"/>
                </a:solidFill>
                <a:effectLst>
                  <a:outerShdw blurRad="38100" dist="38100" dir="2700000">
                    <a:srgbClr val="C0C0C0"/>
                  </a:outerShdw>
                </a:effectLst>
                <a:latin typeface="Arial Black" pitchFamily="34" charset="0"/>
                <a:ea typeface="黑体" pitchFamily="2" charset="-122"/>
                <a:cs typeface="+mn-ea"/>
                <a:sym typeface="Symbol" pitchFamily="18" charset="2"/>
              </a:rPr>
              <a:t></a:t>
            </a:r>
            <a:r>
              <a:rPr lang="en-US" altLang="zh-CN" b="1" baseline="-25000" noProof="1">
                <a:solidFill>
                  <a:schemeClr val="hlink"/>
                </a:solidFill>
                <a:effectLst>
                  <a:outerShdw blurRad="38100" dist="38100" dir="2700000">
                    <a:srgbClr val="C0C0C0"/>
                  </a:outerShdw>
                </a:effectLst>
                <a:latin typeface="Arial Black" pitchFamily="34" charset="0"/>
                <a:ea typeface="黑体" pitchFamily="2" charset="-122"/>
                <a:cs typeface="+mn-ea"/>
                <a:sym typeface="Symbol" pitchFamily="18" charset="2"/>
              </a:rPr>
              <a:t>1</a:t>
            </a:r>
            <a:endParaRPr lang="en-US" altLang="zh-CN" b="1" baseline="-25000" noProof="1">
              <a:solidFill>
                <a:schemeClr val="hlink"/>
              </a:solidFill>
              <a:effectLst>
                <a:outerShdw blurRad="38100" dist="38100" dir="2700000">
                  <a:srgbClr val="C0C0C0"/>
                </a:outerShdw>
              </a:effectLst>
              <a:latin typeface="Arial Black" pitchFamily="34" charset="0"/>
              <a:ea typeface="黑体" pitchFamily="2" charset="-122"/>
              <a:sym typeface="Symbol" pitchFamily="18" charset="2"/>
            </a:endParaRPr>
          </a:p>
        </p:txBody>
      </p:sp>
      <p:sp>
        <p:nvSpPr>
          <p:cNvPr id="24" name="文本框 23"/>
          <p:cNvSpPr txBox="1"/>
          <p:nvPr/>
        </p:nvSpPr>
        <p:spPr>
          <a:xfrm>
            <a:off x="8079783" y="1325563"/>
            <a:ext cx="528638" cy="457200"/>
          </a:xfrm>
          <a:prstGeom prst="rect">
            <a:avLst/>
          </a:prstGeom>
          <a:noFill/>
          <a:ln w="28575">
            <a:noFill/>
            <a:miter/>
          </a:ln>
        </p:spPr>
        <p:txBody>
          <a:bodyPr wrap="none">
            <a:spAutoFit/>
          </a:bodyPr>
          <a:lstStyle/>
          <a:p>
            <a:r>
              <a:rPr lang="en-US" altLang="zh-CN" b="1" noProof="1">
                <a:solidFill>
                  <a:schemeClr val="hlink"/>
                </a:solidFill>
                <a:effectLst>
                  <a:outerShdw blurRad="38100" dist="38100" dir="2700000">
                    <a:srgbClr val="C0C0C0"/>
                  </a:outerShdw>
                </a:effectLst>
                <a:latin typeface="Arial Black" pitchFamily="34" charset="0"/>
                <a:ea typeface="黑体" pitchFamily="2" charset="-122"/>
                <a:cs typeface="+mn-ea"/>
                <a:sym typeface="Symbol" pitchFamily="18" charset="2"/>
              </a:rPr>
              <a:t></a:t>
            </a:r>
            <a:r>
              <a:rPr lang="en-US" altLang="zh-CN" b="1" baseline="-25000" noProof="1">
                <a:solidFill>
                  <a:schemeClr val="hlink"/>
                </a:solidFill>
                <a:effectLst>
                  <a:outerShdw blurRad="38100" dist="38100" dir="2700000">
                    <a:srgbClr val="C0C0C0"/>
                  </a:outerShdw>
                </a:effectLst>
                <a:latin typeface="Arial Black" pitchFamily="34" charset="0"/>
                <a:ea typeface="黑体" pitchFamily="2" charset="-122"/>
                <a:cs typeface="+mn-ea"/>
                <a:sym typeface="Symbol" pitchFamily="18" charset="2"/>
              </a:rPr>
              <a:t>2</a:t>
            </a:r>
            <a:endParaRPr lang="en-US" altLang="zh-CN" b="1" baseline="-25000" noProof="1">
              <a:solidFill>
                <a:schemeClr val="hlink"/>
              </a:solidFill>
              <a:effectLst>
                <a:outerShdw blurRad="38100" dist="38100" dir="2700000">
                  <a:srgbClr val="C0C0C0"/>
                </a:outerShdw>
              </a:effectLst>
              <a:latin typeface="Arial Black" pitchFamily="34" charset="0"/>
              <a:ea typeface="黑体" pitchFamily="2" charset="-122"/>
              <a:sym typeface="Symbol" pitchFamily="18" charset="2"/>
            </a:endParaRPr>
          </a:p>
        </p:txBody>
      </p:sp>
      <p:sp>
        <p:nvSpPr>
          <p:cNvPr id="25" name="文本框 24"/>
          <p:cNvSpPr txBox="1"/>
          <p:nvPr/>
        </p:nvSpPr>
        <p:spPr>
          <a:xfrm>
            <a:off x="8467133" y="2074863"/>
            <a:ext cx="528638" cy="457200"/>
          </a:xfrm>
          <a:prstGeom prst="rect">
            <a:avLst/>
          </a:prstGeom>
          <a:noFill/>
          <a:ln w="28575">
            <a:noFill/>
            <a:miter/>
          </a:ln>
        </p:spPr>
        <p:txBody>
          <a:bodyPr wrap="none">
            <a:spAutoFit/>
          </a:bodyPr>
          <a:lstStyle/>
          <a:p>
            <a:r>
              <a:rPr lang="en-US" altLang="zh-CN" b="1" noProof="1">
                <a:solidFill>
                  <a:schemeClr val="hlink"/>
                </a:solidFill>
                <a:effectLst>
                  <a:outerShdw blurRad="38100" dist="38100" dir="2700000">
                    <a:srgbClr val="C0C0C0"/>
                  </a:outerShdw>
                </a:effectLst>
                <a:latin typeface="Arial Black" pitchFamily="34" charset="0"/>
                <a:ea typeface="黑体" pitchFamily="2" charset="-122"/>
                <a:cs typeface="+mn-ea"/>
                <a:sym typeface="Symbol" pitchFamily="18" charset="2"/>
              </a:rPr>
              <a:t></a:t>
            </a:r>
            <a:r>
              <a:rPr lang="en-US" altLang="zh-CN" b="1" baseline="-25000" noProof="1">
                <a:solidFill>
                  <a:schemeClr val="hlink"/>
                </a:solidFill>
                <a:effectLst>
                  <a:outerShdw blurRad="38100" dist="38100" dir="2700000">
                    <a:srgbClr val="C0C0C0"/>
                  </a:outerShdw>
                </a:effectLst>
                <a:latin typeface="Arial Black" pitchFamily="34" charset="0"/>
                <a:ea typeface="黑体" pitchFamily="2" charset="-122"/>
                <a:cs typeface="+mn-ea"/>
                <a:sym typeface="Symbol" pitchFamily="18" charset="2"/>
              </a:rPr>
              <a:t>3</a:t>
            </a:r>
            <a:endParaRPr lang="en-US" altLang="zh-CN" b="1" baseline="-25000" noProof="1">
              <a:solidFill>
                <a:schemeClr val="hlink"/>
              </a:solidFill>
              <a:effectLst>
                <a:outerShdw blurRad="38100" dist="38100" dir="2700000">
                  <a:srgbClr val="C0C0C0"/>
                </a:outerShdw>
              </a:effectLst>
              <a:latin typeface="Arial Black" pitchFamily="34" charset="0"/>
              <a:ea typeface="黑体" pitchFamily="2" charset="-122"/>
              <a:sym typeface="Symbol" pitchFamily="18" charset="2"/>
            </a:endParaRPr>
          </a:p>
        </p:txBody>
      </p:sp>
      <p:sp>
        <p:nvSpPr>
          <p:cNvPr id="26" name="文本框 25"/>
          <p:cNvSpPr txBox="1"/>
          <p:nvPr/>
        </p:nvSpPr>
        <p:spPr>
          <a:xfrm>
            <a:off x="438150" y="3063875"/>
            <a:ext cx="11229975" cy="397994"/>
          </a:xfrm>
          <a:prstGeom prst="rect">
            <a:avLst/>
          </a:prstGeom>
          <a:noFill/>
          <a:ln w="9525">
            <a:noFill/>
            <a:miter/>
          </a:ln>
        </p:spPr>
        <p:txBody>
          <a:bodyPr wrap="square">
            <a:spAutoFit/>
          </a:bodyPr>
          <a:lstStyle/>
          <a:p>
            <a:pPr>
              <a:lnSpc>
                <a:spcPct val="120000"/>
              </a:lnSpc>
              <a:buFont typeface="Arial" panose="020B0604020202020204" pitchFamily="34" charset="0"/>
              <a:buChar char="•"/>
            </a:pPr>
            <a:r>
              <a:rPr lang="en-US" altLang="zh-CN" noProof="1">
                <a:solidFill>
                  <a:srgbClr val="FF0000"/>
                </a:solidFill>
                <a:latin typeface="Arial Black" pitchFamily="34" charset="0"/>
                <a:ea typeface="黑体" pitchFamily="2" charset="-122"/>
                <a:cs typeface="+mn-ea"/>
              </a:rPr>
              <a:t>  </a:t>
            </a:r>
            <a:r>
              <a:rPr lang="zh-CN" altLang="en-US" noProof="1">
                <a:solidFill>
                  <a:srgbClr val="FF0000"/>
                </a:solidFill>
                <a:latin typeface="Arial Black" pitchFamily="34" charset="0"/>
                <a:ea typeface="黑体" pitchFamily="2" charset="-122"/>
                <a:cs typeface="+mn-ea"/>
              </a:rPr>
              <a:t>特点：</a:t>
            </a:r>
            <a:r>
              <a:rPr lang="zh-CN" altLang="en-US" noProof="1">
                <a:latin typeface="Arial Black" pitchFamily="34" charset="0"/>
                <a:ea typeface="黑体" pitchFamily="2" charset="-122"/>
                <a:cs typeface="+mn-ea"/>
              </a:rPr>
              <a:t>小的色散光纤，相位匹配易于满足，</a:t>
            </a:r>
            <a:r>
              <a:rPr lang="en-US" altLang="zh-CN" noProof="1">
                <a:latin typeface="Arial Black" pitchFamily="34" charset="0"/>
                <a:ea typeface="黑体" pitchFamily="2" charset="-122"/>
                <a:cs typeface="+mn-ea"/>
              </a:rPr>
              <a:t>FWM</a:t>
            </a:r>
            <a:r>
              <a:rPr lang="zh-CN" altLang="en-US" noProof="1">
                <a:latin typeface="Arial Black" pitchFamily="34" charset="0"/>
                <a:ea typeface="黑体" pitchFamily="2" charset="-122"/>
                <a:cs typeface="+mn-ea"/>
              </a:rPr>
              <a:t>越加严重，故应在</a:t>
            </a:r>
            <a:r>
              <a:rPr lang="zh-CN" altLang="en-US" noProof="1">
                <a:solidFill>
                  <a:srgbClr val="2E2EB6"/>
                </a:solidFill>
                <a:latin typeface="Arial Black" pitchFamily="34" charset="0"/>
                <a:ea typeface="黑体" pitchFamily="2" charset="-122"/>
                <a:cs typeface="+mn-ea"/>
              </a:rPr>
              <a:t>色散与</a:t>
            </a:r>
            <a:r>
              <a:rPr lang="en-US" altLang="zh-CN" noProof="1">
                <a:solidFill>
                  <a:srgbClr val="2E2EB6"/>
                </a:solidFill>
                <a:latin typeface="Arial Black" pitchFamily="34" charset="0"/>
                <a:ea typeface="黑体" pitchFamily="2" charset="-122"/>
                <a:cs typeface="+mn-ea"/>
              </a:rPr>
              <a:t>FWM</a:t>
            </a:r>
            <a:r>
              <a:rPr lang="zh-CN" altLang="en-US" noProof="1">
                <a:solidFill>
                  <a:srgbClr val="2E2EB6"/>
                </a:solidFill>
                <a:latin typeface="Arial Black" pitchFamily="34" charset="0"/>
                <a:ea typeface="黑体" pitchFamily="2" charset="-122"/>
                <a:cs typeface="+mn-ea"/>
              </a:rPr>
              <a:t>之间取折衷。</a:t>
            </a:r>
            <a:endParaRPr lang="zh-CN" altLang="en-US" noProof="1">
              <a:solidFill>
                <a:srgbClr val="2E2EB6"/>
              </a:solidFill>
              <a:latin typeface="Arial Black" pitchFamily="34" charset="0"/>
              <a:ea typeface="黑体" pitchFamily="2" charset="-122"/>
            </a:endParaRPr>
          </a:p>
        </p:txBody>
      </p:sp>
      <p:sp>
        <p:nvSpPr>
          <p:cNvPr id="27" name="文本框 26"/>
          <p:cNvSpPr txBox="1"/>
          <p:nvPr/>
        </p:nvSpPr>
        <p:spPr>
          <a:xfrm>
            <a:off x="438149" y="3935270"/>
            <a:ext cx="10925175" cy="1089529"/>
          </a:xfrm>
          <a:prstGeom prst="rect">
            <a:avLst/>
          </a:prstGeom>
          <a:noFill/>
          <a:ln w="9525">
            <a:noFill/>
            <a:miter/>
          </a:ln>
        </p:spPr>
        <p:txBody>
          <a:bodyPr wrap="square">
            <a:spAutoFit/>
          </a:bodyPr>
          <a:lstStyle/>
          <a:p>
            <a:pPr>
              <a:lnSpc>
                <a:spcPct val="120000"/>
              </a:lnSpc>
              <a:buFont typeface="Arial" panose="020B0604020202020204" pitchFamily="34" charset="0"/>
              <a:buChar char="•"/>
            </a:pPr>
            <a:r>
              <a:rPr lang="en-US" altLang="zh-CN" noProof="1">
                <a:solidFill>
                  <a:srgbClr val="FF0000"/>
                </a:solidFill>
                <a:latin typeface="Arial Black" pitchFamily="34" charset="0"/>
                <a:ea typeface="黑体" pitchFamily="2" charset="-122"/>
                <a:cs typeface="+mn-ea"/>
              </a:rPr>
              <a:t>  </a:t>
            </a:r>
            <a:r>
              <a:rPr lang="zh-CN" altLang="en-US" noProof="1">
                <a:solidFill>
                  <a:srgbClr val="FF0000"/>
                </a:solidFill>
                <a:latin typeface="Arial Black" pitchFamily="34" charset="0"/>
                <a:ea typeface="黑体" pitchFamily="2" charset="-122"/>
                <a:cs typeface="+mn-ea"/>
              </a:rPr>
              <a:t>减小影响：</a:t>
            </a:r>
            <a:r>
              <a:rPr lang="zh-CN" altLang="en-US" noProof="1">
                <a:latin typeface="Arial Black" pitchFamily="34" charset="0"/>
                <a:ea typeface="黑体" pitchFamily="2" charset="-122"/>
                <a:cs typeface="+mn-ea"/>
              </a:rPr>
              <a:t>增加信道间隔、</a:t>
            </a:r>
            <a:r>
              <a:rPr lang="zh-CN" altLang="en-US" noProof="1">
                <a:solidFill>
                  <a:srgbClr val="2E2EB6"/>
                </a:solidFill>
                <a:latin typeface="Arial Black" pitchFamily="34" charset="0"/>
                <a:ea typeface="黑体" pitchFamily="2" charset="-122"/>
                <a:cs typeface="+mn-ea"/>
              </a:rPr>
              <a:t>适当加大色散</a:t>
            </a:r>
            <a:r>
              <a:rPr lang="zh-CN" altLang="en-US" noProof="1">
                <a:latin typeface="Arial Black" pitchFamily="34" charset="0"/>
                <a:ea typeface="黑体" pitchFamily="2" charset="-122"/>
                <a:cs typeface="+mn-ea"/>
              </a:rPr>
              <a:t>、非等间隔信道、减小光功率、 相邻信道正交偏振（破坏相位匹配）</a:t>
            </a:r>
            <a:endParaRPr lang="zh-CN" altLang="en-US" noProof="1">
              <a:latin typeface="Arial Black" pitchFamily="34" charset="0"/>
              <a:ea typeface="黑体" pitchFamily="2" charset="-122"/>
            </a:endParaRPr>
          </a:p>
          <a:p>
            <a:pPr marL="0" lvl="1">
              <a:lnSpc>
                <a:spcPct val="120000"/>
              </a:lnSpc>
            </a:pPr>
            <a:r>
              <a:rPr lang="zh-CN" altLang="en-US" noProof="1">
                <a:latin typeface="Arial Black" pitchFamily="34" charset="0"/>
                <a:ea typeface="黑体" pitchFamily="2" charset="-122"/>
                <a:cs typeface="+mn-ea"/>
              </a:rPr>
              <a:t>    </a:t>
            </a:r>
            <a:endParaRPr lang="zh-CN" altLang="en-US" noProof="1">
              <a:latin typeface="Arial Black" pitchFamily="34" charset="0"/>
              <a:ea typeface="黑体" pitchFamily="2" charset="-122"/>
            </a:endParaRPr>
          </a:p>
        </p:txBody>
      </p:sp>
    </p:spTree>
    <p:extLst>
      <p:ext uri="{BB962C8B-B14F-4D97-AF65-F5344CB8AC3E}">
        <p14:creationId xmlns:p14="http://schemas.microsoft.com/office/powerpoint/2010/main" val="293734005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107</a:t>
            </a:fld>
            <a:endParaRPr lang="en-US" altLang="zh-CN"/>
          </a:p>
        </p:txBody>
      </p:sp>
      <p:sp>
        <p:nvSpPr>
          <p:cNvPr id="4" name="文本占位符 370690"/>
          <p:cNvSpPr txBox="1">
            <a:spLocks noChangeArrowheads="1"/>
          </p:cNvSpPr>
          <p:nvPr/>
        </p:nvSpPr>
        <p:spPr>
          <a:xfrm>
            <a:off x="382587" y="1033463"/>
            <a:ext cx="11114087" cy="47244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eaLnBrk="0" hangingPunct="0">
              <a:lnSpc>
                <a:spcPct val="200000"/>
              </a:lnSpc>
              <a:spcBef>
                <a:spcPct val="0"/>
              </a:spcBef>
              <a:buFont typeface="Webdings" panose="05030102010509060703" pitchFamily="18" charset="2"/>
              <a:buChar char="&lt;"/>
            </a:pPr>
            <a:r>
              <a:rPr lang="zh-CN" altLang="en-US" sz="1800" kern="0" dirty="0" smtClean="0"/>
              <a:t>光纤性能是有限制的，随着信道数据率和传输距离的增加，光纤不再是一个透明管道。</a:t>
            </a:r>
            <a:r>
              <a:rPr lang="zh-CN" altLang="en-US" sz="1800" kern="0" dirty="0" smtClean="0">
                <a:solidFill>
                  <a:schemeClr val="hlink"/>
                </a:solidFill>
              </a:rPr>
              <a:t>色散的积累、非线性光纤效应的影响等新问题不断出现</a:t>
            </a:r>
            <a:r>
              <a:rPr lang="zh-CN" altLang="en-US" sz="1800" kern="0" dirty="0" smtClean="0"/>
              <a:t>。</a:t>
            </a:r>
          </a:p>
          <a:p>
            <a:pPr eaLnBrk="0" hangingPunct="0">
              <a:lnSpc>
                <a:spcPct val="200000"/>
              </a:lnSpc>
              <a:spcBef>
                <a:spcPct val="0"/>
              </a:spcBef>
              <a:buFont typeface="Webdings" panose="05030102010509060703" pitchFamily="18" charset="2"/>
              <a:buChar char="&lt;"/>
            </a:pPr>
            <a:r>
              <a:rPr lang="zh-CN" altLang="en-US" sz="1800" kern="0" dirty="0" smtClean="0"/>
              <a:t>传输特性</a:t>
            </a:r>
            <a:endParaRPr lang="zh-CN" altLang="en-US" sz="1600" kern="0" dirty="0" smtClean="0"/>
          </a:p>
          <a:p>
            <a:pPr lvl="1" eaLnBrk="0" hangingPunct="0">
              <a:lnSpc>
                <a:spcPct val="200000"/>
              </a:lnSpc>
              <a:spcBef>
                <a:spcPct val="0"/>
              </a:spcBef>
              <a:buFont typeface="Symbol" panose="05050102010706020507" pitchFamily="18" charset="2"/>
              <a:buChar char="-"/>
            </a:pPr>
            <a:r>
              <a:rPr lang="zh-CN" altLang="en-US" sz="1800" kern="0" dirty="0" smtClean="0">
                <a:solidFill>
                  <a:schemeClr val="hlink"/>
                </a:solidFill>
              </a:rPr>
              <a:t>损耗</a:t>
            </a:r>
            <a:r>
              <a:rPr lang="zh-CN" altLang="en-US" sz="1800" kern="0" dirty="0" smtClean="0"/>
              <a:t>：直接影响中继距离，</a:t>
            </a:r>
            <a:r>
              <a:rPr lang="zh-CN" altLang="en-US" sz="1800" kern="0" dirty="0" smtClean="0">
                <a:solidFill>
                  <a:schemeClr val="folHlink"/>
                </a:solidFill>
              </a:rPr>
              <a:t>光放大器</a:t>
            </a:r>
            <a:r>
              <a:rPr lang="zh-CN" altLang="en-US" sz="1800" kern="0" dirty="0" smtClean="0"/>
              <a:t>；</a:t>
            </a:r>
          </a:p>
          <a:p>
            <a:pPr lvl="1" eaLnBrk="0" hangingPunct="0">
              <a:lnSpc>
                <a:spcPct val="200000"/>
              </a:lnSpc>
              <a:spcBef>
                <a:spcPct val="0"/>
              </a:spcBef>
              <a:buFont typeface="Symbol" panose="05050102010706020507" pitchFamily="18" charset="2"/>
              <a:buChar char="-"/>
            </a:pPr>
            <a:r>
              <a:rPr lang="zh-CN" altLang="en-US" sz="1800" kern="0" dirty="0" smtClean="0">
                <a:solidFill>
                  <a:schemeClr val="hlink"/>
                </a:solidFill>
              </a:rPr>
              <a:t>色散</a:t>
            </a:r>
            <a:r>
              <a:rPr lang="zh-CN" altLang="en-US" sz="1800" kern="0" dirty="0" smtClean="0"/>
              <a:t>：将引起光脉冲展宽和码间串扰，最终影响通信距离和容量，</a:t>
            </a:r>
            <a:r>
              <a:rPr lang="zh-CN" altLang="en-US" sz="1800" kern="0" dirty="0" smtClean="0">
                <a:solidFill>
                  <a:schemeClr val="folHlink"/>
                </a:solidFill>
              </a:rPr>
              <a:t>色散管理</a:t>
            </a:r>
            <a:r>
              <a:rPr lang="zh-CN" altLang="en-US" sz="1800" kern="0" dirty="0" smtClean="0"/>
              <a:t>；</a:t>
            </a:r>
          </a:p>
          <a:p>
            <a:pPr lvl="1" eaLnBrk="0" hangingPunct="0">
              <a:lnSpc>
                <a:spcPct val="200000"/>
              </a:lnSpc>
              <a:spcBef>
                <a:spcPct val="0"/>
              </a:spcBef>
              <a:buFont typeface="Symbol" panose="05050102010706020507" pitchFamily="18" charset="2"/>
              <a:buChar char="-"/>
            </a:pPr>
            <a:r>
              <a:rPr lang="zh-CN" altLang="en-US" sz="1800" kern="0" dirty="0" smtClean="0">
                <a:solidFill>
                  <a:schemeClr val="hlink"/>
                </a:solidFill>
              </a:rPr>
              <a:t>非线性效应</a:t>
            </a:r>
            <a:r>
              <a:rPr lang="zh-CN" altLang="en-US" sz="1800" kern="0" dirty="0" smtClean="0"/>
              <a:t>：在强光场作用下，物质发生非线性极化所产生的现象。一类是受激光散射</a:t>
            </a:r>
            <a:r>
              <a:rPr lang="en-US" altLang="zh-CN" sz="1800" kern="0" dirty="0" smtClean="0"/>
              <a:t>(SRS</a:t>
            </a:r>
            <a:r>
              <a:rPr lang="zh-CN" altLang="en-US" sz="1800" kern="0" dirty="0" smtClean="0"/>
              <a:t>和</a:t>
            </a:r>
            <a:r>
              <a:rPr lang="en-US" altLang="zh-CN" sz="1800" kern="0" dirty="0" smtClean="0"/>
              <a:t>SBS)</a:t>
            </a:r>
            <a:r>
              <a:rPr lang="zh-CN" altLang="en-US" sz="1800" kern="0" dirty="0" smtClean="0"/>
              <a:t>，另一类是非线性折射率调制</a:t>
            </a:r>
            <a:r>
              <a:rPr lang="en-US" altLang="zh-CN" sz="1800" kern="0" dirty="0" smtClean="0"/>
              <a:t>(SPM,XPM</a:t>
            </a:r>
            <a:r>
              <a:rPr lang="zh-CN" altLang="en-US" sz="1800" kern="0" dirty="0" smtClean="0"/>
              <a:t>和</a:t>
            </a:r>
            <a:r>
              <a:rPr lang="en-US" altLang="zh-CN" sz="1800" kern="0" dirty="0" smtClean="0"/>
              <a:t>FWM)</a:t>
            </a:r>
            <a:r>
              <a:rPr lang="zh-CN" altLang="en-US" sz="1800" kern="0" dirty="0" smtClean="0"/>
              <a:t>。将引起功率耗散和信号频率转移，以及信道之间的串扰。                          </a:t>
            </a:r>
            <a:r>
              <a:rPr lang="zh-CN" altLang="en-US" sz="1800" kern="0" dirty="0" smtClean="0">
                <a:solidFill>
                  <a:srgbClr val="291AE6"/>
                </a:solidFill>
              </a:rPr>
              <a:t> </a:t>
            </a:r>
            <a:r>
              <a:rPr lang="zh-CN" altLang="en-US" sz="1800" b="1" kern="0" dirty="0" smtClean="0">
                <a:solidFill>
                  <a:srgbClr val="291AE6"/>
                </a:solidFill>
              </a:rPr>
              <a:t> </a:t>
            </a:r>
            <a:endParaRPr lang="en-US" altLang="zh-CN" sz="1800" b="1" kern="0" dirty="0" smtClean="0">
              <a:solidFill>
                <a:srgbClr val="291AE6"/>
              </a:solidFill>
            </a:endParaRPr>
          </a:p>
        </p:txBody>
      </p:sp>
    </p:spTree>
    <p:extLst>
      <p:ext uri="{BB962C8B-B14F-4D97-AF65-F5344CB8AC3E}">
        <p14:creationId xmlns:p14="http://schemas.microsoft.com/office/powerpoint/2010/main" val="218857778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963322" y="2134518"/>
            <a:ext cx="33057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zh-CN" sz="6000" dirty="0">
                <a:solidFill>
                  <a:srgbClr val="C00000"/>
                </a:solidFill>
                <a:latin typeface="Arial" panose="020B0604020202020204" pitchFamily="34" charset="0"/>
                <a:ea typeface="Kozuka Gothic Pr6N B" pitchFamily="34" charset="-128"/>
                <a:cs typeface="Arial" panose="020B0604020202020204" pitchFamily="34" charset="0"/>
              </a:rPr>
              <a:t>THANKS</a:t>
            </a:r>
          </a:p>
        </p:txBody>
      </p:sp>
      <p:sp>
        <p:nvSpPr>
          <p:cNvPr id="3" name="空心弧 2"/>
          <p:cNvSpPr/>
          <p:nvPr/>
        </p:nvSpPr>
        <p:spPr bwMode="auto">
          <a:xfrm rot="7086271">
            <a:off x="6001833" y="1933523"/>
            <a:ext cx="1377694" cy="1417653"/>
          </a:xfrm>
          <a:prstGeom prst="blockArc">
            <a:avLst>
              <a:gd name="adj1" fmla="val 5332609"/>
              <a:gd name="adj2" fmla="val 2132733"/>
              <a:gd name="adj3" fmla="val 0"/>
            </a:avLst>
          </a:prstGeom>
          <a:solidFill>
            <a:srgbClr val="C0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1350">
              <a:solidFill>
                <a:schemeClr val="tx1"/>
              </a:solidFill>
            </a:endParaRPr>
          </a:p>
        </p:txBody>
      </p:sp>
      <p:sp>
        <p:nvSpPr>
          <p:cNvPr id="4" name="TextBox 8"/>
          <p:cNvSpPr txBox="1">
            <a:spLocks noChangeArrowheads="1"/>
          </p:cNvSpPr>
          <p:nvPr/>
        </p:nvSpPr>
        <p:spPr bwMode="auto">
          <a:xfrm>
            <a:off x="4223793" y="3028480"/>
            <a:ext cx="16442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fontAlgn="auto">
              <a:spcBef>
                <a:spcPts val="0"/>
              </a:spcBef>
              <a:spcAft>
                <a:spcPts val="0"/>
              </a:spcAft>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谢谢聆听</a:t>
            </a:r>
          </a:p>
        </p:txBody>
      </p:sp>
      <p:sp>
        <p:nvSpPr>
          <p:cNvPr id="5" name="文本框 4"/>
          <p:cNvSpPr txBox="1"/>
          <p:nvPr/>
        </p:nvSpPr>
        <p:spPr>
          <a:xfrm>
            <a:off x="2999656" y="4541058"/>
            <a:ext cx="5018128" cy="400110"/>
          </a:xfrm>
          <a:prstGeom prst="rect">
            <a:avLst/>
          </a:prstGeom>
          <a:noFill/>
        </p:spPr>
        <p:txBody>
          <a:bodyPr wrap="square" rtlCol="0">
            <a:spAutoFit/>
          </a:bodyPr>
          <a:lstStyle/>
          <a:p>
            <a:pPr algn="ctr"/>
            <a:r>
              <a:rPr lang="en-US" altLang="zh-CN" sz="2000" b="1" dirty="0">
                <a:solidFill>
                  <a:srgbClr val="D32F2F"/>
                </a:solidFill>
                <a:latin typeface="微软雅黑" panose="020B0503020204020204" pitchFamily="34" charset="-122"/>
                <a:ea typeface="微软雅黑" panose="020B0503020204020204" pitchFamily="34" charset="-122"/>
              </a:rPr>
              <a:t>THE END</a:t>
            </a:r>
            <a:endParaRPr lang="zh-CN" altLang="en-US" sz="2000" b="1" dirty="0">
              <a:solidFill>
                <a:srgbClr val="D32F2F"/>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7236" y="3933056"/>
            <a:ext cx="3731253" cy="2798440"/>
          </a:xfrm>
          <a:prstGeom prst="rect">
            <a:avLst/>
          </a:prstGeom>
        </p:spPr>
      </p:pic>
      <p:sp>
        <p:nvSpPr>
          <p:cNvPr id="7" name="灯片编号占位符 6"/>
          <p:cNvSpPr>
            <a:spLocks noGrp="1"/>
          </p:cNvSpPr>
          <p:nvPr>
            <p:ph type="sldNum" sz="quarter" idx="12"/>
          </p:nvPr>
        </p:nvSpPr>
        <p:spPr/>
        <p:txBody>
          <a:bodyPr/>
          <a:lstStyle/>
          <a:p>
            <a:pPr>
              <a:defRPr/>
            </a:pPr>
            <a:fld id="{7E4F5E6F-7853-428F-BD3C-F803388FCE5A}" type="slidenum">
              <a:rPr lang="en-US" altLang="zh-CN" smtClean="0"/>
              <a:pPr>
                <a:defRPr/>
              </a:pPr>
              <a:t>108</a:t>
            </a:fld>
            <a:endParaRPr lang="en-US" altLang="zh-C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11</a:t>
            </a:fld>
            <a:endParaRPr lang="en-US" altLang="zh-CN"/>
          </a:p>
        </p:txBody>
      </p:sp>
      <p:sp>
        <p:nvSpPr>
          <p:cNvPr id="3" name="文本框 2"/>
          <p:cNvSpPr txBox="1"/>
          <p:nvPr/>
        </p:nvSpPr>
        <p:spPr>
          <a:xfrm>
            <a:off x="2159833" y="1668463"/>
            <a:ext cx="2601674" cy="523220"/>
          </a:xfrm>
          <a:prstGeom prst="rect">
            <a:avLst/>
          </a:prstGeom>
          <a:noFill/>
          <a:ln w="9525">
            <a:noFill/>
            <a:miter/>
          </a:ln>
        </p:spPr>
        <p:txBody>
          <a:bodyPr wrap="none">
            <a:spAutoFit/>
          </a:bodyPr>
          <a:lstStyle/>
          <a:p>
            <a:r>
              <a:rPr lang="en-US" altLang="zh-CN" sz="2800" b="1" noProof="1">
                <a:effectLst>
                  <a:outerShdw blurRad="38100" dist="38100" dir="2700000">
                    <a:srgbClr val="C0C0C0"/>
                  </a:outerShdw>
                </a:effectLst>
                <a:latin typeface="Arial Black" pitchFamily="34" charset="0"/>
                <a:ea typeface="黑体" pitchFamily="2" charset="-122"/>
                <a:cs typeface="+mn-ea"/>
              </a:rPr>
              <a:t>-</a:t>
            </a:r>
            <a:r>
              <a:rPr lang="zh-CN" altLang="en-US" sz="2800" b="1" noProof="1">
                <a:effectLst>
                  <a:outerShdw blurRad="38100" dist="38100" dir="2700000">
                    <a:srgbClr val="C0C0C0"/>
                  </a:outerShdw>
                </a:effectLst>
                <a:latin typeface="Arial Black" pitchFamily="34" charset="0"/>
                <a:ea typeface="黑体" pitchFamily="2" charset="-122"/>
                <a:cs typeface="+mn-ea"/>
              </a:rPr>
              <a:t>数值孔径</a:t>
            </a:r>
            <a:r>
              <a:rPr lang="en-US" altLang="zh-CN" sz="2800" b="1" noProof="1">
                <a:effectLst>
                  <a:outerShdw blurRad="38100" dist="38100" dir="2700000">
                    <a:srgbClr val="C0C0C0"/>
                  </a:outerShdw>
                </a:effectLst>
                <a:latin typeface="Arial Black" pitchFamily="34" charset="0"/>
                <a:ea typeface="黑体" pitchFamily="2" charset="-122"/>
                <a:cs typeface="+mn-ea"/>
              </a:rPr>
              <a:t>(</a:t>
            </a:r>
            <a:r>
              <a:rPr lang="en-US" altLang="zh-CN" sz="2800" b="1" noProof="1" smtClean="0">
                <a:effectLst>
                  <a:outerShdw blurRad="38100" dist="38100" dir="2700000">
                    <a:srgbClr val="C0C0C0"/>
                  </a:outerShdw>
                </a:effectLst>
                <a:latin typeface="Arial Black" pitchFamily="34" charset="0"/>
                <a:ea typeface="黑体" pitchFamily="2" charset="-122"/>
                <a:cs typeface="+mn-ea"/>
              </a:rPr>
              <a:t>NA)</a:t>
            </a:r>
            <a:endParaRPr lang="en-US" altLang="zh-CN" sz="2800" b="1" noProof="1">
              <a:effectLst>
                <a:outerShdw blurRad="38100" dist="38100" dir="2700000">
                  <a:srgbClr val="C0C0C0"/>
                </a:outerShdw>
              </a:effectLst>
              <a:latin typeface="Arial Black" pitchFamily="34" charset="0"/>
              <a:ea typeface="黑体" pitchFamily="2" charset="-122"/>
            </a:endParaRPr>
          </a:p>
        </p:txBody>
      </p:sp>
      <p:graphicFrame>
        <p:nvGraphicFramePr>
          <p:cNvPr id="4" name="对象 133122"/>
          <p:cNvGraphicFramePr>
            <a:graphicFrameLocks/>
          </p:cNvGraphicFramePr>
          <p:nvPr>
            <p:extLst>
              <p:ext uri="{D42A27DB-BD31-4B8C-83A1-F6EECF244321}">
                <p14:modId xmlns:p14="http://schemas.microsoft.com/office/powerpoint/2010/main" val="2053595255"/>
              </p:ext>
            </p:extLst>
          </p:nvPr>
        </p:nvGraphicFramePr>
        <p:xfrm>
          <a:off x="1367671" y="3181350"/>
          <a:ext cx="7986712" cy="781050"/>
        </p:xfrm>
        <a:graphic>
          <a:graphicData uri="http://schemas.openxmlformats.org/presentationml/2006/ole">
            <mc:AlternateContent xmlns:mc="http://schemas.openxmlformats.org/markup-compatibility/2006">
              <mc:Choice xmlns:v="urn:schemas-microsoft-com:vml" Requires="v">
                <p:oleObj spid="_x0000_s5140" r:id="rId3" imgW="4925779" imgH="482708" progId="Equation.3">
                  <p:embed/>
                </p:oleObj>
              </mc:Choice>
              <mc:Fallback>
                <p:oleObj r:id="rId3" imgW="4925779" imgH="482708" progId="Equation.3">
                  <p:embed/>
                  <p:pic>
                    <p:nvPicPr>
                      <p:cNvPr id="23554" name="对象 13312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7671" y="3181350"/>
                        <a:ext cx="798671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5" name="对象 133123"/>
          <p:cNvGraphicFramePr>
            <a:graphicFrameLocks/>
          </p:cNvGraphicFramePr>
          <p:nvPr>
            <p:extLst>
              <p:ext uri="{D42A27DB-BD31-4B8C-83A1-F6EECF244321}">
                <p14:modId xmlns:p14="http://schemas.microsoft.com/office/powerpoint/2010/main" val="3401764406"/>
              </p:ext>
            </p:extLst>
          </p:nvPr>
        </p:nvGraphicFramePr>
        <p:xfrm>
          <a:off x="3607633" y="5010150"/>
          <a:ext cx="2895600" cy="736600"/>
        </p:xfrm>
        <a:graphic>
          <a:graphicData uri="http://schemas.openxmlformats.org/presentationml/2006/ole">
            <mc:AlternateContent xmlns:mc="http://schemas.openxmlformats.org/markup-compatibility/2006">
              <mc:Choice xmlns:v="urn:schemas-microsoft-com:vml" Requires="v">
                <p:oleObj spid="_x0000_s5141" r:id="rId5" imgW="900844" imgH="266670" progId="Equation.3">
                  <p:embed/>
                </p:oleObj>
              </mc:Choice>
              <mc:Fallback>
                <p:oleObj r:id="rId5" imgW="900844" imgH="266670" progId="Equation.3">
                  <p:embed/>
                  <p:pic>
                    <p:nvPicPr>
                      <p:cNvPr id="23555" name="对象 13312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7633" y="5010150"/>
                        <a:ext cx="2895600" cy="736600"/>
                      </a:xfrm>
                      <a:prstGeom prst="rect">
                        <a:avLst/>
                      </a:prstGeom>
                      <a:solidFill>
                        <a:srgbClr val="C5FFF0"/>
                      </a:solidFill>
                      <a:ln>
                        <a:noFill/>
                      </a:ln>
                      <a:extLs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6" name="对象 133124"/>
          <p:cNvGraphicFramePr>
            <a:graphicFrameLocks/>
          </p:cNvGraphicFramePr>
          <p:nvPr>
            <p:extLst>
              <p:ext uri="{D42A27DB-BD31-4B8C-83A1-F6EECF244321}">
                <p14:modId xmlns:p14="http://schemas.microsoft.com/office/powerpoint/2010/main" val="947421109"/>
              </p:ext>
            </p:extLst>
          </p:nvPr>
        </p:nvGraphicFramePr>
        <p:xfrm>
          <a:off x="5817433" y="3943350"/>
          <a:ext cx="2667000" cy="925513"/>
        </p:xfrm>
        <a:graphic>
          <a:graphicData uri="http://schemas.openxmlformats.org/presentationml/2006/ole">
            <mc:AlternateContent xmlns:mc="http://schemas.openxmlformats.org/markup-compatibility/2006">
              <mc:Choice xmlns:v="urn:schemas-microsoft-com:vml" Requires="v">
                <p:oleObj spid="_x0000_s5142" r:id="rId7" imgW="1320544" imgH="457319" progId="Equation.3">
                  <p:embed/>
                </p:oleObj>
              </mc:Choice>
              <mc:Fallback>
                <p:oleObj r:id="rId7" imgW="1320544" imgH="457319" progId="Equation.3">
                  <p:embed/>
                  <p:pic>
                    <p:nvPicPr>
                      <p:cNvPr id="23556" name="对象 13312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17433" y="3943350"/>
                        <a:ext cx="266700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7" name="右箭头 133126"/>
          <p:cNvSpPr>
            <a:spLocks noChangeArrowheads="1"/>
          </p:cNvSpPr>
          <p:nvPr/>
        </p:nvSpPr>
        <p:spPr bwMode="auto">
          <a:xfrm>
            <a:off x="2312233" y="5086350"/>
            <a:ext cx="1219200" cy="533400"/>
          </a:xfrm>
          <a:prstGeom prst="rightArrow">
            <a:avLst>
              <a:gd name="adj1" fmla="val 50000"/>
              <a:gd name="adj2" fmla="val 57132"/>
            </a:avLst>
          </a:prstGeom>
          <a:solidFill>
            <a:srgbClr val="9FFFE6"/>
          </a:solidFill>
          <a:ln w="9525">
            <a:solidFill>
              <a:schemeClr val="tx1"/>
            </a:solidFill>
            <a:miter lim="800000"/>
            <a:headEnd/>
            <a:tailEnd/>
          </a:ln>
        </p:spPr>
        <p:txBody>
          <a:bodyPr/>
          <a:lstStyle/>
          <a:p>
            <a:pPr algn="just" eaLnBrk="0" hangingPunct="0"/>
            <a:endParaRPr lang="zh-CN" altLang="en-US">
              <a:latin typeface="Times New Roman" panose="02020603050405020304" pitchFamily="18" charset="0"/>
            </a:endParaRPr>
          </a:p>
        </p:txBody>
      </p:sp>
      <p:sp>
        <p:nvSpPr>
          <p:cNvPr id="8" name="矩形 7"/>
          <p:cNvSpPr/>
          <p:nvPr/>
        </p:nvSpPr>
        <p:spPr>
          <a:xfrm>
            <a:off x="3967995" y="4252873"/>
            <a:ext cx="2174875" cy="457200"/>
          </a:xfrm>
          <a:prstGeom prst="rect">
            <a:avLst/>
          </a:prstGeom>
          <a:noFill/>
          <a:ln w="9525">
            <a:noFill/>
            <a:miter/>
          </a:ln>
        </p:spPr>
        <p:txBody>
          <a:bodyPr>
            <a:spAutoFit/>
          </a:bodyPr>
          <a:lstStyle/>
          <a:p>
            <a:r>
              <a:rPr lang="zh-CN" altLang="en-US" b="1" noProof="1">
                <a:effectLst>
                  <a:outerShdw blurRad="38100" dist="38100" dir="2700000">
                    <a:srgbClr val="C0C0C0"/>
                  </a:outerShdw>
                </a:effectLst>
                <a:latin typeface="Arial Black" pitchFamily="34" charset="0"/>
                <a:ea typeface="黑体" pitchFamily="2" charset="-122"/>
                <a:cs typeface="+mn-ea"/>
                <a:sym typeface="Symbol" pitchFamily="18" charset="2"/>
              </a:rPr>
              <a:t>相对折射率差</a:t>
            </a:r>
            <a:endParaRPr lang="zh-CN" altLang="en-US" b="1" noProof="1">
              <a:effectLst>
                <a:outerShdw blurRad="38100" dist="38100" dir="2700000">
                  <a:srgbClr val="C0C0C0"/>
                </a:outerShdw>
              </a:effectLst>
              <a:latin typeface="Arial Black" pitchFamily="34" charset="0"/>
              <a:ea typeface="黑体" pitchFamily="2" charset="-122"/>
              <a:sym typeface="Symbol" pitchFamily="18" charset="2"/>
            </a:endParaRPr>
          </a:p>
        </p:txBody>
      </p:sp>
      <p:sp>
        <p:nvSpPr>
          <p:cNvPr id="9" name="文本框 8"/>
          <p:cNvSpPr txBox="1"/>
          <p:nvPr/>
        </p:nvSpPr>
        <p:spPr>
          <a:xfrm>
            <a:off x="1402596" y="5848350"/>
            <a:ext cx="8910637" cy="396875"/>
          </a:xfrm>
          <a:prstGeom prst="rect">
            <a:avLst/>
          </a:prstGeom>
          <a:noFill/>
          <a:ln w="9525">
            <a:noFill/>
            <a:miter/>
          </a:ln>
        </p:spPr>
        <p:txBody>
          <a:bodyPr>
            <a:spAutoFit/>
          </a:bodyPr>
          <a:lstStyle/>
          <a:p>
            <a:r>
              <a:rPr lang="en-US" altLang="zh-CN" sz="2000" b="1" noProof="1">
                <a:effectLst>
                  <a:outerShdw blurRad="38100" dist="38100" dir="2700000">
                    <a:srgbClr val="C0C0C0"/>
                  </a:outerShdw>
                </a:effectLst>
                <a:latin typeface="Arial Black" pitchFamily="34" charset="0"/>
                <a:ea typeface="黑体" pitchFamily="2" charset="-122"/>
                <a:cs typeface="+mn-ea"/>
              </a:rPr>
              <a:t>n0</a:t>
            </a:r>
            <a:r>
              <a:rPr lang="zh-CN" altLang="en-US" sz="2000" b="1" noProof="1">
                <a:effectLst>
                  <a:outerShdw blurRad="38100" dist="38100" dir="2700000">
                    <a:srgbClr val="C0C0C0"/>
                  </a:outerShdw>
                </a:effectLst>
                <a:latin typeface="Arial Black" pitchFamily="34" charset="0"/>
                <a:ea typeface="黑体" pitchFamily="2" charset="-122"/>
                <a:cs typeface="+mn-ea"/>
              </a:rPr>
              <a:t>、</a:t>
            </a:r>
            <a:r>
              <a:rPr lang="en-US" altLang="zh-CN" sz="2000" b="1" noProof="1">
                <a:effectLst>
                  <a:outerShdw blurRad="38100" dist="38100" dir="2700000">
                    <a:srgbClr val="C0C0C0"/>
                  </a:outerShdw>
                </a:effectLst>
                <a:latin typeface="Arial Black" pitchFamily="34" charset="0"/>
                <a:ea typeface="黑体" pitchFamily="2" charset="-122"/>
                <a:cs typeface="+mn-ea"/>
              </a:rPr>
              <a:t>n1</a:t>
            </a:r>
            <a:r>
              <a:rPr lang="zh-CN" altLang="en-US" sz="2000" b="1" noProof="1">
                <a:effectLst>
                  <a:outerShdw blurRad="38100" dist="38100" dir="2700000">
                    <a:srgbClr val="C0C0C0"/>
                  </a:outerShdw>
                </a:effectLst>
                <a:latin typeface="Arial Black" pitchFamily="34" charset="0"/>
                <a:ea typeface="黑体" pitchFamily="2" charset="-122"/>
                <a:cs typeface="+mn-ea"/>
              </a:rPr>
              <a:t>、</a:t>
            </a:r>
            <a:r>
              <a:rPr lang="en-US" altLang="zh-CN" sz="2000" b="1" noProof="1">
                <a:effectLst>
                  <a:outerShdw blurRad="38100" dist="38100" dir="2700000">
                    <a:srgbClr val="C0C0C0"/>
                  </a:outerShdw>
                </a:effectLst>
                <a:latin typeface="Arial Black" pitchFamily="34" charset="0"/>
                <a:ea typeface="黑体" pitchFamily="2" charset="-122"/>
                <a:cs typeface="+mn-ea"/>
              </a:rPr>
              <a:t>n2--</a:t>
            </a:r>
            <a:r>
              <a:rPr lang="zh-CN" altLang="en-US" sz="2000" b="1" noProof="1">
                <a:effectLst>
                  <a:outerShdw blurRad="38100" dist="38100" dir="2700000">
                    <a:srgbClr val="C0C0C0"/>
                  </a:outerShdw>
                </a:effectLst>
                <a:latin typeface="Arial Black" pitchFamily="34" charset="0"/>
                <a:ea typeface="黑体" pitchFamily="2" charset="-122"/>
                <a:cs typeface="+mn-ea"/>
              </a:rPr>
              <a:t>分别是空气、纤芯、包层折射率，</a:t>
            </a:r>
            <a:r>
              <a:rPr lang="en-US" altLang="zh-CN" sz="2000" b="1" noProof="1">
                <a:effectLst>
                  <a:outerShdw blurRad="38100" dist="38100" dir="2700000">
                    <a:srgbClr val="C0C0C0"/>
                  </a:outerShdw>
                </a:effectLst>
                <a:latin typeface="Arial Black" pitchFamily="34" charset="0"/>
                <a:ea typeface="黑体" pitchFamily="2" charset="-122"/>
                <a:cs typeface="+mn-ea"/>
                <a:sym typeface="Symbol" pitchFamily="18" charset="2"/>
              </a:rPr>
              <a:t>c--</a:t>
            </a:r>
            <a:r>
              <a:rPr lang="zh-CN" altLang="en-US" sz="2000" b="1" noProof="1">
                <a:effectLst>
                  <a:outerShdw blurRad="38100" dist="38100" dir="2700000">
                    <a:srgbClr val="C0C0C0"/>
                  </a:outerShdw>
                </a:effectLst>
                <a:latin typeface="Arial Black" pitchFamily="34" charset="0"/>
                <a:ea typeface="黑体" pitchFamily="2" charset="-122"/>
                <a:cs typeface="+mn-ea"/>
                <a:sym typeface="Symbol" pitchFamily="18" charset="2"/>
              </a:rPr>
              <a:t>芯包界面全反射临界角</a:t>
            </a:r>
            <a:endParaRPr lang="zh-CN" altLang="en-US" sz="2000" b="1" noProof="1">
              <a:effectLst>
                <a:outerShdw blurRad="38100" dist="38100" dir="2700000">
                  <a:srgbClr val="C0C0C0"/>
                </a:outerShdw>
              </a:effectLst>
              <a:latin typeface="Arial Black" pitchFamily="34" charset="0"/>
              <a:ea typeface="黑体" pitchFamily="2" charset="-122"/>
              <a:sym typeface="Symbol" pitchFamily="18" charset="2"/>
            </a:endParaRPr>
          </a:p>
        </p:txBody>
      </p:sp>
      <p:sp>
        <p:nvSpPr>
          <p:cNvPr id="10" name="文本框 133130"/>
          <p:cNvSpPr txBox="1">
            <a:spLocks noChangeArrowheads="1"/>
          </p:cNvSpPr>
          <p:nvPr/>
        </p:nvSpPr>
        <p:spPr bwMode="auto">
          <a:xfrm>
            <a:off x="10002975" y="167521"/>
            <a:ext cx="235372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p>
            <a:pPr>
              <a:spcBef>
                <a:spcPct val="50000"/>
              </a:spcBef>
            </a:pPr>
            <a:r>
              <a:rPr lang="zh-CN" altLang="en-US" sz="3600" dirty="0">
                <a:latin typeface="黑体" panose="02010609060101010101" pitchFamily="49" charset="-122"/>
                <a:ea typeface="黑体" panose="02010609060101010101" pitchFamily="49" charset="-122"/>
              </a:rPr>
              <a:t>阶跃光纤</a:t>
            </a:r>
          </a:p>
        </p:txBody>
      </p:sp>
      <p:sp>
        <p:nvSpPr>
          <p:cNvPr id="11" name="圆角矩形标注 10"/>
          <p:cNvSpPr/>
          <p:nvPr/>
        </p:nvSpPr>
        <p:spPr>
          <a:xfrm>
            <a:off x="1855033" y="2419350"/>
            <a:ext cx="2819400" cy="457200"/>
          </a:xfrm>
          <a:prstGeom prst="wedgeRoundRectCallout">
            <a:avLst>
              <a:gd name="adj1" fmla="val -11148"/>
              <a:gd name="adj2" fmla="val -121528"/>
              <a:gd name="adj3" fmla="val 16667"/>
            </a:avLst>
          </a:prstGeom>
          <a:solidFill>
            <a:srgbClr val="9FFFE6"/>
          </a:solidFill>
          <a:ln w="12700">
            <a:noFill/>
            <a:miter/>
          </a:ln>
        </p:spPr>
        <p:txBody>
          <a:bodyPr/>
          <a:lstStyle/>
          <a:p>
            <a:pPr algn="ctr">
              <a:buClr>
                <a:srgbClr val="000000"/>
              </a:buClr>
            </a:pPr>
            <a:r>
              <a:rPr lang="zh-CN" altLang="en-US" sz="1800" b="1" noProof="1">
                <a:effectLst>
                  <a:outerShdw blurRad="38100" dist="38100" dir="2700000">
                    <a:srgbClr val="FFFFFF"/>
                  </a:outerShdw>
                </a:effectLst>
                <a:latin typeface="Arial Black" pitchFamily="34" charset="0"/>
                <a:ea typeface="黑体" pitchFamily="2" charset="-122"/>
                <a:cs typeface="+mn-ea"/>
              </a:rPr>
              <a:t>代表光纤接收光的本领</a:t>
            </a:r>
            <a:endParaRPr lang="zh-CN" altLang="en-US" sz="1800" b="1" noProof="1">
              <a:effectLst>
                <a:outerShdw blurRad="38100" dist="38100" dir="2700000">
                  <a:srgbClr val="FFFFFF"/>
                </a:outerShdw>
              </a:effectLst>
              <a:latin typeface="Arial Black" pitchFamily="34" charset="0"/>
              <a:ea typeface="黑体" pitchFamily="2" charset="-122"/>
            </a:endParaRPr>
          </a:p>
        </p:txBody>
      </p:sp>
      <p:sp>
        <p:nvSpPr>
          <p:cNvPr id="12" name="文本框 11"/>
          <p:cNvSpPr txBox="1"/>
          <p:nvPr/>
        </p:nvSpPr>
        <p:spPr>
          <a:xfrm>
            <a:off x="7564606" y="859671"/>
            <a:ext cx="3025516" cy="396875"/>
          </a:xfrm>
          <a:prstGeom prst="rect">
            <a:avLst/>
          </a:prstGeom>
          <a:noFill/>
          <a:ln w="9525">
            <a:noFill/>
            <a:miter/>
          </a:ln>
        </p:spPr>
        <p:txBody>
          <a:bodyPr wrap="square">
            <a:spAutoFit/>
          </a:bodyPr>
          <a:lstStyle/>
          <a:p>
            <a:pPr>
              <a:spcBef>
                <a:spcPct val="50000"/>
              </a:spcBef>
            </a:pPr>
            <a:r>
              <a:rPr lang="zh-CN" altLang="en-US" sz="2000" b="1" noProof="1">
                <a:effectLst>
                  <a:outerShdw blurRad="38100" dist="38100" dir="2700000">
                    <a:srgbClr val="C0C0C0"/>
                  </a:outerShdw>
                </a:effectLst>
                <a:latin typeface="Tahoma" pitchFamily="34" charset="0"/>
                <a:ea typeface="黑体" pitchFamily="2" charset="-122"/>
                <a:cs typeface="+mn-ea"/>
              </a:rPr>
              <a:t>（示意图，比例不符）</a:t>
            </a:r>
            <a:endParaRPr lang="zh-CN" altLang="en-US" sz="2000" b="1" noProof="1">
              <a:effectLst>
                <a:outerShdw blurRad="38100" dist="38100" dir="2700000">
                  <a:srgbClr val="C0C0C0"/>
                </a:outerShdw>
              </a:effectLst>
              <a:latin typeface="Tahoma" pitchFamily="34" charset="0"/>
              <a:ea typeface="黑体" pitchFamily="2" charset="-122"/>
            </a:endParaRPr>
          </a:p>
        </p:txBody>
      </p:sp>
      <p:grpSp>
        <p:nvGrpSpPr>
          <p:cNvPr id="13" name="组合 133133"/>
          <p:cNvGrpSpPr>
            <a:grpSpLocks/>
          </p:cNvGrpSpPr>
          <p:nvPr/>
        </p:nvGrpSpPr>
        <p:grpSpPr bwMode="auto">
          <a:xfrm>
            <a:off x="6922333" y="1200984"/>
            <a:ext cx="4191000" cy="2133600"/>
            <a:chOff x="2880" y="432"/>
            <a:chExt cx="2640" cy="1344"/>
          </a:xfrm>
        </p:grpSpPr>
        <p:grpSp>
          <p:nvGrpSpPr>
            <p:cNvPr id="14" name="组合 133134"/>
            <p:cNvGrpSpPr>
              <a:grpSpLocks/>
            </p:cNvGrpSpPr>
            <p:nvPr/>
          </p:nvGrpSpPr>
          <p:grpSpPr bwMode="auto">
            <a:xfrm>
              <a:off x="2880" y="528"/>
              <a:ext cx="2640" cy="1104"/>
              <a:chOff x="2880" y="624"/>
              <a:chExt cx="2640" cy="1104"/>
            </a:xfrm>
          </p:grpSpPr>
          <p:sp>
            <p:nvSpPr>
              <p:cNvPr id="16" name="流程图: 文档 133135"/>
              <p:cNvSpPr>
                <a:spLocks noChangeArrowheads="1"/>
              </p:cNvSpPr>
              <p:nvPr/>
            </p:nvSpPr>
            <p:spPr bwMode="auto">
              <a:xfrm rot="-5400000">
                <a:off x="3912" y="72"/>
                <a:ext cx="1056" cy="2160"/>
              </a:xfrm>
              <a:prstGeom prst="flowChartDocument">
                <a:avLst/>
              </a:prstGeom>
              <a:solidFill>
                <a:schemeClr val="accent1"/>
              </a:solidFill>
              <a:ln w="9525">
                <a:solidFill>
                  <a:schemeClr val="tx1"/>
                </a:solidFill>
                <a:miter lim="800000"/>
                <a:headEnd/>
                <a:tailEnd/>
              </a:ln>
            </p:spPr>
            <p:txBody>
              <a:bodyPr/>
              <a:lstStyle/>
              <a:p>
                <a:pPr algn="just" eaLnBrk="0" hangingPunct="0"/>
                <a:endParaRPr lang="zh-CN" altLang="en-US">
                  <a:latin typeface="Times New Roman" panose="02020603050405020304" pitchFamily="18" charset="0"/>
                </a:endParaRPr>
              </a:p>
            </p:txBody>
          </p:sp>
          <p:sp>
            <p:nvSpPr>
              <p:cNvPr id="17" name="矩形 133136"/>
              <p:cNvSpPr>
                <a:spLocks noChangeArrowheads="1"/>
              </p:cNvSpPr>
              <p:nvPr/>
            </p:nvSpPr>
            <p:spPr bwMode="auto">
              <a:xfrm>
                <a:off x="3360" y="624"/>
                <a:ext cx="1755" cy="176"/>
              </a:xfrm>
              <a:prstGeom prst="rect">
                <a:avLst/>
              </a:prstGeom>
              <a:solidFill>
                <a:srgbClr val="C5FFF0"/>
              </a:solidFill>
              <a:ln w="9525">
                <a:solidFill>
                  <a:schemeClr val="tx1"/>
                </a:solidFill>
                <a:miter lim="800000"/>
                <a:headEnd/>
                <a:tailEnd/>
              </a:ln>
            </p:spPr>
            <p:txBody>
              <a:bodyPr/>
              <a:lstStyle/>
              <a:p>
                <a:pPr algn="just" eaLnBrk="0" hangingPunct="0"/>
                <a:endParaRPr lang="zh-CN" altLang="en-US">
                  <a:latin typeface="Times New Roman" panose="02020603050405020304" pitchFamily="18" charset="0"/>
                </a:endParaRPr>
              </a:p>
            </p:txBody>
          </p:sp>
          <p:sp>
            <p:nvSpPr>
              <p:cNvPr id="18" name="矩形 133137"/>
              <p:cNvSpPr>
                <a:spLocks noChangeArrowheads="1"/>
              </p:cNvSpPr>
              <p:nvPr/>
            </p:nvSpPr>
            <p:spPr bwMode="auto">
              <a:xfrm>
                <a:off x="3360" y="1504"/>
                <a:ext cx="2115" cy="176"/>
              </a:xfrm>
              <a:prstGeom prst="rect">
                <a:avLst/>
              </a:prstGeom>
              <a:solidFill>
                <a:srgbClr val="C5FFF0"/>
              </a:solidFill>
              <a:ln w="9525">
                <a:solidFill>
                  <a:schemeClr val="tx1"/>
                </a:solidFill>
                <a:miter lim="800000"/>
                <a:headEnd/>
                <a:tailEnd/>
              </a:ln>
            </p:spPr>
            <p:txBody>
              <a:bodyPr/>
              <a:lstStyle/>
              <a:p>
                <a:pPr algn="just" eaLnBrk="0" hangingPunct="0"/>
                <a:endParaRPr lang="zh-CN" altLang="en-US">
                  <a:latin typeface="Times New Roman" panose="02020603050405020304" pitchFamily="18" charset="0"/>
                </a:endParaRPr>
              </a:p>
            </p:txBody>
          </p:sp>
          <p:sp>
            <p:nvSpPr>
              <p:cNvPr id="19" name="直接连接符 133138"/>
              <p:cNvSpPr>
                <a:spLocks noChangeShapeType="1"/>
              </p:cNvSpPr>
              <p:nvPr/>
            </p:nvSpPr>
            <p:spPr bwMode="auto">
              <a:xfrm flipV="1">
                <a:off x="3372" y="810"/>
                <a:ext cx="806" cy="336"/>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20" name="直接连接符 133139"/>
              <p:cNvSpPr>
                <a:spLocks noChangeShapeType="1"/>
              </p:cNvSpPr>
              <p:nvPr/>
            </p:nvSpPr>
            <p:spPr bwMode="auto">
              <a:xfrm flipH="1" flipV="1">
                <a:off x="4176" y="816"/>
                <a:ext cx="805" cy="336"/>
              </a:xfrm>
              <a:prstGeom prst="line">
                <a:avLst/>
              </a:prstGeom>
              <a:noFill/>
              <a:ln w="28575">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21" name="直接连接符 133140"/>
              <p:cNvSpPr>
                <a:spLocks noChangeShapeType="1"/>
              </p:cNvSpPr>
              <p:nvPr/>
            </p:nvSpPr>
            <p:spPr bwMode="auto">
              <a:xfrm flipV="1">
                <a:off x="2880" y="1146"/>
                <a:ext cx="492" cy="336"/>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22" name="文本框 21"/>
              <p:cNvSpPr txBox="1"/>
              <p:nvPr/>
            </p:nvSpPr>
            <p:spPr>
              <a:xfrm>
                <a:off x="3936" y="864"/>
                <a:ext cx="270" cy="250"/>
              </a:xfrm>
              <a:prstGeom prst="rect">
                <a:avLst/>
              </a:prstGeom>
              <a:noFill/>
              <a:ln w="9525">
                <a:noFill/>
                <a:miter/>
              </a:ln>
            </p:spPr>
            <p:txBody>
              <a:bodyPr wrap="none">
                <a:spAutoFit/>
              </a:bodyPr>
              <a:lstStyle/>
              <a:p>
                <a:r>
                  <a:rPr lang="en-US" altLang="zh-CN" sz="2000" b="1" noProof="1">
                    <a:effectLst>
                      <a:outerShdw blurRad="38100" dist="38100" dir="2700000">
                        <a:srgbClr val="C0C0C0"/>
                      </a:outerShdw>
                    </a:effectLst>
                    <a:latin typeface="Times New Roman" pitchFamily="18" charset="0"/>
                    <a:ea typeface="黑体" pitchFamily="2" charset="-122"/>
                    <a:cs typeface="+mn-ea"/>
                    <a:sym typeface="Symbol" pitchFamily="18" charset="2"/>
                  </a:rPr>
                  <a:t>c</a:t>
                </a:r>
                <a:endParaRPr lang="en-US" altLang="zh-CN" sz="2000" b="1" noProof="1">
                  <a:effectLst>
                    <a:outerShdw blurRad="38100" dist="38100" dir="2700000">
                      <a:srgbClr val="C0C0C0"/>
                    </a:outerShdw>
                  </a:effectLst>
                  <a:latin typeface="Times New Roman" pitchFamily="18" charset="0"/>
                  <a:ea typeface="黑体" pitchFamily="2" charset="-122"/>
                  <a:sym typeface="Symbol" pitchFamily="18" charset="2"/>
                </a:endParaRPr>
              </a:p>
            </p:txBody>
          </p:sp>
          <p:sp>
            <p:nvSpPr>
              <p:cNvPr id="23" name="文本框 22"/>
              <p:cNvSpPr txBox="1"/>
              <p:nvPr/>
            </p:nvSpPr>
            <p:spPr>
              <a:xfrm>
                <a:off x="3014" y="1104"/>
                <a:ext cx="235" cy="250"/>
              </a:xfrm>
              <a:prstGeom prst="rect">
                <a:avLst/>
              </a:prstGeom>
              <a:noFill/>
              <a:ln w="9525">
                <a:noFill/>
                <a:miter/>
              </a:ln>
            </p:spPr>
            <p:txBody>
              <a:bodyPr wrap="none">
                <a:spAutoFit/>
              </a:bodyPr>
              <a:lstStyle/>
              <a:p>
                <a:r>
                  <a:rPr lang="en-US" altLang="zh-CN" sz="2000" b="1" noProof="1">
                    <a:effectLst>
                      <a:outerShdw blurRad="38100" dist="38100" dir="2700000">
                        <a:srgbClr val="C0C0C0"/>
                      </a:outerShdw>
                    </a:effectLst>
                    <a:latin typeface="Times New Roman" pitchFamily="18" charset="0"/>
                    <a:ea typeface="黑体" pitchFamily="2" charset="-122"/>
                    <a:cs typeface="+mn-ea"/>
                    <a:sym typeface="Symbol" pitchFamily="18" charset="2"/>
                  </a:rPr>
                  <a:t></a:t>
                </a:r>
                <a:r>
                  <a:rPr lang="en-US" altLang="zh-CN" sz="1600" b="1" noProof="1">
                    <a:effectLst>
                      <a:outerShdw blurRad="38100" dist="38100" dir="2700000">
                        <a:srgbClr val="C0C0C0"/>
                      </a:outerShdw>
                    </a:effectLst>
                    <a:latin typeface="Times New Roman" pitchFamily="18" charset="0"/>
                    <a:ea typeface="黑体" pitchFamily="2" charset="-122"/>
                    <a:cs typeface="+mn-ea"/>
                    <a:sym typeface="Symbol" pitchFamily="18" charset="2"/>
                  </a:rPr>
                  <a:t>i</a:t>
                </a:r>
                <a:endParaRPr lang="en-US" altLang="zh-CN" sz="1600" b="1" noProof="1">
                  <a:effectLst>
                    <a:outerShdw blurRad="38100" dist="38100" dir="2700000">
                      <a:srgbClr val="C0C0C0"/>
                    </a:outerShdw>
                  </a:effectLst>
                  <a:latin typeface="Times New Roman" pitchFamily="18" charset="0"/>
                  <a:ea typeface="黑体" pitchFamily="2" charset="-122"/>
                  <a:sym typeface="Symbol" pitchFamily="18" charset="2"/>
                </a:endParaRPr>
              </a:p>
            </p:txBody>
          </p:sp>
          <p:sp>
            <p:nvSpPr>
              <p:cNvPr id="24" name="文本框 23"/>
              <p:cNvSpPr txBox="1"/>
              <p:nvPr/>
            </p:nvSpPr>
            <p:spPr>
              <a:xfrm>
                <a:off x="3417" y="1230"/>
                <a:ext cx="279" cy="288"/>
              </a:xfrm>
              <a:prstGeom prst="rect">
                <a:avLst/>
              </a:prstGeom>
              <a:noFill/>
              <a:ln w="9525">
                <a:noFill/>
                <a:miter/>
              </a:ln>
            </p:spPr>
            <p:txBody>
              <a:bodyPr wrap="none">
                <a:spAutoFit/>
              </a:bodyPr>
              <a:lstStyle/>
              <a:p>
                <a:r>
                  <a:rPr lang="en-US" altLang="zh-CN" b="1" noProof="1">
                    <a:effectLst>
                      <a:outerShdw blurRad="38100" dist="38100" dir="2700000">
                        <a:srgbClr val="C0C0C0"/>
                      </a:outerShdw>
                    </a:effectLst>
                    <a:latin typeface="Times New Roman" pitchFamily="18" charset="0"/>
                    <a:ea typeface="黑体" pitchFamily="2" charset="-122"/>
                    <a:cs typeface="+mn-ea"/>
                  </a:rPr>
                  <a:t>n</a:t>
                </a:r>
                <a:r>
                  <a:rPr lang="en-US" altLang="zh-CN" sz="1400" b="1" noProof="1">
                    <a:effectLst>
                      <a:outerShdw blurRad="38100" dist="38100" dir="2700000">
                        <a:srgbClr val="C0C0C0"/>
                      </a:outerShdw>
                    </a:effectLst>
                    <a:latin typeface="Times New Roman" pitchFamily="18" charset="0"/>
                    <a:ea typeface="黑体" pitchFamily="2" charset="-122"/>
                    <a:cs typeface="+mn-ea"/>
                  </a:rPr>
                  <a:t>1</a:t>
                </a:r>
                <a:endParaRPr lang="en-US" altLang="zh-CN" sz="1400" b="1" noProof="1">
                  <a:effectLst>
                    <a:outerShdw blurRad="38100" dist="38100" dir="2700000">
                      <a:srgbClr val="C0C0C0"/>
                    </a:outerShdw>
                  </a:effectLst>
                  <a:latin typeface="Times New Roman" pitchFamily="18" charset="0"/>
                  <a:ea typeface="黑体" pitchFamily="2" charset="-122"/>
                </a:endParaRPr>
              </a:p>
            </p:txBody>
          </p:sp>
          <p:sp>
            <p:nvSpPr>
              <p:cNvPr id="25" name="文本框 24"/>
              <p:cNvSpPr txBox="1"/>
              <p:nvPr/>
            </p:nvSpPr>
            <p:spPr>
              <a:xfrm>
                <a:off x="3417" y="1440"/>
                <a:ext cx="279" cy="288"/>
              </a:xfrm>
              <a:prstGeom prst="rect">
                <a:avLst/>
              </a:prstGeom>
              <a:noFill/>
              <a:ln w="9525">
                <a:noFill/>
                <a:miter/>
              </a:ln>
            </p:spPr>
            <p:txBody>
              <a:bodyPr wrap="none">
                <a:spAutoFit/>
              </a:bodyPr>
              <a:lstStyle/>
              <a:p>
                <a:r>
                  <a:rPr lang="en-US" altLang="zh-CN" b="1" noProof="1">
                    <a:effectLst>
                      <a:outerShdw blurRad="38100" dist="38100" dir="2700000">
                        <a:srgbClr val="C0C0C0"/>
                      </a:outerShdw>
                    </a:effectLst>
                    <a:latin typeface="Times New Roman" pitchFamily="18" charset="0"/>
                    <a:ea typeface="黑体" pitchFamily="2" charset="-122"/>
                    <a:cs typeface="+mn-ea"/>
                  </a:rPr>
                  <a:t>n</a:t>
                </a:r>
                <a:r>
                  <a:rPr lang="en-US" altLang="zh-CN" sz="1400" b="1" noProof="1">
                    <a:effectLst>
                      <a:outerShdw blurRad="38100" dist="38100" dir="2700000">
                        <a:srgbClr val="C0C0C0"/>
                      </a:outerShdw>
                    </a:effectLst>
                    <a:latin typeface="Times New Roman" pitchFamily="18" charset="0"/>
                    <a:ea typeface="黑体" pitchFamily="2" charset="-122"/>
                    <a:cs typeface="+mn-ea"/>
                  </a:rPr>
                  <a:t>2</a:t>
                </a:r>
                <a:endParaRPr lang="en-US" altLang="zh-CN" sz="1400" b="1" noProof="1">
                  <a:effectLst>
                    <a:outerShdw blurRad="38100" dist="38100" dir="2700000">
                      <a:srgbClr val="C0C0C0"/>
                    </a:outerShdw>
                  </a:effectLst>
                  <a:latin typeface="Times New Roman" pitchFamily="18" charset="0"/>
                  <a:ea typeface="黑体" pitchFamily="2" charset="-122"/>
                </a:endParaRPr>
              </a:p>
            </p:txBody>
          </p:sp>
          <p:sp>
            <p:nvSpPr>
              <p:cNvPr id="26" name="文本框 25"/>
              <p:cNvSpPr txBox="1"/>
              <p:nvPr/>
            </p:nvSpPr>
            <p:spPr>
              <a:xfrm>
                <a:off x="3059" y="1356"/>
                <a:ext cx="279" cy="288"/>
              </a:xfrm>
              <a:prstGeom prst="rect">
                <a:avLst/>
              </a:prstGeom>
              <a:noFill/>
              <a:ln w="9525">
                <a:noFill/>
                <a:miter/>
              </a:ln>
            </p:spPr>
            <p:txBody>
              <a:bodyPr wrap="none">
                <a:spAutoFit/>
              </a:bodyPr>
              <a:lstStyle/>
              <a:p>
                <a:r>
                  <a:rPr lang="en-US" altLang="zh-CN" b="1" noProof="1">
                    <a:effectLst>
                      <a:outerShdw blurRad="38100" dist="38100" dir="2700000">
                        <a:srgbClr val="C0C0C0"/>
                      </a:outerShdw>
                    </a:effectLst>
                    <a:latin typeface="Times New Roman" pitchFamily="18" charset="0"/>
                    <a:ea typeface="黑体" pitchFamily="2" charset="-122"/>
                    <a:cs typeface="+mn-ea"/>
                  </a:rPr>
                  <a:t>n</a:t>
                </a:r>
                <a:r>
                  <a:rPr lang="en-US" altLang="zh-CN" sz="1400" b="1" noProof="1">
                    <a:effectLst>
                      <a:outerShdw blurRad="38100" dist="38100" dir="2700000">
                        <a:srgbClr val="C0C0C0"/>
                      </a:outerShdw>
                    </a:effectLst>
                    <a:latin typeface="Times New Roman" pitchFamily="18" charset="0"/>
                    <a:ea typeface="黑体" pitchFamily="2" charset="-122"/>
                    <a:cs typeface="+mn-ea"/>
                  </a:rPr>
                  <a:t>0</a:t>
                </a:r>
                <a:endParaRPr lang="en-US" altLang="zh-CN" sz="1400" b="1" noProof="1">
                  <a:effectLst>
                    <a:outerShdw blurRad="38100" dist="38100" dir="2700000">
                      <a:srgbClr val="C0C0C0"/>
                    </a:outerShdw>
                  </a:effectLst>
                  <a:latin typeface="Times New Roman" pitchFamily="18" charset="0"/>
                  <a:ea typeface="黑体" pitchFamily="2" charset="-122"/>
                </a:endParaRPr>
              </a:p>
            </p:txBody>
          </p:sp>
        </p:grpSp>
        <p:sp>
          <p:nvSpPr>
            <p:cNvPr id="15" name="直接连接符 133146"/>
            <p:cNvSpPr>
              <a:spLocks noChangeShapeType="1"/>
            </p:cNvSpPr>
            <p:nvPr/>
          </p:nvSpPr>
          <p:spPr bwMode="auto">
            <a:xfrm>
              <a:off x="4178" y="432"/>
              <a:ext cx="0" cy="1344"/>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grpSp>
      <p:sp>
        <p:nvSpPr>
          <p:cNvPr id="27" name="椭圆形标注 26"/>
          <p:cNvSpPr/>
          <p:nvPr/>
        </p:nvSpPr>
        <p:spPr>
          <a:xfrm>
            <a:off x="7341433" y="5010150"/>
            <a:ext cx="1676400" cy="609600"/>
          </a:xfrm>
          <a:prstGeom prst="wedgeEllipseCallout">
            <a:avLst>
              <a:gd name="adj1" fmla="val -20074"/>
              <a:gd name="adj2" fmla="val 38801"/>
            </a:avLst>
          </a:prstGeom>
          <a:solidFill>
            <a:schemeClr val="accent1"/>
          </a:solidFill>
          <a:ln w="9525">
            <a:noFill/>
            <a:miter/>
          </a:ln>
          <a:effectLst>
            <a:outerShdw dist="71842" dir="2699999" algn="ctr" rotWithShape="0">
              <a:schemeClr val="bg2"/>
            </a:outerShdw>
          </a:effectLst>
        </p:spPr>
        <p:txBody>
          <a:bodyPr/>
          <a:lstStyle/>
          <a:p>
            <a:pPr algn="ctr"/>
            <a:r>
              <a:rPr lang="en-US" altLang="zh-CN" sz="2800" b="1" noProof="1">
                <a:solidFill>
                  <a:schemeClr val="hlink"/>
                </a:solidFill>
                <a:effectLst>
                  <a:outerShdw blurRad="38100" dist="38100" dir="2700000">
                    <a:srgbClr val="000000"/>
                  </a:outerShdw>
                </a:effectLst>
                <a:latin typeface="Arial Black" pitchFamily="34" charset="0"/>
                <a:ea typeface="黑体" pitchFamily="2" charset="-122"/>
                <a:cs typeface="+mn-ea"/>
                <a:sym typeface="Symbol" pitchFamily="18" charset="2"/>
              </a:rPr>
              <a:t> </a:t>
            </a:r>
            <a:r>
              <a:rPr lang="zh-CN" altLang="en-US" sz="2800" b="1" noProof="1">
                <a:solidFill>
                  <a:schemeClr val="hlink"/>
                </a:solidFill>
                <a:effectLst>
                  <a:outerShdw blurRad="38100" dist="38100" dir="2700000">
                    <a:srgbClr val="000000"/>
                  </a:outerShdw>
                </a:effectLst>
                <a:latin typeface="Arial Black" pitchFamily="34" charset="0"/>
                <a:ea typeface="黑体" pitchFamily="2" charset="-122"/>
                <a:cs typeface="+mn-ea"/>
                <a:sym typeface="Symbol" pitchFamily="18" charset="2"/>
              </a:rPr>
              <a:t>大 </a:t>
            </a:r>
            <a:r>
              <a:rPr lang="en-US" altLang="zh-CN" sz="2800" b="1" noProof="1">
                <a:solidFill>
                  <a:schemeClr val="hlink"/>
                </a:solidFill>
                <a:effectLst>
                  <a:outerShdw blurRad="38100" dist="38100" dir="2700000">
                    <a:srgbClr val="000000"/>
                  </a:outerShdw>
                </a:effectLst>
                <a:latin typeface="Arial Black" pitchFamily="34" charset="0"/>
                <a:ea typeface="黑体" pitchFamily="2" charset="-122"/>
                <a:cs typeface="+mn-ea"/>
                <a:sym typeface="Symbol" pitchFamily="18" charset="2"/>
              </a:rPr>
              <a:t>?</a:t>
            </a:r>
            <a:endParaRPr lang="en-US" altLang="zh-CN" sz="2800" b="1" noProof="1">
              <a:solidFill>
                <a:schemeClr val="hlink"/>
              </a:solidFill>
              <a:effectLst>
                <a:outerShdw blurRad="38100" dist="38100" dir="2700000">
                  <a:srgbClr val="000000"/>
                </a:outerShdw>
              </a:effectLst>
              <a:latin typeface="Arial Black" pitchFamily="34" charset="0"/>
              <a:ea typeface="黑体" pitchFamily="2" charset="-122"/>
              <a:sym typeface="Symbol" pitchFamily="18" charset="2"/>
            </a:endParaRPr>
          </a:p>
        </p:txBody>
      </p:sp>
    </p:spTree>
    <p:extLst>
      <p:ext uri="{BB962C8B-B14F-4D97-AF65-F5344CB8AC3E}">
        <p14:creationId xmlns:p14="http://schemas.microsoft.com/office/powerpoint/2010/main" val="415144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12</a:t>
            </a:fld>
            <a:endParaRPr lang="en-US" altLang="zh-CN"/>
          </a:p>
        </p:txBody>
      </p:sp>
      <p:sp>
        <p:nvSpPr>
          <p:cNvPr id="3" name="文本框 2"/>
          <p:cNvSpPr txBox="1"/>
          <p:nvPr/>
        </p:nvSpPr>
        <p:spPr>
          <a:xfrm>
            <a:off x="1122218" y="3197225"/>
            <a:ext cx="10066713" cy="923330"/>
          </a:xfrm>
          <a:prstGeom prst="rect">
            <a:avLst/>
          </a:prstGeom>
          <a:solidFill>
            <a:srgbClr val="FFCCFF"/>
          </a:solidFill>
          <a:ln w="12700">
            <a:noFill/>
            <a:miter/>
          </a:ln>
          <a:effectLst>
            <a:outerShdw dist="71842" dir="13499999" algn="ctr" rotWithShape="0">
              <a:schemeClr val="bg2">
                <a:alpha val="50000"/>
              </a:schemeClr>
            </a:outerShdw>
          </a:effectLst>
        </p:spPr>
        <p:txBody>
          <a:bodyPr wrap="square">
            <a:spAutoFit/>
          </a:bodyPr>
          <a:lstStyle/>
          <a:p>
            <a:pPr>
              <a:lnSpc>
                <a:spcPct val="150000"/>
              </a:lnSpc>
              <a:spcBef>
                <a:spcPct val="50000"/>
              </a:spcBef>
              <a:buClr>
                <a:srgbClr val="000000"/>
              </a:buClr>
            </a:pPr>
            <a:r>
              <a:rPr lang="zh-CN" altLang="en-US" b="1" noProof="1">
                <a:solidFill>
                  <a:srgbClr val="000000"/>
                </a:solidFill>
                <a:effectLst>
                  <a:outerShdw blurRad="38100" dist="38100" dir="2700000">
                    <a:srgbClr val="FFFFFF"/>
                  </a:outerShdw>
                </a:effectLst>
                <a:latin typeface="Tahoma" pitchFamily="34" charset="0"/>
                <a:ea typeface="黑体" pitchFamily="2" charset="-122"/>
                <a:cs typeface="+mn-ea"/>
              </a:rPr>
              <a:t>以不同入射角进入光纤的光线将经历不同的途径，虽然在输入端同时入射并以相同的速度传播，但到达光纤输出端的时间却不同，出现了时间上的分散，导致脉冲严重展宽。</a:t>
            </a:r>
            <a:endParaRPr lang="zh-CN" altLang="en-US" b="1" noProof="1">
              <a:solidFill>
                <a:srgbClr val="000000"/>
              </a:solidFill>
              <a:effectLst>
                <a:outerShdw blurRad="38100" dist="38100" dir="2700000">
                  <a:srgbClr val="FFFFFF"/>
                </a:outerShdw>
              </a:effectLst>
              <a:latin typeface="Tahoma" pitchFamily="34" charset="0"/>
              <a:ea typeface="黑体" pitchFamily="2" charset="-122"/>
            </a:endParaRPr>
          </a:p>
        </p:txBody>
      </p:sp>
      <p:sp>
        <p:nvSpPr>
          <p:cNvPr id="4" name="爆炸形 2 3"/>
          <p:cNvSpPr/>
          <p:nvPr/>
        </p:nvSpPr>
        <p:spPr>
          <a:xfrm>
            <a:off x="6184067" y="4357687"/>
            <a:ext cx="2514600" cy="1447800"/>
          </a:xfrm>
          <a:prstGeom prst="irregularSeal2">
            <a:avLst/>
          </a:prstGeom>
          <a:solidFill>
            <a:srgbClr val="FF99CC"/>
          </a:solidFill>
          <a:ln w="12700">
            <a:noFill/>
            <a:miter/>
          </a:ln>
          <a:effectLst>
            <a:outerShdw dist="107763" dir="2699999" algn="ctr" rotWithShape="0">
              <a:schemeClr val="bg2"/>
            </a:outerShdw>
          </a:effectLst>
        </p:spPr>
        <p:txBody>
          <a:bodyPr wrap="none" anchor="ctr"/>
          <a:lstStyle/>
          <a:p>
            <a:pPr algn="ctr">
              <a:buClr>
                <a:srgbClr val="000000"/>
              </a:buClr>
            </a:pPr>
            <a:r>
              <a:rPr lang="zh-CN" altLang="en-US" sz="2800" b="1" noProof="1">
                <a:solidFill>
                  <a:srgbClr val="000000"/>
                </a:solidFill>
                <a:effectLst>
                  <a:outerShdw blurRad="38100" dist="38100" dir="2700000">
                    <a:srgbClr val="FFFFFF"/>
                  </a:outerShdw>
                </a:effectLst>
                <a:latin typeface="Tahoma" pitchFamily="34" charset="0"/>
                <a:ea typeface="黑体" pitchFamily="2" charset="-122"/>
                <a:cs typeface="+mn-ea"/>
              </a:rPr>
              <a:t>模间色散</a:t>
            </a:r>
            <a:endParaRPr lang="zh-CN" altLang="en-US" sz="2800" b="1" noProof="1">
              <a:solidFill>
                <a:srgbClr val="000000"/>
              </a:solidFill>
              <a:effectLst>
                <a:outerShdw blurRad="38100" dist="38100" dir="2700000">
                  <a:srgbClr val="FFFFFF"/>
                </a:outerShdw>
              </a:effectLst>
              <a:latin typeface="Tahoma" pitchFamily="34" charset="0"/>
              <a:ea typeface="黑体" pitchFamily="2" charset="-122"/>
            </a:endParaRPr>
          </a:p>
        </p:txBody>
      </p:sp>
      <p:sp>
        <p:nvSpPr>
          <p:cNvPr id="5" name="矩形 134147"/>
          <p:cNvSpPr>
            <a:spLocks noChangeArrowheads="1"/>
          </p:cNvSpPr>
          <p:nvPr/>
        </p:nvSpPr>
        <p:spPr bwMode="auto">
          <a:xfrm>
            <a:off x="2640767" y="1179513"/>
            <a:ext cx="4800600" cy="1524000"/>
          </a:xfrm>
          <a:prstGeom prst="rect">
            <a:avLst/>
          </a:prstGeom>
          <a:solidFill>
            <a:srgbClr val="C5FFF0"/>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6" name="矩形 134148"/>
          <p:cNvSpPr>
            <a:spLocks noChangeArrowheads="1"/>
          </p:cNvSpPr>
          <p:nvPr/>
        </p:nvSpPr>
        <p:spPr bwMode="auto">
          <a:xfrm>
            <a:off x="2640767" y="1444625"/>
            <a:ext cx="4800600" cy="914400"/>
          </a:xfrm>
          <a:prstGeom prst="rect">
            <a:avLst/>
          </a:prstGeom>
          <a:solidFill>
            <a:schemeClr val="accent1"/>
          </a:solidFill>
          <a:ln>
            <a:noFill/>
          </a:ln>
          <a:extLst>
            <a:ext uri="{91240B29-F687-4F45-9708-019B960494DF}">
              <a14:hiddenLine xmlns:a14="http://schemas.microsoft.com/office/drawing/2010/main" w="2857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7" name="文本框 6"/>
          <p:cNvSpPr txBox="1">
            <a:spLocks noChangeArrowheads="1"/>
          </p:cNvSpPr>
          <p:nvPr/>
        </p:nvSpPr>
        <p:spPr bwMode="auto">
          <a:xfrm>
            <a:off x="8508167" y="1139825"/>
            <a:ext cx="1828800" cy="1581150"/>
          </a:xfrm>
          <a:prstGeom prst="rect">
            <a:avLst/>
          </a:prstGeom>
          <a:noFill/>
          <a:ln w="28575" cap="sq">
            <a:solidFill>
              <a:srgbClr val="FF99CC"/>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r>
              <a:rPr lang="zh-CN" altLang="en-US" b="1">
                <a:latin typeface="Arial Black" panose="020B0A04020102020204" pitchFamily="34" charset="0"/>
                <a:ea typeface="黑体" panose="02010609060101010101" pitchFamily="49" charset="-122"/>
              </a:rPr>
              <a:t>所有</a:t>
            </a:r>
            <a:r>
              <a:rPr lang="en-US" altLang="zh-CN" b="1">
                <a:latin typeface="Arial Black" panose="020B0A04020102020204" pitchFamily="34" charset="0"/>
                <a:ea typeface="黑体" panose="02010609060101010101" pitchFamily="49" charset="-122"/>
                <a:sym typeface="Symbol" panose="05050102010706020507" pitchFamily="18" charset="2"/>
              </a:rPr>
              <a:t></a:t>
            </a:r>
            <a:r>
              <a:rPr lang="zh-CN" altLang="en-US" b="1">
                <a:latin typeface="Arial Black" panose="020B0A04020102020204" pitchFamily="34" charset="0"/>
                <a:ea typeface="黑体" panose="02010609060101010101" pitchFamily="49" charset="-122"/>
                <a:sym typeface="Symbol" panose="05050102010706020507" pitchFamily="18" charset="2"/>
              </a:rPr>
              <a:t>大于临界角</a:t>
            </a:r>
            <a:r>
              <a:rPr lang="en-US" altLang="zh-CN" b="1">
                <a:latin typeface="Arial Black" panose="020B0A04020102020204" pitchFamily="34" charset="0"/>
                <a:ea typeface="黑体" panose="02010609060101010101" pitchFamily="49" charset="-122"/>
                <a:sym typeface="Symbol" panose="05050102010706020507" pitchFamily="18" charset="2"/>
              </a:rPr>
              <a:t></a:t>
            </a:r>
            <a:r>
              <a:rPr lang="en-US" altLang="zh-CN" b="1" baseline="-25000">
                <a:latin typeface="Arial Black" panose="020B0A04020102020204" pitchFamily="34" charset="0"/>
                <a:ea typeface="黑体" panose="02010609060101010101" pitchFamily="49" charset="-122"/>
                <a:sym typeface="Symbol" panose="05050102010706020507" pitchFamily="18" charset="2"/>
              </a:rPr>
              <a:t>C</a:t>
            </a:r>
            <a:r>
              <a:rPr lang="zh-CN" altLang="en-US" b="1">
                <a:latin typeface="Arial Black" panose="020B0A04020102020204" pitchFamily="34" charset="0"/>
                <a:ea typeface="黑体" panose="02010609060101010101" pitchFamily="49" charset="-122"/>
                <a:sym typeface="Symbol" panose="05050102010706020507" pitchFamily="18" charset="2"/>
              </a:rPr>
              <a:t>的光线都被限制在纤芯内。</a:t>
            </a:r>
          </a:p>
        </p:txBody>
      </p:sp>
      <p:sp>
        <p:nvSpPr>
          <p:cNvPr id="8" name="文本框 134150"/>
          <p:cNvSpPr txBox="1">
            <a:spLocks noChangeArrowheads="1"/>
          </p:cNvSpPr>
          <p:nvPr/>
        </p:nvSpPr>
        <p:spPr bwMode="auto">
          <a:xfrm>
            <a:off x="10046022" y="195263"/>
            <a:ext cx="232885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p>
            <a:pPr>
              <a:spcBef>
                <a:spcPct val="50000"/>
              </a:spcBef>
            </a:pPr>
            <a:r>
              <a:rPr lang="zh-CN" altLang="en-US" sz="3600" dirty="0">
                <a:latin typeface="黑体" panose="02010609060101010101" pitchFamily="49" charset="-122"/>
                <a:ea typeface="黑体" panose="02010609060101010101" pitchFamily="49" charset="-122"/>
              </a:rPr>
              <a:t>阶跃光纤</a:t>
            </a:r>
          </a:p>
        </p:txBody>
      </p:sp>
      <p:grpSp>
        <p:nvGrpSpPr>
          <p:cNvPr id="9" name="组合 8"/>
          <p:cNvGrpSpPr>
            <a:grpSpLocks/>
          </p:cNvGrpSpPr>
          <p:nvPr/>
        </p:nvGrpSpPr>
        <p:grpSpPr bwMode="auto">
          <a:xfrm>
            <a:off x="2640767" y="1139825"/>
            <a:ext cx="4343400" cy="1219200"/>
            <a:chOff x="960" y="816"/>
            <a:chExt cx="2736" cy="768"/>
          </a:xfrm>
        </p:grpSpPr>
        <p:grpSp>
          <p:nvGrpSpPr>
            <p:cNvPr id="10" name="组合 134152"/>
            <p:cNvGrpSpPr>
              <a:grpSpLocks/>
            </p:cNvGrpSpPr>
            <p:nvPr/>
          </p:nvGrpSpPr>
          <p:grpSpPr bwMode="auto">
            <a:xfrm>
              <a:off x="960" y="1008"/>
              <a:ext cx="1776" cy="576"/>
              <a:chOff x="960" y="1008"/>
              <a:chExt cx="1776" cy="576"/>
            </a:xfrm>
          </p:grpSpPr>
          <p:sp>
            <p:nvSpPr>
              <p:cNvPr id="13" name="直接连接符 134153"/>
              <p:cNvSpPr>
                <a:spLocks noChangeShapeType="1"/>
              </p:cNvSpPr>
              <p:nvPr/>
            </p:nvSpPr>
            <p:spPr bwMode="auto">
              <a:xfrm flipV="1">
                <a:off x="960" y="1008"/>
                <a:ext cx="288" cy="288"/>
              </a:xfrm>
              <a:prstGeom prst="line">
                <a:avLst/>
              </a:prstGeom>
              <a:noFill/>
              <a:ln w="28575">
                <a:solidFill>
                  <a:schemeClr val="hlink"/>
                </a:solidFill>
                <a:miter lim="800000"/>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4" name="直接连接符 134154"/>
              <p:cNvSpPr>
                <a:spLocks noChangeShapeType="1"/>
              </p:cNvSpPr>
              <p:nvPr/>
            </p:nvSpPr>
            <p:spPr bwMode="auto">
              <a:xfrm>
                <a:off x="1248" y="1008"/>
                <a:ext cx="576" cy="576"/>
              </a:xfrm>
              <a:prstGeom prst="line">
                <a:avLst/>
              </a:prstGeom>
              <a:noFill/>
              <a:ln w="28575">
                <a:solidFill>
                  <a:schemeClr val="hlink"/>
                </a:solidFill>
                <a:miter lim="800000"/>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5" name="直接连接符 134155"/>
              <p:cNvSpPr>
                <a:spLocks noChangeShapeType="1"/>
              </p:cNvSpPr>
              <p:nvPr/>
            </p:nvSpPr>
            <p:spPr bwMode="auto">
              <a:xfrm flipV="1">
                <a:off x="1824" y="1008"/>
                <a:ext cx="576" cy="576"/>
              </a:xfrm>
              <a:prstGeom prst="line">
                <a:avLst/>
              </a:prstGeom>
              <a:noFill/>
              <a:ln w="28575">
                <a:solidFill>
                  <a:schemeClr val="hlink"/>
                </a:solidFill>
                <a:miter lim="800000"/>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6" name="直接连接符 134156"/>
              <p:cNvSpPr>
                <a:spLocks noChangeShapeType="1"/>
              </p:cNvSpPr>
              <p:nvPr/>
            </p:nvSpPr>
            <p:spPr bwMode="auto">
              <a:xfrm>
                <a:off x="2400" y="1008"/>
                <a:ext cx="336" cy="336"/>
              </a:xfrm>
              <a:prstGeom prst="line">
                <a:avLst/>
              </a:prstGeom>
              <a:noFill/>
              <a:ln w="28575">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grpSp>
        <p:sp>
          <p:nvSpPr>
            <p:cNvPr id="11" name="文本框 10"/>
            <p:cNvSpPr txBox="1"/>
            <p:nvPr/>
          </p:nvSpPr>
          <p:spPr>
            <a:xfrm>
              <a:off x="1536" y="816"/>
              <a:ext cx="2160" cy="212"/>
            </a:xfrm>
            <a:prstGeom prst="rect">
              <a:avLst/>
            </a:prstGeom>
            <a:noFill/>
            <a:ln w="9525">
              <a:noFill/>
              <a:miter/>
            </a:ln>
          </p:spPr>
          <p:txBody>
            <a:bodyPr>
              <a:spAutoFit/>
            </a:bodyPr>
            <a:lstStyle/>
            <a:p>
              <a:pPr>
                <a:spcBef>
                  <a:spcPct val="50000"/>
                </a:spcBef>
              </a:pPr>
              <a:r>
                <a:rPr lang="en-US" altLang="zh-CN" sz="1600" b="1" noProof="1">
                  <a:effectLst>
                    <a:outerShdw blurRad="38100" dist="38100" dir="2700000">
                      <a:srgbClr val="C0C0C0"/>
                    </a:outerShdw>
                  </a:effectLst>
                  <a:latin typeface="Tahoma" pitchFamily="34" charset="0"/>
                  <a:cs typeface="+mn-ea"/>
                </a:rPr>
                <a:t>High-order Mode (Longer path)</a:t>
              </a:r>
              <a:endParaRPr lang="en-US" altLang="zh-CN" sz="1600" b="1" noProof="1">
                <a:effectLst>
                  <a:outerShdw blurRad="38100" dist="38100" dir="2700000">
                    <a:srgbClr val="C0C0C0"/>
                  </a:outerShdw>
                </a:effectLst>
                <a:latin typeface="Tahoma" pitchFamily="34" charset="0"/>
              </a:endParaRPr>
            </a:p>
          </p:txBody>
        </p:sp>
        <p:sp>
          <p:nvSpPr>
            <p:cNvPr id="12" name="直接连接符 134158"/>
            <p:cNvSpPr>
              <a:spLocks noChangeShapeType="1"/>
            </p:cNvSpPr>
            <p:nvPr/>
          </p:nvSpPr>
          <p:spPr bwMode="auto">
            <a:xfrm flipH="1">
              <a:off x="2544" y="1008"/>
              <a:ext cx="144" cy="14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grpSp>
      <p:grpSp>
        <p:nvGrpSpPr>
          <p:cNvPr id="17" name="组合 16"/>
          <p:cNvGrpSpPr>
            <a:grpSpLocks/>
          </p:cNvGrpSpPr>
          <p:nvPr/>
        </p:nvGrpSpPr>
        <p:grpSpPr bwMode="auto">
          <a:xfrm>
            <a:off x="2640767" y="1901825"/>
            <a:ext cx="4648200" cy="793750"/>
            <a:chOff x="960" y="1296"/>
            <a:chExt cx="2928" cy="500"/>
          </a:xfrm>
        </p:grpSpPr>
        <p:sp>
          <p:nvSpPr>
            <p:cNvPr id="18" name="直接连接符 134160"/>
            <p:cNvSpPr>
              <a:spLocks noChangeShapeType="1"/>
            </p:cNvSpPr>
            <p:nvPr/>
          </p:nvSpPr>
          <p:spPr bwMode="auto">
            <a:xfrm>
              <a:off x="960" y="1296"/>
              <a:ext cx="1344" cy="288"/>
            </a:xfrm>
            <a:prstGeom prst="line">
              <a:avLst/>
            </a:prstGeom>
            <a:noFill/>
            <a:ln w="28575">
              <a:solidFill>
                <a:schemeClr val="hlink"/>
              </a:solidFill>
              <a:miter lim="800000"/>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9" name="直接连接符 134161"/>
            <p:cNvSpPr>
              <a:spLocks noChangeShapeType="1"/>
            </p:cNvSpPr>
            <p:nvPr/>
          </p:nvSpPr>
          <p:spPr bwMode="auto">
            <a:xfrm flipV="1">
              <a:off x="2304" y="1296"/>
              <a:ext cx="1296" cy="288"/>
            </a:xfrm>
            <a:prstGeom prst="line">
              <a:avLst/>
            </a:prstGeom>
            <a:noFill/>
            <a:ln w="28575">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20" name="文本框 19"/>
            <p:cNvSpPr txBox="1"/>
            <p:nvPr/>
          </p:nvSpPr>
          <p:spPr>
            <a:xfrm>
              <a:off x="1728" y="1584"/>
              <a:ext cx="2160" cy="212"/>
            </a:xfrm>
            <a:prstGeom prst="rect">
              <a:avLst/>
            </a:prstGeom>
            <a:noFill/>
            <a:ln w="9525">
              <a:noFill/>
              <a:miter/>
            </a:ln>
          </p:spPr>
          <p:txBody>
            <a:bodyPr>
              <a:spAutoFit/>
            </a:bodyPr>
            <a:lstStyle/>
            <a:p>
              <a:pPr>
                <a:spcBef>
                  <a:spcPct val="50000"/>
                </a:spcBef>
              </a:pPr>
              <a:r>
                <a:rPr lang="en-US" altLang="zh-CN" sz="1600" b="1" noProof="1">
                  <a:effectLst>
                    <a:outerShdw blurRad="38100" dist="38100" dir="2700000">
                      <a:srgbClr val="C0C0C0"/>
                    </a:outerShdw>
                  </a:effectLst>
                  <a:latin typeface="Tahoma" pitchFamily="34" charset="0"/>
                  <a:cs typeface="+mn-ea"/>
                </a:rPr>
                <a:t>Low-order Mode (shorter path)</a:t>
              </a:r>
              <a:endParaRPr lang="en-US" altLang="zh-CN" sz="1600" b="1" noProof="1">
                <a:effectLst>
                  <a:outerShdw blurRad="38100" dist="38100" dir="2700000">
                    <a:srgbClr val="C0C0C0"/>
                  </a:outerShdw>
                </a:effectLst>
                <a:latin typeface="Tahoma" pitchFamily="34" charset="0"/>
              </a:endParaRPr>
            </a:p>
          </p:txBody>
        </p:sp>
        <p:sp>
          <p:nvSpPr>
            <p:cNvPr id="21" name="直接连接符 134163"/>
            <p:cNvSpPr>
              <a:spLocks noChangeShapeType="1"/>
            </p:cNvSpPr>
            <p:nvPr/>
          </p:nvSpPr>
          <p:spPr bwMode="auto">
            <a:xfrm flipH="1" flipV="1">
              <a:off x="2640" y="1536"/>
              <a:ext cx="48"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grpSp>
      <p:grpSp>
        <p:nvGrpSpPr>
          <p:cNvPr id="22" name="组合 21"/>
          <p:cNvGrpSpPr>
            <a:grpSpLocks/>
          </p:cNvGrpSpPr>
          <p:nvPr/>
        </p:nvGrpSpPr>
        <p:grpSpPr bwMode="auto">
          <a:xfrm>
            <a:off x="2640767" y="1597025"/>
            <a:ext cx="5867400" cy="336550"/>
            <a:chOff x="672" y="1104"/>
            <a:chExt cx="3696" cy="212"/>
          </a:xfrm>
        </p:grpSpPr>
        <p:sp>
          <p:nvSpPr>
            <p:cNvPr id="23" name="直接连接符 134165"/>
            <p:cNvSpPr>
              <a:spLocks noChangeShapeType="1"/>
            </p:cNvSpPr>
            <p:nvPr/>
          </p:nvSpPr>
          <p:spPr bwMode="auto">
            <a:xfrm>
              <a:off x="672" y="1296"/>
              <a:ext cx="3024" cy="0"/>
            </a:xfrm>
            <a:prstGeom prst="line">
              <a:avLst/>
            </a:prstGeom>
            <a:noFill/>
            <a:ln w="28575">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24" name="文本框 23"/>
            <p:cNvSpPr txBox="1"/>
            <p:nvPr/>
          </p:nvSpPr>
          <p:spPr>
            <a:xfrm>
              <a:off x="2496" y="1104"/>
              <a:ext cx="1872" cy="212"/>
            </a:xfrm>
            <a:prstGeom prst="rect">
              <a:avLst/>
            </a:prstGeom>
            <a:noFill/>
            <a:ln w="9525">
              <a:noFill/>
              <a:miter/>
            </a:ln>
          </p:spPr>
          <p:txBody>
            <a:bodyPr>
              <a:spAutoFit/>
            </a:bodyPr>
            <a:lstStyle/>
            <a:p>
              <a:pPr>
                <a:spcBef>
                  <a:spcPct val="50000"/>
                </a:spcBef>
              </a:pPr>
              <a:r>
                <a:rPr lang="en-US" altLang="zh-CN" sz="1600" b="1" noProof="1">
                  <a:effectLst>
                    <a:outerShdw blurRad="38100" dist="38100" dir="2700000">
                      <a:srgbClr val="C0C0C0"/>
                    </a:outerShdw>
                  </a:effectLst>
                  <a:latin typeface="Tahoma" pitchFamily="34" charset="0"/>
                  <a:cs typeface="+mn-ea"/>
                </a:rPr>
                <a:t>Axial Mode (shortest path)</a:t>
              </a:r>
              <a:endParaRPr lang="en-US" altLang="zh-CN" sz="1600" b="1" noProof="1">
                <a:effectLst>
                  <a:outerShdw blurRad="38100" dist="38100" dir="2700000">
                    <a:srgbClr val="C0C0C0"/>
                  </a:outerShdw>
                </a:effectLst>
                <a:latin typeface="Tahoma" pitchFamily="34" charset="0"/>
              </a:endParaRPr>
            </a:p>
          </p:txBody>
        </p:sp>
      </p:grpSp>
      <p:sp>
        <p:nvSpPr>
          <p:cNvPr id="25" name="文本框 24"/>
          <p:cNvSpPr txBox="1"/>
          <p:nvPr/>
        </p:nvSpPr>
        <p:spPr>
          <a:xfrm>
            <a:off x="2564567" y="1978025"/>
            <a:ext cx="838200" cy="336550"/>
          </a:xfrm>
          <a:prstGeom prst="rect">
            <a:avLst/>
          </a:prstGeom>
          <a:noFill/>
          <a:ln w="9525">
            <a:noFill/>
            <a:miter/>
          </a:ln>
        </p:spPr>
        <p:txBody>
          <a:bodyPr>
            <a:spAutoFit/>
          </a:bodyPr>
          <a:lstStyle/>
          <a:p>
            <a:pPr>
              <a:spcBef>
                <a:spcPct val="50000"/>
              </a:spcBef>
            </a:pPr>
            <a:r>
              <a:rPr lang="en-US" altLang="zh-CN" sz="1600" b="1" noProof="1">
                <a:effectLst>
                  <a:outerShdw blurRad="38100" dist="38100" dir="2700000">
                    <a:srgbClr val="C0C0C0"/>
                  </a:outerShdw>
                </a:effectLst>
                <a:latin typeface="Tahoma" pitchFamily="34" charset="0"/>
                <a:cs typeface="+mn-ea"/>
              </a:rPr>
              <a:t>core</a:t>
            </a:r>
            <a:endParaRPr lang="en-US" altLang="zh-CN" sz="1600" b="1" noProof="1">
              <a:effectLst>
                <a:outerShdw blurRad="38100" dist="38100" dir="2700000">
                  <a:srgbClr val="C0C0C0"/>
                </a:outerShdw>
              </a:effectLst>
              <a:latin typeface="Tahoma" pitchFamily="34" charset="0"/>
            </a:endParaRPr>
          </a:p>
        </p:txBody>
      </p:sp>
      <p:sp>
        <p:nvSpPr>
          <p:cNvPr id="26" name="文本框 25"/>
          <p:cNvSpPr txBox="1"/>
          <p:nvPr/>
        </p:nvSpPr>
        <p:spPr>
          <a:xfrm>
            <a:off x="2564567" y="2359025"/>
            <a:ext cx="1143000" cy="336550"/>
          </a:xfrm>
          <a:prstGeom prst="rect">
            <a:avLst/>
          </a:prstGeom>
          <a:noFill/>
          <a:ln w="9525">
            <a:noFill/>
            <a:miter/>
          </a:ln>
        </p:spPr>
        <p:txBody>
          <a:bodyPr>
            <a:spAutoFit/>
          </a:bodyPr>
          <a:lstStyle/>
          <a:p>
            <a:pPr>
              <a:spcBef>
                <a:spcPct val="50000"/>
              </a:spcBef>
            </a:pPr>
            <a:r>
              <a:rPr lang="en-US" altLang="zh-CN" sz="1600" b="1" noProof="1">
                <a:effectLst>
                  <a:outerShdw blurRad="38100" dist="38100" dir="2700000">
                    <a:srgbClr val="C0C0C0"/>
                  </a:outerShdw>
                </a:effectLst>
                <a:latin typeface="Tahoma" pitchFamily="34" charset="0"/>
                <a:cs typeface="+mn-ea"/>
              </a:rPr>
              <a:t>cladding</a:t>
            </a:r>
            <a:endParaRPr lang="en-US" altLang="zh-CN" sz="1600" b="1" noProof="1">
              <a:effectLst>
                <a:outerShdw blurRad="38100" dist="38100" dir="2700000">
                  <a:srgbClr val="C0C0C0"/>
                </a:outerShdw>
              </a:effectLst>
              <a:latin typeface="Tahoma" pitchFamily="34" charset="0"/>
            </a:endParaRPr>
          </a:p>
        </p:txBody>
      </p:sp>
    </p:spTree>
    <p:extLst>
      <p:ext uri="{BB962C8B-B14F-4D97-AF65-F5344CB8AC3E}">
        <p14:creationId xmlns:p14="http://schemas.microsoft.com/office/powerpoint/2010/main" val="91458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5"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 calcmode="lin" valueType="num">
                                      <p:cBhvr>
                                        <p:cTn id="30"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13</a:t>
            </a:fld>
            <a:endParaRPr lang="en-US" altLang="zh-CN"/>
          </a:p>
        </p:txBody>
      </p:sp>
      <p:sp>
        <p:nvSpPr>
          <p:cNvPr id="3" name="文本框 135169"/>
          <p:cNvSpPr txBox="1">
            <a:spLocks noChangeArrowheads="1"/>
          </p:cNvSpPr>
          <p:nvPr/>
        </p:nvSpPr>
        <p:spPr bwMode="auto">
          <a:xfrm>
            <a:off x="10080501" y="228607"/>
            <a:ext cx="23220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p>
            <a:pPr>
              <a:spcBef>
                <a:spcPct val="50000"/>
              </a:spcBef>
            </a:pPr>
            <a:r>
              <a:rPr lang="zh-CN" altLang="en-US" sz="3600" dirty="0">
                <a:latin typeface="黑体" panose="02010609060101010101" pitchFamily="49" charset="-122"/>
                <a:ea typeface="黑体" panose="02010609060101010101" pitchFamily="49" charset="-122"/>
              </a:rPr>
              <a:t>阶跃光纤</a:t>
            </a:r>
          </a:p>
        </p:txBody>
      </p:sp>
      <p:grpSp>
        <p:nvGrpSpPr>
          <p:cNvPr id="4" name="组合 135170"/>
          <p:cNvGrpSpPr>
            <a:grpSpLocks/>
          </p:cNvGrpSpPr>
          <p:nvPr/>
        </p:nvGrpSpPr>
        <p:grpSpPr bwMode="auto">
          <a:xfrm>
            <a:off x="4206626" y="1197342"/>
            <a:ext cx="4495800" cy="2133600"/>
            <a:chOff x="1296" y="1008"/>
            <a:chExt cx="2832" cy="1344"/>
          </a:xfrm>
        </p:grpSpPr>
        <p:grpSp>
          <p:nvGrpSpPr>
            <p:cNvPr id="5" name="组合 135171"/>
            <p:cNvGrpSpPr>
              <a:grpSpLocks/>
            </p:cNvGrpSpPr>
            <p:nvPr/>
          </p:nvGrpSpPr>
          <p:grpSpPr bwMode="auto">
            <a:xfrm>
              <a:off x="1344" y="1104"/>
              <a:ext cx="2640" cy="1104"/>
              <a:chOff x="2880" y="624"/>
              <a:chExt cx="2640" cy="1104"/>
            </a:xfrm>
          </p:grpSpPr>
          <p:sp>
            <p:nvSpPr>
              <p:cNvPr id="8" name="流程图: 文档 135172"/>
              <p:cNvSpPr>
                <a:spLocks noChangeArrowheads="1"/>
              </p:cNvSpPr>
              <p:nvPr/>
            </p:nvSpPr>
            <p:spPr bwMode="auto">
              <a:xfrm rot="-5400000">
                <a:off x="3912" y="72"/>
                <a:ext cx="1056" cy="2160"/>
              </a:xfrm>
              <a:prstGeom prst="flowChartDocument">
                <a:avLst/>
              </a:prstGeom>
              <a:solidFill>
                <a:schemeClr val="accent1"/>
              </a:solidFill>
              <a:ln w="9525">
                <a:solidFill>
                  <a:schemeClr val="tx1"/>
                </a:solidFill>
                <a:miter lim="800000"/>
                <a:headEnd/>
                <a:tailEnd/>
              </a:ln>
            </p:spPr>
            <p:txBody>
              <a:bodyPr/>
              <a:lstStyle/>
              <a:p>
                <a:pPr algn="just" eaLnBrk="0" hangingPunct="0"/>
                <a:endParaRPr lang="zh-CN" altLang="en-US">
                  <a:latin typeface="Times New Roman" panose="02020603050405020304" pitchFamily="18" charset="0"/>
                </a:endParaRPr>
              </a:p>
            </p:txBody>
          </p:sp>
          <p:sp>
            <p:nvSpPr>
              <p:cNvPr id="9" name="矩形 135173"/>
              <p:cNvSpPr>
                <a:spLocks noChangeArrowheads="1"/>
              </p:cNvSpPr>
              <p:nvPr/>
            </p:nvSpPr>
            <p:spPr bwMode="auto">
              <a:xfrm>
                <a:off x="3360" y="624"/>
                <a:ext cx="1755" cy="176"/>
              </a:xfrm>
              <a:prstGeom prst="rect">
                <a:avLst/>
              </a:prstGeom>
              <a:solidFill>
                <a:srgbClr val="C5FFF0"/>
              </a:solidFill>
              <a:ln w="9525">
                <a:solidFill>
                  <a:schemeClr val="tx1"/>
                </a:solidFill>
                <a:miter lim="800000"/>
                <a:headEnd/>
                <a:tailEnd/>
              </a:ln>
            </p:spPr>
            <p:txBody>
              <a:bodyPr/>
              <a:lstStyle/>
              <a:p>
                <a:pPr algn="just" eaLnBrk="0" hangingPunct="0"/>
                <a:endParaRPr lang="zh-CN" altLang="en-US">
                  <a:latin typeface="Times New Roman" panose="02020603050405020304" pitchFamily="18" charset="0"/>
                </a:endParaRPr>
              </a:p>
            </p:txBody>
          </p:sp>
          <p:sp>
            <p:nvSpPr>
              <p:cNvPr id="10" name="矩形 135174"/>
              <p:cNvSpPr>
                <a:spLocks noChangeArrowheads="1"/>
              </p:cNvSpPr>
              <p:nvPr/>
            </p:nvSpPr>
            <p:spPr bwMode="auto">
              <a:xfrm>
                <a:off x="3360" y="1504"/>
                <a:ext cx="2115" cy="176"/>
              </a:xfrm>
              <a:prstGeom prst="rect">
                <a:avLst/>
              </a:prstGeom>
              <a:solidFill>
                <a:srgbClr val="C5FFF0"/>
              </a:solidFill>
              <a:ln w="9525">
                <a:solidFill>
                  <a:schemeClr val="tx1"/>
                </a:solidFill>
                <a:miter lim="800000"/>
                <a:headEnd/>
                <a:tailEnd/>
              </a:ln>
            </p:spPr>
            <p:txBody>
              <a:bodyPr/>
              <a:lstStyle/>
              <a:p>
                <a:pPr algn="just" eaLnBrk="0" hangingPunct="0"/>
                <a:endParaRPr lang="zh-CN" altLang="en-US">
                  <a:latin typeface="Times New Roman" panose="02020603050405020304" pitchFamily="18" charset="0"/>
                </a:endParaRPr>
              </a:p>
            </p:txBody>
          </p:sp>
          <p:sp>
            <p:nvSpPr>
              <p:cNvPr id="11" name="直接连接符 135175"/>
              <p:cNvSpPr>
                <a:spLocks noChangeShapeType="1"/>
              </p:cNvSpPr>
              <p:nvPr/>
            </p:nvSpPr>
            <p:spPr bwMode="auto">
              <a:xfrm flipV="1">
                <a:off x="3372" y="810"/>
                <a:ext cx="806" cy="336"/>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2" name="直接连接符 135176"/>
              <p:cNvSpPr>
                <a:spLocks noChangeShapeType="1"/>
              </p:cNvSpPr>
              <p:nvPr/>
            </p:nvSpPr>
            <p:spPr bwMode="auto">
              <a:xfrm flipH="1" flipV="1">
                <a:off x="4176" y="816"/>
                <a:ext cx="805" cy="336"/>
              </a:xfrm>
              <a:prstGeom prst="line">
                <a:avLst/>
              </a:prstGeom>
              <a:noFill/>
              <a:ln w="28575">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3" name="直接连接符 135177"/>
              <p:cNvSpPr>
                <a:spLocks noChangeShapeType="1"/>
              </p:cNvSpPr>
              <p:nvPr/>
            </p:nvSpPr>
            <p:spPr bwMode="auto">
              <a:xfrm flipV="1">
                <a:off x="2880" y="1146"/>
                <a:ext cx="492" cy="336"/>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4" name="文本框 13"/>
              <p:cNvSpPr txBox="1"/>
              <p:nvPr/>
            </p:nvSpPr>
            <p:spPr>
              <a:xfrm>
                <a:off x="3936" y="864"/>
                <a:ext cx="270" cy="250"/>
              </a:xfrm>
              <a:prstGeom prst="rect">
                <a:avLst/>
              </a:prstGeom>
              <a:noFill/>
              <a:ln w="9525">
                <a:noFill/>
                <a:miter/>
              </a:ln>
            </p:spPr>
            <p:txBody>
              <a:bodyPr wrap="none">
                <a:spAutoFit/>
              </a:bodyPr>
              <a:lstStyle/>
              <a:p>
                <a:r>
                  <a:rPr lang="en-US" altLang="zh-CN" sz="2000" b="1" noProof="1">
                    <a:effectLst>
                      <a:outerShdw blurRad="38100" dist="38100" dir="2700000">
                        <a:srgbClr val="C0C0C0"/>
                      </a:outerShdw>
                    </a:effectLst>
                    <a:latin typeface="Times New Roman" pitchFamily="18" charset="0"/>
                    <a:ea typeface="黑体" pitchFamily="2" charset="-122"/>
                    <a:cs typeface="+mn-ea"/>
                    <a:sym typeface="Symbol" pitchFamily="18" charset="2"/>
                  </a:rPr>
                  <a:t>c</a:t>
                </a:r>
                <a:endParaRPr lang="en-US" altLang="zh-CN" sz="2000" b="1" noProof="1">
                  <a:effectLst>
                    <a:outerShdw blurRad="38100" dist="38100" dir="2700000">
                      <a:srgbClr val="C0C0C0"/>
                    </a:outerShdw>
                  </a:effectLst>
                  <a:latin typeface="Times New Roman" pitchFamily="18" charset="0"/>
                  <a:ea typeface="黑体" pitchFamily="2" charset="-122"/>
                  <a:sym typeface="Symbol" pitchFamily="18" charset="2"/>
                </a:endParaRPr>
              </a:p>
            </p:txBody>
          </p:sp>
          <p:sp>
            <p:nvSpPr>
              <p:cNvPr id="15" name="文本框 14"/>
              <p:cNvSpPr txBox="1"/>
              <p:nvPr/>
            </p:nvSpPr>
            <p:spPr>
              <a:xfrm>
                <a:off x="3014" y="1104"/>
                <a:ext cx="235" cy="250"/>
              </a:xfrm>
              <a:prstGeom prst="rect">
                <a:avLst/>
              </a:prstGeom>
              <a:noFill/>
              <a:ln w="9525">
                <a:noFill/>
                <a:miter/>
              </a:ln>
            </p:spPr>
            <p:txBody>
              <a:bodyPr wrap="none">
                <a:spAutoFit/>
              </a:bodyPr>
              <a:lstStyle/>
              <a:p>
                <a:r>
                  <a:rPr lang="en-US" altLang="zh-CN" sz="2000" b="1" noProof="1">
                    <a:effectLst>
                      <a:outerShdw blurRad="38100" dist="38100" dir="2700000">
                        <a:srgbClr val="C0C0C0"/>
                      </a:outerShdw>
                    </a:effectLst>
                    <a:latin typeface="Times New Roman" pitchFamily="18" charset="0"/>
                    <a:ea typeface="黑体" pitchFamily="2" charset="-122"/>
                    <a:cs typeface="+mn-ea"/>
                    <a:sym typeface="Symbol" pitchFamily="18" charset="2"/>
                  </a:rPr>
                  <a:t></a:t>
                </a:r>
                <a:r>
                  <a:rPr lang="en-US" altLang="zh-CN" sz="1600" b="1" noProof="1">
                    <a:effectLst>
                      <a:outerShdw blurRad="38100" dist="38100" dir="2700000">
                        <a:srgbClr val="C0C0C0"/>
                      </a:outerShdw>
                    </a:effectLst>
                    <a:latin typeface="Times New Roman" pitchFamily="18" charset="0"/>
                    <a:ea typeface="黑体" pitchFamily="2" charset="-122"/>
                    <a:cs typeface="+mn-ea"/>
                    <a:sym typeface="Symbol" pitchFamily="18" charset="2"/>
                  </a:rPr>
                  <a:t>i</a:t>
                </a:r>
                <a:endParaRPr lang="en-US" altLang="zh-CN" sz="1600" b="1" noProof="1">
                  <a:effectLst>
                    <a:outerShdw blurRad="38100" dist="38100" dir="2700000">
                      <a:srgbClr val="C0C0C0"/>
                    </a:outerShdw>
                  </a:effectLst>
                  <a:latin typeface="Times New Roman" pitchFamily="18" charset="0"/>
                  <a:ea typeface="黑体" pitchFamily="2" charset="-122"/>
                  <a:sym typeface="Symbol" pitchFamily="18" charset="2"/>
                </a:endParaRPr>
              </a:p>
            </p:txBody>
          </p:sp>
          <p:sp>
            <p:nvSpPr>
              <p:cNvPr id="16" name="文本框 15"/>
              <p:cNvSpPr txBox="1"/>
              <p:nvPr/>
            </p:nvSpPr>
            <p:spPr>
              <a:xfrm>
                <a:off x="3417" y="1230"/>
                <a:ext cx="279" cy="288"/>
              </a:xfrm>
              <a:prstGeom prst="rect">
                <a:avLst/>
              </a:prstGeom>
              <a:noFill/>
              <a:ln w="9525">
                <a:noFill/>
                <a:miter/>
              </a:ln>
            </p:spPr>
            <p:txBody>
              <a:bodyPr wrap="none">
                <a:spAutoFit/>
              </a:bodyPr>
              <a:lstStyle/>
              <a:p>
                <a:r>
                  <a:rPr lang="en-US" altLang="zh-CN" b="1" noProof="1">
                    <a:effectLst>
                      <a:outerShdw blurRad="38100" dist="38100" dir="2700000">
                        <a:srgbClr val="C0C0C0"/>
                      </a:outerShdw>
                    </a:effectLst>
                    <a:latin typeface="Times New Roman" pitchFamily="18" charset="0"/>
                    <a:ea typeface="黑体" pitchFamily="2" charset="-122"/>
                    <a:cs typeface="+mn-ea"/>
                  </a:rPr>
                  <a:t>n</a:t>
                </a:r>
                <a:r>
                  <a:rPr lang="en-US" altLang="zh-CN" sz="1400" b="1" noProof="1">
                    <a:effectLst>
                      <a:outerShdw blurRad="38100" dist="38100" dir="2700000">
                        <a:srgbClr val="C0C0C0"/>
                      </a:outerShdw>
                    </a:effectLst>
                    <a:latin typeface="Times New Roman" pitchFamily="18" charset="0"/>
                    <a:ea typeface="黑体" pitchFamily="2" charset="-122"/>
                    <a:cs typeface="+mn-ea"/>
                  </a:rPr>
                  <a:t>1</a:t>
                </a:r>
                <a:endParaRPr lang="en-US" altLang="zh-CN" sz="1400" b="1" noProof="1">
                  <a:effectLst>
                    <a:outerShdw blurRad="38100" dist="38100" dir="2700000">
                      <a:srgbClr val="C0C0C0"/>
                    </a:outerShdw>
                  </a:effectLst>
                  <a:latin typeface="Times New Roman" pitchFamily="18" charset="0"/>
                  <a:ea typeface="黑体" pitchFamily="2" charset="-122"/>
                </a:endParaRPr>
              </a:p>
            </p:txBody>
          </p:sp>
          <p:sp>
            <p:nvSpPr>
              <p:cNvPr id="17" name="文本框 16"/>
              <p:cNvSpPr txBox="1"/>
              <p:nvPr/>
            </p:nvSpPr>
            <p:spPr>
              <a:xfrm>
                <a:off x="3417" y="1440"/>
                <a:ext cx="279" cy="288"/>
              </a:xfrm>
              <a:prstGeom prst="rect">
                <a:avLst/>
              </a:prstGeom>
              <a:noFill/>
              <a:ln w="9525">
                <a:noFill/>
                <a:miter/>
              </a:ln>
            </p:spPr>
            <p:txBody>
              <a:bodyPr wrap="none">
                <a:spAutoFit/>
              </a:bodyPr>
              <a:lstStyle/>
              <a:p>
                <a:r>
                  <a:rPr lang="en-US" altLang="zh-CN" b="1" noProof="1">
                    <a:effectLst>
                      <a:outerShdw blurRad="38100" dist="38100" dir="2700000">
                        <a:srgbClr val="C0C0C0"/>
                      </a:outerShdw>
                    </a:effectLst>
                    <a:latin typeface="Times New Roman" pitchFamily="18" charset="0"/>
                    <a:ea typeface="黑体" pitchFamily="2" charset="-122"/>
                    <a:cs typeface="+mn-ea"/>
                  </a:rPr>
                  <a:t>n</a:t>
                </a:r>
                <a:r>
                  <a:rPr lang="en-US" altLang="zh-CN" sz="1400" b="1" noProof="1">
                    <a:effectLst>
                      <a:outerShdw blurRad="38100" dist="38100" dir="2700000">
                        <a:srgbClr val="C0C0C0"/>
                      </a:outerShdw>
                    </a:effectLst>
                    <a:latin typeface="Times New Roman" pitchFamily="18" charset="0"/>
                    <a:ea typeface="黑体" pitchFamily="2" charset="-122"/>
                    <a:cs typeface="+mn-ea"/>
                  </a:rPr>
                  <a:t>2</a:t>
                </a:r>
                <a:endParaRPr lang="en-US" altLang="zh-CN" sz="1400" b="1" noProof="1">
                  <a:effectLst>
                    <a:outerShdw blurRad="38100" dist="38100" dir="2700000">
                      <a:srgbClr val="C0C0C0"/>
                    </a:outerShdw>
                  </a:effectLst>
                  <a:latin typeface="Times New Roman" pitchFamily="18" charset="0"/>
                  <a:ea typeface="黑体" pitchFamily="2" charset="-122"/>
                </a:endParaRPr>
              </a:p>
            </p:txBody>
          </p:sp>
          <p:sp>
            <p:nvSpPr>
              <p:cNvPr id="18" name="文本框 17"/>
              <p:cNvSpPr txBox="1"/>
              <p:nvPr/>
            </p:nvSpPr>
            <p:spPr>
              <a:xfrm>
                <a:off x="3059" y="1356"/>
                <a:ext cx="279" cy="288"/>
              </a:xfrm>
              <a:prstGeom prst="rect">
                <a:avLst/>
              </a:prstGeom>
              <a:noFill/>
              <a:ln w="9525">
                <a:noFill/>
                <a:miter/>
              </a:ln>
            </p:spPr>
            <p:txBody>
              <a:bodyPr wrap="none">
                <a:spAutoFit/>
              </a:bodyPr>
              <a:lstStyle/>
              <a:p>
                <a:r>
                  <a:rPr lang="en-US" altLang="zh-CN" b="1" noProof="1">
                    <a:effectLst>
                      <a:outerShdw blurRad="38100" dist="38100" dir="2700000">
                        <a:srgbClr val="C0C0C0"/>
                      </a:outerShdw>
                    </a:effectLst>
                    <a:latin typeface="Times New Roman" pitchFamily="18" charset="0"/>
                    <a:ea typeface="黑体" pitchFamily="2" charset="-122"/>
                    <a:cs typeface="+mn-ea"/>
                  </a:rPr>
                  <a:t>n</a:t>
                </a:r>
                <a:r>
                  <a:rPr lang="en-US" altLang="zh-CN" sz="1400" b="1" noProof="1">
                    <a:effectLst>
                      <a:outerShdw blurRad="38100" dist="38100" dir="2700000">
                        <a:srgbClr val="C0C0C0"/>
                      </a:outerShdw>
                    </a:effectLst>
                    <a:latin typeface="Times New Roman" pitchFamily="18" charset="0"/>
                    <a:ea typeface="黑体" pitchFamily="2" charset="-122"/>
                    <a:cs typeface="+mn-ea"/>
                  </a:rPr>
                  <a:t>0</a:t>
                </a:r>
                <a:endParaRPr lang="en-US" altLang="zh-CN" sz="1400" b="1" noProof="1">
                  <a:effectLst>
                    <a:outerShdw blurRad="38100" dist="38100" dir="2700000">
                      <a:srgbClr val="C0C0C0"/>
                    </a:outerShdw>
                  </a:effectLst>
                  <a:latin typeface="Times New Roman" pitchFamily="18" charset="0"/>
                  <a:ea typeface="黑体" pitchFamily="2" charset="-122"/>
                </a:endParaRPr>
              </a:p>
            </p:txBody>
          </p:sp>
        </p:grpSp>
        <p:sp>
          <p:nvSpPr>
            <p:cNvPr id="6" name="直接连接符 135183"/>
            <p:cNvSpPr>
              <a:spLocks noChangeShapeType="1"/>
            </p:cNvSpPr>
            <p:nvPr/>
          </p:nvSpPr>
          <p:spPr bwMode="auto">
            <a:xfrm>
              <a:off x="2642" y="1008"/>
              <a:ext cx="0" cy="1344"/>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7" name="直接连接符 135184"/>
            <p:cNvSpPr>
              <a:spLocks noChangeShapeType="1"/>
            </p:cNvSpPr>
            <p:nvPr/>
          </p:nvSpPr>
          <p:spPr bwMode="auto">
            <a:xfrm>
              <a:off x="1296" y="1632"/>
              <a:ext cx="2832" cy="0"/>
            </a:xfrm>
            <a:prstGeom prst="line">
              <a:avLst/>
            </a:prstGeom>
            <a:noFill/>
            <a:ln w="19050">
              <a:solidFill>
                <a:schemeClr val="tx1"/>
              </a:solidFill>
              <a:prstDash val="dash"/>
              <a:miter lim="800000"/>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grpSp>
      <p:sp>
        <p:nvSpPr>
          <p:cNvPr id="19" name="文本框 18"/>
          <p:cNvSpPr txBox="1"/>
          <p:nvPr/>
        </p:nvSpPr>
        <p:spPr>
          <a:xfrm>
            <a:off x="2987426" y="3400275"/>
            <a:ext cx="5943600" cy="369332"/>
          </a:xfrm>
          <a:prstGeom prst="rect">
            <a:avLst/>
          </a:prstGeom>
          <a:noFill/>
          <a:ln w="9525">
            <a:noFill/>
            <a:miter/>
          </a:ln>
        </p:spPr>
        <p:txBody>
          <a:bodyPr>
            <a:spAutoFit/>
          </a:bodyPr>
          <a:lstStyle/>
          <a:p>
            <a:pPr>
              <a:spcBef>
                <a:spcPct val="50000"/>
              </a:spcBef>
            </a:pPr>
            <a:r>
              <a:rPr lang="zh-CN" altLang="en-US" b="1" noProof="1">
                <a:effectLst>
                  <a:outerShdw blurRad="38100" dist="38100" dir="2700000">
                    <a:srgbClr val="C0C0C0"/>
                  </a:outerShdw>
                </a:effectLst>
                <a:latin typeface="黑体" pitchFamily="2" charset="-122"/>
                <a:ea typeface="黑体" pitchFamily="2" charset="-122"/>
                <a:cs typeface="+mn-ea"/>
              </a:rPr>
              <a:t>经历最短和最长路径的两束光线间的</a:t>
            </a:r>
            <a:r>
              <a:rPr lang="zh-CN" altLang="en-US" b="1" noProof="1" smtClean="0">
                <a:effectLst>
                  <a:outerShdw blurRad="38100" dist="38100" dir="2700000">
                    <a:srgbClr val="C0C0C0"/>
                  </a:outerShdw>
                </a:effectLst>
                <a:latin typeface="黑体" pitchFamily="2" charset="-122"/>
                <a:ea typeface="黑体" pitchFamily="2" charset="-122"/>
                <a:cs typeface="+mn-ea"/>
              </a:rPr>
              <a:t>时差</a:t>
            </a:r>
            <a:r>
              <a:rPr lang="en-US" altLang="zh-CN" b="1" noProof="1" smtClean="0">
                <a:effectLst>
                  <a:outerShdw blurRad="38100" dist="38100" dir="2700000">
                    <a:srgbClr val="C0C0C0"/>
                  </a:outerShdw>
                </a:effectLst>
                <a:latin typeface="黑体" pitchFamily="2" charset="-122"/>
                <a:ea typeface="黑体" pitchFamily="2" charset="-122"/>
                <a:cs typeface="+mn-ea"/>
              </a:rPr>
              <a:t>:</a:t>
            </a:r>
            <a:endParaRPr lang="en-US" altLang="zh-CN" b="1" noProof="1">
              <a:effectLst>
                <a:outerShdw blurRad="38100" dist="38100" dir="2700000">
                  <a:srgbClr val="C0C0C0"/>
                </a:outerShdw>
              </a:effectLst>
              <a:latin typeface="黑体" pitchFamily="2" charset="-122"/>
              <a:ea typeface="黑体" pitchFamily="2" charset="-122"/>
            </a:endParaRPr>
          </a:p>
        </p:txBody>
      </p:sp>
      <p:graphicFrame>
        <p:nvGraphicFramePr>
          <p:cNvPr id="20" name="对象 135186"/>
          <p:cNvGraphicFramePr>
            <a:graphicFrameLocks/>
          </p:cNvGraphicFramePr>
          <p:nvPr>
            <p:extLst>
              <p:ext uri="{D42A27DB-BD31-4B8C-83A1-F6EECF244321}">
                <p14:modId xmlns:p14="http://schemas.microsoft.com/office/powerpoint/2010/main" val="1959485696"/>
              </p:ext>
            </p:extLst>
          </p:nvPr>
        </p:nvGraphicFramePr>
        <p:xfrm>
          <a:off x="3197563" y="3951160"/>
          <a:ext cx="5943600" cy="1143000"/>
        </p:xfrm>
        <a:graphic>
          <a:graphicData uri="http://schemas.openxmlformats.org/presentationml/2006/ole">
            <mc:AlternateContent xmlns:mc="http://schemas.openxmlformats.org/markup-compatibility/2006">
              <mc:Choice xmlns:v="urn:schemas-microsoft-com:vml" Requires="v">
                <p:oleObj spid="_x0000_s6160" r:id="rId3" imgW="1866407" imgH="482708" progId="Equation.3">
                  <p:embed/>
                </p:oleObj>
              </mc:Choice>
              <mc:Fallback>
                <p:oleObj r:id="rId3" imgW="1866407" imgH="482708" progId="Equation.3">
                  <p:embed/>
                  <p:pic>
                    <p:nvPicPr>
                      <p:cNvPr id="25618" name="对象 13518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7563" y="3951160"/>
                        <a:ext cx="5943600" cy="1143000"/>
                      </a:xfrm>
                      <a:prstGeom prst="rect">
                        <a:avLst/>
                      </a:prstGeom>
                      <a:solidFill>
                        <a:srgbClr val="FFCCFF"/>
                      </a:solidFill>
                      <a:ln>
                        <a:noFill/>
                      </a:ln>
                      <a:extLs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21" name="文本框 20"/>
          <p:cNvSpPr txBox="1"/>
          <p:nvPr/>
        </p:nvSpPr>
        <p:spPr>
          <a:xfrm>
            <a:off x="2232855" y="5264693"/>
            <a:ext cx="2971800" cy="519112"/>
          </a:xfrm>
          <a:prstGeom prst="rect">
            <a:avLst/>
          </a:prstGeom>
          <a:noFill/>
          <a:ln w="9525">
            <a:noFill/>
            <a:miter/>
          </a:ln>
        </p:spPr>
        <p:txBody>
          <a:bodyPr>
            <a:spAutoFit/>
          </a:bodyPr>
          <a:lstStyle/>
          <a:p>
            <a:r>
              <a:rPr lang="en-US" altLang="zh-CN" sz="2800" b="1" noProof="1">
                <a:solidFill>
                  <a:schemeClr val="tx2"/>
                </a:solidFill>
                <a:effectLst>
                  <a:outerShdw blurRad="38100" dist="38100" dir="2700000">
                    <a:srgbClr val="C0C0C0"/>
                  </a:outerShdw>
                </a:effectLst>
                <a:latin typeface="黑体" pitchFamily="2" charset="-122"/>
                <a:ea typeface="黑体" pitchFamily="2" charset="-122"/>
                <a:cs typeface="+mn-ea"/>
              </a:rPr>
              <a:t>-</a:t>
            </a:r>
            <a:r>
              <a:rPr lang="zh-CN" altLang="en-US" sz="2800" b="1" noProof="1">
                <a:solidFill>
                  <a:schemeClr val="tx2"/>
                </a:solidFill>
                <a:effectLst>
                  <a:outerShdw blurRad="38100" dist="38100" dir="2700000">
                    <a:srgbClr val="C0C0C0"/>
                  </a:outerShdw>
                </a:effectLst>
                <a:latin typeface="黑体" pitchFamily="2" charset="-122"/>
                <a:ea typeface="黑体" pitchFamily="2" charset="-122"/>
                <a:cs typeface="+mn-ea"/>
              </a:rPr>
              <a:t>传输容量限制</a:t>
            </a:r>
            <a:r>
              <a:rPr lang="en-US" altLang="zh-CN" sz="2800" b="1" noProof="1">
                <a:solidFill>
                  <a:schemeClr val="tx2"/>
                </a:solidFill>
                <a:effectLst>
                  <a:outerShdw blurRad="38100" dist="38100" dir="2700000">
                    <a:srgbClr val="C0C0C0"/>
                  </a:outerShdw>
                </a:effectLst>
                <a:latin typeface="黑体" pitchFamily="2" charset="-122"/>
                <a:ea typeface="黑体" pitchFamily="2" charset="-122"/>
                <a:cs typeface="+mn-ea"/>
              </a:rPr>
              <a:t>:</a:t>
            </a:r>
            <a:endParaRPr lang="en-US" altLang="zh-CN" sz="2800" b="1" noProof="1">
              <a:solidFill>
                <a:schemeClr val="tx2"/>
              </a:solidFill>
              <a:effectLst>
                <a:outerShdw blurRad="38100" dist="38100" dir="2700000">
                  <a:srgbClr val="C0C0C0"/>
                </a:outerShdw>
              </a:effectLst>
              <a:latin typeface="黑体" pitchFamily="2" charset="-122"/>
              <a:ea typeface="黑体" pitchFamily="2" charset="-122"/>
            </a:endParaRPr>
          </a:p>
        </p:txBody>
      </p:sp>
      <p:graphicFrame>
        <p:nvGraphicFramePr>
          <p:cNvPr id="22" name="对象 135188"/>
          <p:cNvGraphicFramePr>
            <a:graphicFrameLocks/>
          </p:cNvGraphicFramePr>
          <p:nvPr>
            <p:extLst>
              <p:ext uri="{D42A27DB-BD31-4B8C-83A1-F6EECF244321}">
                <p14:modId xmlns:p14="http://schemas.microsoft.com/office/powerpoint/2010/main" val="3765915643"/>
              </p:ext>
            </p:extLst>
          </p:nvPr>
        </p:nvGraphicFramePr>
        <p:xfrm>
          <a:off x="5026363" y="5322760"/>
          <a:ext cx="4114800" cy="990600"/>
        </p:xfrm>
        <a:graphic>
          <a:graphicData uri="http://schemas.openxmlformats.org/presentationml/2006/ole">
            <mc:AlternateContent xmlns:mc="http://schemas.openxmlformats.org/markup-compatibility/2006">
              <mc:Choice xmlns:v="urn:schemas-microsoft-com:vml" Requires="v">
                <p:oleObj spid="_x0000_s6161" r:id="rId5" imgW="1384016" imgH="431930" progId="Equation.3">
                  <p:embed/>
                </p:oleObj>
              </mc:Choice>
              <mc:Fallback>
                <p:oleObj r:id="rId5" imgW="1384016" imgH="431930" progId="Equation.3">
                  <p:embed/>
                  <p:pic>
                    <p:nvPicPr>
                      <p:cNvPr id="25620" name="对象 13518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6363" y="5322760"/>
                        <a:ext cx="4114800" cy="990600"/>
                      </a:xfrm>
                      <a:prstGeom prst="rect">
                        <a:avLst/>
                      </a:prstGeom>
                      <a:solidFill>
                        <a:srgbClr val="FFCCFF"/>
                      </a:solidFill>
                      <a:ln>
                        <a:noFill/>
                      </a:ln>
                      <a:extLs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23" name="文本框 22"/>
          <p:cNvSpPr txBox="1"/>
          <p:nvPr/>
        </p:nvSpPr>
        <p:spPr>
          <a:xfrm>
            <a:off x="3039814" y="5954338"/>
            <a:ext cx="1828800" cy="396875"/>
          </a:xfrm>
          <a:prstGeom prst="rect">
            <a:avLst/>
          </a:prstGeom>
          <a:noFill/>
          <a:ln w="9525">
            <a:noFill/>
            <a:miter/>
          </a:ln>
        </p:spPr>
        <p:txBody>
          <a:bodyPr wrap="none">
            <a:spAutoFit/>
          </a:bodyPr>
          <a:lstStyle/>
          <a:p>
            <a:r>
              <a:rPr lang="en-US" altLang="zh-CN" sz="2000" b="1" noProof="1">
                <a:solidFill>
                  <a:schemeClr val="tx2"/>
                </a:solidFill>
                <a:effectLst>
                  <a:outerShdw blurRad="38100" dist="38100" dir="2700000">
                    <a:srgbClr val="C0C0C0"/>
                  </a:outerShdw>
                </a:effectLst>
                <a:latin typeface="Arial Black" pitchFamily="34" charset="0"/>
                <a:ea typeface="黑体" pitchFamily="2" charset="-122"/>
                <a:cs typeface="+mn-ea"/>
              </a:rPr>
              <a:t>B--</a:t>
            </a:r>
            <a:r>
              <a:rPr lang="zh-CN" altLang="en-US" sz="2000" b="1" noProof="1">
                <a:solidFill>
                  <a:schemeClr val="tx2"/>
                </a:solidFill>
                <a:effectLst>
                  <a:outerShdw blurRad="38100" dist="38100" dir="2700000">
                    <a:srgbClr val="C0C0C0"/>
                  </a:outerShdw>
                </a:effectLst>
                <a:latin typeface="Arial Black" pitchFamily="34" charset="0"/>
                <a:ea typeface="黑体" pitchFamily="2" charset="-122"/>
                <a:cs typeface="+mn-ea"/>
              </a:rPr>
              <a:t>信号比特率</a:t>
            </a:r>
            <a:endParaRPr lang="zh-CN" altLang="en-US" sz="2000" b="1" noProof="1">
              <a:solidFill>
                <a:schemeClr val="tx2"/>
              </a:solidFill>
              <a:effectLst>
                <a:outerShdw blurRad="38100" dist="38100" dir="2700000">
                  <a:srgbClr val="C0C0C0"/>
                </a:outerShdw>
              </a:effectLst>
              <a:latin typeface="Arial Black" pitchFamily="34" charset="0"/>
              <a:ea typeface="黑体" pitchFamily="2" charset="-122"/>
            </a:endParaRPr>
          </a:p>
        </p:txBody>
      </p:sp>
      <p:grpSp>
        <p:nvGrpSpPr>
          <p:cNvPr id="24" name="组合 23"/>
          <p:cNvGrpSpPr>
            <a:grpSpLocks/>
          </p:cNvGrpSpPr>
          <p:nvPr/>
        </p:nvGrpSpPr>
        <p:grpSpPr bwMode="auto">
          <a:xfrm>
            <a:off x="8988763" y="4408360"/>
            <a:ext cx="609600" cy="1752600"/>
            <a:chOff x="4464" y="2352"/>
            <a:chExt cx="384" cy="1104"/>
          </a:xfrm>
        </p:grpSpPr>
        <p:sp>
          <p:nvSpPr>
            <p:cNvPr id="25" name="左箭头 135191"/>
            <p:cNvSpPr>
              <a:spLocks noChangeArrowheads="1"/>
            </p:cNvSpPr>
            <p:nvPr/>
          </p:nvSpPr>
          <p:spPr bwMode="auto">
            <a:xfrm>
              <a:off x="4512" y="3312"/>
              <a:ext cx="336" cy="144"/>
            </a:xfrm>
            <a:prstGeom prst="leftArrow">
              <a:avLst>
                <a:gd name="adj1" fmla="val 50000"/>
                <a:gd name="adj2" fmla="val 58323"/>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6" name="左箭头 135192"/>
            <p:cNvSpPr>
              <a:spLocks noChangeArrowheads="1"/>
            </p:cNvSpPr>
            <p:nvPr/>
          </p:nvSpPr>
          <p:spPr bwMode="auto">
            <a:xfrm>
              <a:off x="4464" y="2352"/>
              <a:ext cx="336" cy="144"/>
            </a:xfrm>
            <a:prstGeom prst="leftArrow">
              <a:avLst>
                <a:gd name="adj1" fmla="val 50000"/>
                <a:gd name="adj2" fmla="val 58323"/>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grpSp>
    </p:spTree>
    <p:extLst>
      <p:ext uri="{BB962C8B-B14F-4D97-AF65-F5344CB8AC3E}">
        <p14:creationId xmlns:p14="http://schemas.microsoft.com/office/powerpoint/2010/main" val="428874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14</a:t>
            </a:fld>
            <a:endParaRPr lang="en-US" altLang="zh-CN"/>
          </a:p>
        </p:txBody>
      </p:sp>
      <p:sp>
        <p:nvSpPr>
          <p:cNvPr id="3" name="文本框 136193"/>
          <p:cNvSpPr txBox="1">
            <a:spLocks noChangeArrowheads="1"/>
          </p:cNvSpPr>
          <p:nvPr/>
        </p:nvSpPr>
        <p:spPr bwMode="auto">
          <a:xfrm>
            <a:off x="10008524" y="241671"/>
            <a:ext cx="21114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p>
            <a:pPr>
              <a:spcBef>
                <a:spcPct val="50000"/>
              </a:spcBef>
            </a:pPr>
            <a:r>
              <a:rPr lang="zh-CN" altLang="en-US" sz="3600" dirty="0">
                <a:latin typeface="黑体" panose="02010609060101010101" pitchFamily="49" charset="-122"/>
                <a:ea typeface="黑体" panose="02010609060101010101" pitchFamily="49" charset="-122"/>
              </a:rPr>
              <a:t>阶跃光纤</a:t>
            </a:r>
          </a:p>
        </p:txBody>
      </p:sp>
      <p:sp>
        <p:nvSpPr>
          <p:cNvPr id="4" name="文本框 3"/>
          <p:cNvSpPr txBox="1"/>
          <p:nvPr/>
        </p:nvSpPr>
        <p:spPr>
          <a:xfrm>
            <a:off x="1416024" y="2218570"/>
            <a:ext cx="2971800" cy="519113"/>
          </a:xfrm>
          <a:prstGeom prst="rect">
            <a:avLst/>
          </a:prstGeom>
          <a:noFill/>
          <a:ln w="9525">
            <a:noFill/>
            <a:miter/>
          </a:ln>
        </p:spPr>
        <p:txBody>
          <a:bodyPr>
            <a:spAutoFit/>
          </a:bodyPr>
          <a:lstStyle/>
          <a:p>
            <a:r>
              <a:rPr lang="en-US" altLang="zh-CN" sz="2800" b="1" noProof="1">
                <a:solidFill>
                  <a:schemeClr val="tx2"/>
                </a:solidFill>
                <a:effectLst>
                  <a:outerShdw blurRad="38100" dist="38100" dir="2700000">
                    <a:srgbClr val="C0C0C0"/>
                  </a:outerShdw>
                </a:effectLst>
                <a:latin typeface="黑体" pitchFamily="2" charset="-122"/>
                <a:ea typeface="黑体" pitchFamily="2" charset="-122"/>
                <a:cs typeface="+mn-ea"/>
              </a:rPr>
              <a:t>-</a:t>
            </a:r>
            <a:r>
              <a:rPr lang="zh-CN" altLang="en-US" sz="2800" b="1" noProof="1">
                <a:solidFill>
                  <a:schemeClr val="tx2"/>
                </a:solidFill>
                <a:effectLst>
                  <a:outerShdw blurRad="38100" dist="38100" dir="2700000">
                    <a:srgbClr val="C0C0C0"/>
                  </a:outerShdw>
                </a:effectLst>
                <a:latin typeface="黑体" pitchFamily="2" charset="-122"/>
                <a:ea typeface="黑体" pitchFamily="2" charset="-122"/>
                <a:cs typeface="+mn-ea"/>
              </a:rPr>
              <a:t>传输容量限制</a:t>
            </a:r>
            <a:r>
              <a:rPr lang="en-US" altLang="zh-CN" sz="2800" b="1" noProof="1">
                <a:solidFill>
                  <a:schemeClr val="tx2"/>
                </a:solidFill>
                <a:effectLst>
                  <a:outerShdw blurRad="38100" dist="38100" dir="2700000">
                    <a:srgbClr val="C0C0C0"/>
                  </a:outerShdw>
                </a:effectLst>
                <a:latin typeface="黑体" pitchFamily="2" charset="-122"/>
                <a:ea typeface="黑体" pitchFamily="2" charset="-122"/>
                <a:cs typeface="+mn-ea"/>
              </a:rPr>
              <a:t>:</a:t>
            </a:r>
            <a:endParaRPr lang="en-US" altLang="zh-CN" sz="2800" b="1" noProof="1">
              <a:solidFill>
                <a:schemeClr val="tx2"/>
              </a:solidFill>
              <a:effectLst>
                <a:outerShdw blurRad="38100" dist="38100" dir="2700000">
                  <a:srgbClr val="C0C0C0"/>
                </a:outerShdw>
              </a:effectLst>
              <a:latin typeface="黑体" pitchFamily="2" charset="-122"/>
              <a:ea typeface="黑体" pitchFamily="2" charset="-122"/>
            </a:endParaRPr>
          </a:p>
        </p:txBody>
      </p:sp>
      <p:graphicFrame>
        <p:nvGraphicFramePr>
          <p:cNvPr id="5" name="对象 136195"/>
          <p:cNvGraphicFramePr>
            <a:graphicFrameLocks/>
          </p:cNvGraphicFramePr>
          <p:nvPr>
            <p:extLst>
              <p:ext uri="{D42A27DB-BD31-4B8C-83A1-F6EECF244321}">
                <p14:modId xmlns:p14="http://schemas.microsoft.com/office/powerpoint/2010/main" val="921987311"/>
              </p:ext>
            </p:extLst>
          </p:nvPr>
        </p:nvGraphicFramePr>
        <p:xfrm>
          <a:off x="5065120" y="1816786"/>
          <a:ext cx="2514600" cy="1219200"/>
        </p:xfrm>
        <a:graphic>
          <a:graphicData uri="http://schemas.openxmlformats.org/presentationml/2006/ole">
            <mc:AlternateContent xmlns:mc="http://schemas.openxmlformats.org/markup-compatibility/2006">
              <mc:Choice xmlns:v="urn:schemas-microsoft-com:vml" Requires="v">
                <p:oleObj spid="_x0000_s7177" r:id="rId3" imgW="698514" imgH="431930" progId="Equation.3">
                  <p:embed/>
                </p:oleObj>
              </mc:Choice>
              <mc:Fallback>
                <p:oleObj r:id="rId3" imgW="698514" imgH="431930" progId="Equation.3">
                  <p:embed/>
                  <p:pic>
                    <p:nvPicPr>
                      <p:cNvPr id="26627" name="对象 13619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5120" y="1816786"/>
                        <a:ext cx="2514600" cy="1219200"/>
                      </a:xfrm>
                      <a:prstGeom prst="rect">
                        <a:avLst/>
                      </a:prstGeom>
                      <a:solidFill>
                        <a:srgbClr val="FFCCFF"/>
                      </a:solidFill>
                      <a:ln>
                        <a:noFill/>
                      </a:ln>
                      <a:extLs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6" name="文本框 5"/>
          <p:cNvSpPr txBox="1"/>
          <p:nvPr/>
        </p:nvSpPr>
        <p:spPr>
          <a:xfrm>
            <a:off x="873327" y="4011316"/>
            <a:ext cx="10898187" cy="1200329"/>
          </a:xfrm>
          <a:prstGeom prst="rect">
            <a:avLst/>
          </a:prstGeom>
          <a:noFill/>
          <a:ln w="9525">
            <a:noFill/>
            <a:miter/>
          </a:ln>
        </p:spPr>
        <p:txBody>
          <a:bodyPr wrap="square">
            <a:spAutoFit/>
          </a:bodyPr>
          <a:lstStyle/>
          <a:p>
            <a:pPr>
              <a:spcBef>
                <a:spcPct val="50000"/>
              </a:spcBef>
            </a:pPr>
            <a:r>
              <a:rPr lang="zh-CN" altLang="en-US" b="1" noProof="1">
                <a:effectLst>
                  <a:outerShdw blurRad="38100" dist="38100" dir="2700000">
                    <a:srgbClr val="C0C0C0"/>
                  </a:outerShdw>
                </a:effectLst>
                <a:latin typeface="Arial Black" pitchFamily="34" charset="0"/>
                <a:ea typeface="黑体" pitchFamily="2" charset="-122"/>
                <a:cs typeface="+mn-ea"/>
              </a:rPr>
              <a:t>对于无包层的特殊光纤，</a:t>
            </a:r>
            <a:r>
              <a:rPr lang="en-US" altLang="zh-CN" b="1" noProof="1">
                <a:effectLst>
                  <a:outerShdw blurRad="38100" dist="38100" dir="2700000">
                    <a:srgbClr val="C0C0C0"/>
                  </a:outerShdw>
                </a:effectLst>
                <a:latin typeface="Arial Black" pitchFamily="34" charset="0"/>
                <a:ea typeface="黑体" pitchFamily="2" charset="-122"/>
                <a:cs typeface="+mn-ea"/>
              </a:rPr>
              <a:t>n</a:t>
            </a:r>
            <a:r>
              <a:rPr lang="en-US" altLang="zh-CN" b="1" baseline="-25000" noProof="1">
                <a:effectLst>
                  <a:outerShdw blurRad="38100" dist="38100" dir="2700000">
                    <a:srgbClr val="C0C0C0"/>
                  </a:outerShdw>
                </a:effectLst>
                <a:latin typeface="Arial Black" pitchFamily="34" charset="0"/>
                <a:ea typeface="黑体" pitchFamily="2" charset="-122"/>
                <a:cs typeface="+mn-ea"/>
              </a:rPr>
              <a:t>1</a:t>
            </a:r>
            <a:r>
              <a:rPr lang="en-US" altLang="zh-CN" b="1" noProof="1">
                <a:effectLst>
                  <a:outerShdw blurRad="38100" dist="38100" dir="2700000">
                    <a:srgbClr val="C0C0C0"/>
                  </a:outerShdw>
                </a:effectLst>
                <a:latin typeface="Arial Black" pitchFamily="34" charset="0"/>
                <a:ea typeface="黑体" pitchFamily="2" charset="-122"/>
                <a:cs typeface="+mn-ea"/>
              </a:rPr>
              <a:t>=1.5</a:t>
            </a:r>
            <a:r>
              <a:rPr lang="zh-CN" altLang="en-US" b="1" noProof="1">
                <a:effectLst>
                  <a:outerShdw blurRad="38100" dist="38100" dir="2700000">
                    <a:srgbClr val="C0C0C0"/>
                  </a:outerShdw>
                </a:effectLst>
                <a:latin typeface="Arial Black" pitchFamily="34" charset="0"/>
                <a:ea typeface="黑体" pitchFamily="2" charset="-122"/>
                <a:cs typeface="+mn-ea"/>
              </a:rPr>
              <a:t>，</a:t>
            </a:r>
            <a:r>
              <a:rPr lang="en-US" altLang="zh-CN" b="1" noProof="1">
                <a:effectLst>
                  <a:outerShdw blurRad="38100" dist="38100" dir="2700000">
                    <a:srgbClr val="C0C0C0"/>
                  </a:outerShdw>
                </a:effectLst>
                <a:latin typeface="Arial Black" pitchFamily="34" charset="0"/>
                <a:ea typeface="黑体" pitchFamily="2" charset="-122"/>
                <a:cs typeface="+mn-ea"/>
              </a:rPr>
              <a:t>n</a:t>
            </a:r>
            <a:r>
              <a:rPr lang="en-US" altLang="zh-CN" b="1" baseline="-25000" noProof="1">
                <a:effectLst>
                  <a:outerShdw blurRad="38100" dist="38100" dir="2700000">
                    <a:srgbClr val="C0C0C0"/>
                  </a:outerShdw>
                </a:effectLst>
                <a:latin typeface="Arial Black" pitchFamily="34" charset="0"/>
                <a:ea typeface="黑体" pitchFamily="2" charset="-122"/>
                <a:cs typeface="+mn-ea"/>
              </a:rPr>
              <a:t>2</a:t>
            </a:r>
            <a:r>
              <a:rPr lang="en-US" altLang="zh-CN" b="1" noProof="1">
                <a:effectLst>
                  <a:outerShdw blurRad="38100" dist="38100" dir="2700000">
                    <a:srgbClr val="C0C0C0"/>
                  </a:outerShdw>
                </a:effectLst>
                <a:latin typeface="Arial Black" pitchFamily="34" charset="0"/>
                <a:ea typeface="黑体" pitchFamily="2" charset="-122"/>
                <a:cs typeface="+mn-ea"/>
              </a:rPr>
              <a:t>=1.0(</a:t>
            </a:r>
            <a:r>
              <a:rPr lang="zh-CN" altLang="en-US" b="1" noProof="1">
                <a:effectLst>
                  <a:outerShdw blurRad="38100" dist="38100" dir="2700000">
                    <a:srgbClr val="C0C0C0"/>
                  </a:outerShdw>
                </a:effectLst>
                <a:latin typeface="Arial Black" pitchFamily="34" charset="0"/>
                <a:ea typeface="黑体" pitchFamily="2" charset="-122"/>
                <a:cs typeface="+mn-ea"/>
              </a:rPr>
              <a:t>空气</a:t>
            </a:r>
            <a:r>
              <a:rPr lang="en-US" altLang="zh-CN" b="1" noProof="1">
                <a:effectLst>
                  <a:outerShdw blurRad="38100" dist="38100" dir="2700000">
                    <a:srgbClr val="C0C0C0"/>
                  </a:outerShdw>
                </a:effectLst>
                <a:latin typeface="Arial Black" pitchFamily="34" charset="0"/>
                <a:ea typeface="黑体" pitchFamily="2" charset="-122"/>
                <a:cs typeface="+mn-ea"/>
              </a:rPr>
              <a:t>)</a:t>
            </a:r>
            <a:r>
              <a:rPr lang="zh-CN" altLang="en-US" b="1" noProof="1">
                <a:effectLst>
                  <a:outerShdw blurRad="38100" dist="38100" dir="2700000">
                    <a:srgbClr val="C0C0C0"/>
                  </a:outerShdw>
                </a:effectLst>
                <a:latin typeface="Arial Black" pitchFamily="34" charset="0"/>
                <a:ea typeface="黑体" pitchFamily="2" charset="-122"/>
                <a:cs typeface="+mn-ea"/>
              </a:rPr>
              <a:t>，</a:t>
            </a:r>
            <a:r>
              <a:rPr lang="en-US" altLang="zh-CN" b="1" noProof="1">
                <a:effectLst>
                  <a:outerShdw blurRad="38100" dist="38100" dir="2700000">
                    <a:srgbClr val="C0C0C0"/>
                  </a:outerShdw>
                </a:effectLst>
                <a:latin typeface="Arial Black" pitchFamily="34" charset="0"/>
                <a:ea typeface="黑体" pitchFamily="2" charset="-122"/>
                <a:cs typeface="+mn-ea"/>
                <a:sym typeface="Symbol" pitchFamily="18" charset="2"/>
              </a:rPr>
              <a:t>=0.33</a:t>
            </a:r>
            <a:r>
              <a:rPr lang="zh-CN" altLang="en-US" b="1" noProof="1">
                <a:effectLst>
                  <a:outerShdw blurRad="38100" dist="38100" dir="2700000">
                    <a:srgbClr val="C0C0C0"/>
                  </a:outerShdw>
                </a:effectLst>
                <a:latin typeface="Arial Black" pitchFamily="34" charset="0"/>
                <a:ea typeface="黑体" pitchFamily="2" charset="-122"/>
                <a:cs typeface="+mn-ea"/>
                <a:sym typeface="Symbol" pitchFamily="18" charset="2"/>
              </a:rPr>
              <a:t>很大，</a:t>
            </a:r>
            <a:r>
              <a:rPr lang="en-US" altLang="zh-CN" b="1" noProof="1">
                <a:effectLst>
                  <a:outerShdw blurRad="38100" dist="38100" dir="2700000">
                    <a:srgbClr val="C0C0C0"/>
                  </a:outerShdw>
                </a:effectLst>
                <a:latin typeface="Arial Black" pitchFamily="34" charset="0"/>
                <a:ea typeface="黑体" pitchFamily="2" charset="-122"/>
                <a:cs typeface="+mn-ea"/>
                <a:sym typeface="Symbol" pitchFamily="18" charset="2"/>
              </a:rPr>
              <a:t>BL&lt;0.4(Mb/s).km</a:t>
            </a:r>
            <a:endParaRPr lang="en-US" altLang="zh-CN" b="1" noProof="1">
              <a:effectLst>
                <a:outerShdw blurRad="38100" dist="38100" dir="2700000">
                  <a:srgbClr val="C0C0C0"/>
                </a:outerShdw>
              </a:effectLst>
              <a:latin typeface="Arial Black" pitchFamily="34" charset="0"/>
              <a:ea typeface="黑体" pitchFamily="2" charset="-122"/>
              <a:sym typeface="Symbol" pitchFamily="18" charset="2"/>
            </a:endParaRPr>
          </a:p>
          <a:p>
            <a:pPr>
              <a:spcBef>
                <a:spcPct val="50000"/>
              </a:spcBef>
            </a:pPr>
            <a:r>
              <a:rPr lang="zh-CN" altLang="en-US" b="1" noProof="1">
                <a:effectLst>
                  <a:outerShdw blurRad="38100" dist="38100" dir="2700000">
                    <a:srgbClr val="C0C0C0"/>
                  </a:outerShdw>
                </a:effectLst>
                <a:latin typeface="Arial Black" pitchFamily="34" charset="0"/>
                <a:ea typeface="黑体" pitchFamily="2" charset="-122"/>
                <a:cs typeface="+mn-ea"/>
                <a:sym typeface="Symbol" pitchFamily="18" charset="2"/>
              </a:rPr>
              <a:t>减小</a:t>
            </a:r>
            <a:r>
              <a:rPr lang="en-US" altLang="zh-CN" b="1" noProof="1">
                <a:effectLst>
                  <a:outerShdw blurRad="38100" dist="38100" dir="2700000">
                    <a:srgbClr val="C0C0C0"/>
                  </a:outerShdw>
                </a:effectLst>
                <a:latin typeface="Arial Black" pitchFamily="34" charset="0"/>
                <a:ea typeface="黑体" pitchFamily="2" charset="-122"/>
                <a:cs typeface="+mn-ea"/>
                <a:sym typeface="Symbol" pitchFamily="18" charset="2"/>
              </a:rPr>
              <a:t></a:t>
            </a:r>
            <a:r>
              <a:rPr lang="zh-CN" altLang="en-US" b="1" noProof="1">
                <a:effectLst>
                  <a:outerShdw blurRad="38100" dist="38100" dir="2700000">
                    <a:srgbClr val="C0C0C0"/>
                  </a:outerShdw>
                </a:effectLst>
                <a:latin typeface="Arial Black" pitchFamily="34" charset="0"/>
                <a:ea typeface="黑体" pitchFamily="2" charset="-122"/>
                <a:cs typeface="+mn-ea"/>
                <a:sym typeface="Symbol" pitchFamily="18" charset="2"/>
              </a:rPr>
              <a:t>值，</a:t>
            </a:r>
            <a:r>
              <a:rPr lang="en-US" altLang="zh-CN" b="1" noProof="1">
                <a:effectLst>
                  <a:outerShdw blurRad="38100" dist="38100" dir="2700000">
                    <a:srgbClr val="C0C0C0"/>
                  </a:outerShdw>
                </a:effectLst>
                <a:latin typeface="Arial Black" pitchFamily="34" charset="0"/>
                <a:ea typeface="黑体" pitchFamily="2" charset="-122"/>
                <a:cs typeface="+mn-ea"/>
                <a:sym typeface="Symbol" pitchFamily="18" charset="2"/>
              </a:rPr>
              <a:t>BL</a:t>
            </a:r>
            <a:r>
              <a:rPr lang="zh-CN" altLang="en-US" b="1" noProof="1">
                <a:effectLst>
                  <a:outerShdw blurRad="38100" dist="38100" dir="2700000">
                    <a:srgbClr val="C0C0C0"/>
                  </a:outerShdw>
                </a:effectLst>
                <a:latin typeface="Arial Black" pitchFamily="34" charset="0"/>
                <a:ea typeface="黑体" pitchFamily="2" charset="-122"/>
                <a:cs typeface="+mn-ea"/>
                <a:sym typeface="Symbol" pitchFamily="18" charset="2"/>
              </a:rPr>
              <a:t>能提高很多。一般</a:t>
            </a:r>
            <a:r>
              <a:rPr lang="en-US" altLang="zh-CN" b="1" noProof="1">
                <a:effectLst>
                  <a:outerShdw blurRad="38100" dist="38100" dir="2700000">
                    <a:srgbClr val="C0C0C0"/>
                  </a:outerShdw>
                </a:effectLst>
                <a:latin typeface="Arial Black" pitchFamily="34" charset="0"/>
                <a:ea typeface="黑体" pitchFamily="2" charset="-122"/>
                <a:cs typeface="+mn-ea"/>
                <a:sym typeface="Symbol" pitchFamily="18" charset="2"/>
              </a:rPr>
              <a:t>&lt;0.01</a:t>
            </a:r>
            <a:r>
              <a:rPr lang="zh-CN" altLang="en-US" b="1" noProof="1">
                <a:effectLst>
                  <a:outerShdw blurRad="38100" dist="38100" dir="2700000">
                    <a:srgbClr val="C0C0C0"/>
                  </a:outerShdw>
                </a:effectLst>
                <a:latin typeface="Arial Black" pitchFamily="34" charset="0"/>
                <a:ea typeface="黑体" pitchFamily="2" charset="-122"/>
                <a:cs typeface="+mn-ea"/>
                <a:sym typeface="Symbol" pitchFamily="18" charset="2"/>
              </a:rPr>
              <a:t>。</a:t>
            </a:r>
            <a:endParaRPr lang="zh-CN" altLang="en-US" b="1" noProof="1">
              <a:effectLst>
                <a:outerShdw blurRad="38100" dist="38100" dir="2700000">
                  <a:srgbClr val="C0C0C0"/>
                </a:outerShdw>
              </a:effectLst>
              <a:latin typeface="Arial Black" pitchFamily="34" charset="0"/>
              <a:ea typeface="黑体" pitchFamily="2" charset="-122"/>
              <a:sym typeface="Symbol" pitchFamily="18" charset="2"/>
            </a:endParaRPr>
          </a:p>
          <a:p>
            <a:pPr>
              <a:spcBef>
                <a:spcPct val="50000"/>
              </a:spcBef>
            </a:pPr>
            <a:r>
              <a:rPr lang="zh-CN" altLang="en-US" b="1" noProof="1">
                <a:effectLst>
                  <a:outerShdw blurRad="38100" dist="38100" dir="2700000">
                    <a:srgbClr val="C0C0C0"/>
                  </a:outerShdw>
                </a:effectLst>
                <a:latin typeface="Arial Black" pitchFamily="34" charset="0"/>
                <a:ea typeface="黑体" pitchFamily="2" charset="-122"/>
                <a:cs typeface="+mn-ea"/>
                <a:sym typeface="Symbol" pitchFamily="18" charset="2"/>
              </a:rPr>
              <a:t>当</a:t>
            </a:r>
            <a:r>
              <a:rPr lang="en-US" altLang="zh-CN" b="1" noProof="1">
                <a:effectLst>
                  <a:outerShdw blurRad="38100" dist="38100" dir="2700000">
                    <a:srgbClr val="C0C0C0"/>
                  </a:outerShdw>
                </a:effectLst>
                <a:latin typeface="Arial Black" pitchFamily="34" charset="0"/>
                <a:ea typeface="黑体" pitchFamily="2" charset="-122"/>
                <a:cs typeface="+mn-ea"/>
                <a:sym typeface="Symbol" pitchFamily="18" charset="2"/>
              </a:rPr>
              <a:t>=0.002</a:t>
            </a:r>
            <a:r>
              <a:rPr lang="zh-CN" altLang="en-US" b="1" noProof="1">
                <a:effectLst>
                  <a:outerShdw blurRad="38100" dist="38100" dir="2700000">
                    <a:srgbClr val="C0C0C0"/>
                  </a:outerShdw>
                </a:effectLst>
                <a:latin typeface="Arial Black" pitchFamily="34" charset="0"/>
                <a:ea typeface="黑体" pitchFamily="2" charset="-122"/>
                <a:cs typeface="+mn-ea"/>
                <a:sym typeface="Symbol" pitchFamily="18" charset="2"/>
              </a:rPr>
              <a:t>时，</a:t>
            </a:r>
            <a:r>
              <a:rPr lang="en-US" altLang="zh-CN" b="1" noProof="1">
                <a:effectLst>
                  <a:outerShdw blurRad="38100" dist="38100" dir="2700000">
                    <a:srgbClr val="C0C0C0"/>
                  </a:outerShdw>
                </a:effectLst>
                <a:latin typeface="Arial Black" pitchFamily="34" charset="0"/>
                <a:ea typeface="黑体" pitchFamily="2" charset="-122"/>
                <a:cs typeface="+mn-ea"/>
                <a:sym typeface="Symbol" pitchFamily="18" charset="2"/>
              </a:rPr>
              <a:t>BL&lt;100(Mb/s).km</a:t>
            </a:r>
            <a:r>
              <a:rPr lang="zh-CN" altLang="en-US" b="1" noProof="1">
                <a:effectLst>
                  <a:outerShdw blurRad="38100" dist="38100" dir="2700000">
                    <a:srgbClr val="C0C0C0"/>
                  </a:outerShdw>
                </a:effectLst>
                <a:latin typeface="Arial Black" pitchFamily="34" charset="0"/>
                <a:ea typeface="黑体" pitchFamily="2" charset="-122"/>
                <a:cs typeface="+mn-ea"/>
                <a:sym typeface="Symbol" pitchFamily="18" charset="2"/>
              </a:rPr>
              <a:t>，</a:t>
            </a:r>
            <a:r>
              <a:rPr lang="en-US" altLang="zh-CN" b="1" noProof="1">
                <a:effectLst>
                  <a:outerShdw blurRad="38100" dist="38100" dir="2700000">
                    <a:srgbClr val="C0C0C0"/>
                  </a:outerShdw>
                </a:effectLst>
                <a:latin typeface="Arial Black" pitchFamily="34" charset="0"/>
                <a:ea typeface="黑体" pitchFamily="2" charset="-122"/>
                <a:cs typeface="+mn-ea"/>
                <a:sym typeface="Symbol" pitchFamily="18" charset="2"/>
              </a:rPr>
              <a:t>10Mb/s</a:t>
            </a:r>
            <a:r>
              <a:rPr lang="zh-CN" altLang="en-US" b="1" noProof="1">
                <a:effectLst>
                  <a:outerShdw blurRad="38100" dist="38100" dir="2700000">
                    <a:srgbClr val="C0C0C0"/>
                  </a:outerShdw>
                </a:effectLst>
                <a:latin typeface="Arial Black" pitchFamily="34" charset="0"/>
                <a:ea typeface="黑体" pitchFamily="2" charset="-122"/>
                <a:cs typeface="+mn-ea"/>
                <a:sym typeface="Symbol" pitchFamily="18" charset="2"/>
              </a:rPr>
              <a:t>的速率传输</a:t>
            </a:r>
            <a:r>
              <a:rPr lang="en-US" altLang="zh-CN" b="1" noProof="1">
                <a:effectLst>
                  <a:outerShdw blurRad="38100" dist="38100" dir="2700000">
                    <a:srgbClr val="C0C0C0"/>
                  </a:outerShdw>
                </a:effectLst>
                <a:latin typeface="Arial Black" pitchFamily="34" charset="0"/>
                <a:ea typeface="黑体" pitchFamily="2" charset="-122"/>
                <a:cs typeface="+mn-ea"/>
                <a:sym typeface="Symbol" pitchFamily="18" charset="2"/>
              </a:rPr>
              <a:t>10km</a:t>
            </a:r>
            <a:r>
              <a:rPr lang="zh-CN" altLang="en-US" b="1" noProof="1">
                <a:effectLst>
                  <a:outerShdw blurRad="38100" dist="38100" dir="2700000">
                    <a:srgbClr val="C0C0C0"/>
                  </a:outerShdw>
                </a:effectLst>
                <a:latin typeface="Arial Black" pitchFamily="34" charset="0"/>
                <a:ea typeface="黑体" pitchFamily="2" charset="-122"/>
                <a:cs typeface="+mn-ea"/>
                <a:sym typeface="Symbol" pitchFamily="18" charset="2"/>
              </a:rPr>
              <a:t>，适用于一些局域网。</a:t>
            </a:r>
            <a:endParaRPr lang="zh-CN" altLang="en-US" b="1" noProof="1">
              <a:effectLst>
                <a:outerShdw blurRad="38100" dist="38100" dir="2700000">
                  <a:srgbClr val="C0C0C0"/>
                </a:outerShdw>
              </a:effectLst>
              <a:latin typeface="Arial Black" pitchFamily="34" charset="0"/>
              <a:ea typeface="黑体" pitchFamily="2" charset="-122"/>
              <a:sym typeface="Symbol" pitchFamily="18" charset="2"/>
            </a:endParaRPr>
          </a:p>
        </p:txBody>
      </p:sp>
    </p:spTree>
    <p:extLst>
      <p:ext uri="{BB962C8B-B14F-4D97-AF65-F5344CB8AC3E}">
        <p14:creationId xmlns:p14="http://schemas.microsoft.com/office/powerpoint/2010/main" val="773774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15</a:t>
            </a:fld>
            <a:endParaRPr lang="en-US" altLang="zh-CN"/>
          </a:p>
        </p:txBody>
      </p:sp>
      <p:sp>
        <p:nvSpPr>
          <p:cNvPr id="3" name="标题 137217"/>
          <p:cNvSpPr txBox="1">
            <a:spLocks noChangeArrowheads="1"/>
          </p:cNvSpPr>
          <p:nvPr/>
        </p:nvSpPr>
        <p:spPr>
          <a:xfrm>
            <a:off x="8550640" y="115327"/>
            <a:ext cx="4572000" cy="11430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zh-CN" altLang="en-US" sz="3600" dirty="0" smtClean="0">
                <a:solidFill>
                  <a:schemeClr val="tx1"/>
                </a:solidFill>
                <a:latin typeface="黑体" panose="02010609060101010101" pitchFamily="49" charset="-122"/>
                <a:ea typeface="黑体" panose="02010609060101010101" pitchFamily="49" charset="-122"/>
                <a:cs typeface="+mn-cs"/>
              </a:rPr>
              <a:t>渐变光纤</a:t>
            </a:r>
            <a:endParaRPr lang="en-US" altLang="zh-CN" sz="3600" dirty="0">
              <a:solidFill>
                <a:schemeClr val="tx1"/>
              </a:solidFill>
              <a:latin typeface="黑体" panose="02010609060101010101" pitchFamily="49" charset="-122"/>
              <a:ea typeface="黑体" panose="02010609060101010101" pitchFamily="49" charset="-122"/>
              <a:cs typeface="+mn-cs"/>
            </a:endParaRPr>
          </a:p>
        </p:txBody>
      </p:sp>
      <p:sp>
        <p:nvSpPr>
          <p:cNvPr id="4" name="文本占位符 137218"/>
          <p:cNvSpPr txBox="1">
            <a:spLocks noChangeArrowheads="1"/>
          </p:cNvSpPr>
          <p:nvPr/>
        </p:nvSpPr>
        <p:spPr>
          <a:xfrm>
            <a:off x="273804" y="1119134"/>
            <a:ext cx="11489410" cy="26670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150000"/>
              </a:lnSpc>
            </a:pPr>
            <a:r>
              <a:rPr lang="zh-CN" altLang="en-US" sz="1800" kern="0" dirty="0" smtClean="0"/>
              <a:t>渐变光纤的芯区折射率不是一个常数，从芯区中心的最大值逐渐降低到包层的最小值。光线以正弦振荡形式向前传播。</a:t>
            </a:r>
          </a:p>
          <a:p>
            <a:pPr>
              <a:lnSpc>
                <a:spcPct val="150000"/>
              </a:lnSpc>
            </a:pPr>
            <a:r>
              <a:rPr lang="zh-CN" altLang="en-US" sz="1800" kern="0" dirty="0" smtClean="0"/>
              <a:t>入射角大的光线路径长，由于折射率的变化，光速在沿路径变化，虽然沿光纤轴线传输路径最短，但轴线上折射率最大，光传播最慢。通过合理设计折射率分布，使光线同时到达输出端，降低模间色散。</a:t>
            </a:r>
          </a:p>
        </p:txBody>
      </p:sp>
      <p:graphicFrame>
        <p:nvGraphicFramePr>
          <p:cNvPr id="5" name="对象 137219"/>
          <p:cNvGraphicFramePr>
            <a:graphicFrameLocks/>
          </p:cNvGraphicFramePr>
          <p:nvPr>
            <p:extLst>
              <p:ext uri="{D42A27DB-BD31-4B8C-83A1-F6EECF244321}">
                <p14:modId xmlns:p14="http://schemas.microsoft.com/office/powerpoint/2010/main" val="4082504379"/>
              </p:ext>
            </p:extLst>
          </p:nvPr>
        </p:nvGraphicFramePr>
        <p:xfrm>
          <a:off x="3275955" y="3545803"/>
          <a:ext cx="6477000" cy="2438400"/>
        </p:xfrm>
        <a:graphic>
          <a:graphicData uri="http://schemas.openxmlformats.org/presentationml/2006/ole">
            <mc:AlternateContent xmlns:mc="http://schemas.openxmlformats.org/markup-compatibility/2006">
              <mc:Choice xmlns:v="urn:schemas-microsoft-com:vml" Requires="v">
                <p:oleObj spid="_x0000_s8201" r:id="rId3" imgW="3407382" imgH="1429152" progId="Photoshop.Image.6">
                  <p:embed/>
                </p:oleObj>
              </mc:Choice>
              <mc:Fallback>
                <p:oleObj r:id="rId3" imgW="3407382" imgH="1429152" progId="Photoshop.Image.6">
                  <p:embed/>
                  <p:pic>
                    <p:nvPicPr>
                      <p:cNvPr id="27651" name="对象 13721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955" y="3545803"/>
                        <a:ext cx="6477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429711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16</a:t>
            </a:fld>
            <a:endParaRPr lang="en-US" altLang="zh-CN"/>
          </a:p>
        </p:txBody>
      </p:sp>
      <p:sp>
        <p:nvSpPr>
          <p:cNvPr id="3" name="矩形 138241"/>
          <p:cNvSpPr>
            <a:spLocks noChangeArrowheads="1"/>
          </p:cNvSpPr>
          <p:nvPr/>
        </p:nvSpPr>
        <p:spPr bwMode="auto">
          <a:xfrm>
            <a:off x="9110340" y="254081"/>
            <a:ext cx="457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zh-CN" altLang="en-US" sz="3600" dirty="0">
                <a:latin typeface="黑体" panose="02010609060101010101" pitchFamily="49" charset="-122"/>
                <a:ea typeface="黑体" panose="02010609060101010101" pitchFamily="49" charset="-122"/>
              </a:rPr>
              <a:t>渐变光纤</a:t>
            </a:r>
          </a:p>
        </p:txBody>
      </p:sp>
      <p:sp>
        <p:nvSpPr>
          <p:cNvPr id="4" name="文本框 3"/>
          <p:cNvSpPr txBox="1"/>
          <p:nvPr/>
        </p:nvSpPr>
        <p:spPr>
          <a:xfrm>
            <a:off x="502700" y="1835904"/>
            <a:ext cx="11353504" cy="1949188"/>
          </a:xfrm>
          <a:prstGeom prst="rect">
            <a:avLst/>
          </a:prstGeom>
          <a:noFill/>
          <a:ln w="9525">
            <a:noFill/>
            <a:miter/>
          </a:ln>
        </p:spPr>
        <p:txBody>
          <a:bodyPr wrap="square">
            <a:spAutoFit/>
          </a:bodyPr>
          <a:lstStyle/>
          <a:p>
            <a:pPr>
              <a:lnSpc>
                <a:spcPct val="200000"/>
              </a:lnSpc>
              <a:spcBef>
                <a:spcPct val="50000"/>
              </a:spcBef>
            </a:pPr>
            <a:r>
              <a:rPr lang="zh-CN" altLang="en-US" noProof="1">
                <a:latin typeface="Arial Black" pitchFamily="34" charset="0"/>
                <a:ea typeface="黑体" pitchFamily="2" charset="-122"/>
                <a:cs typeface="+mn-ea"/>
              </a:rPr>
              <a:t>优化设计的渐变光纤，其</a:t>
            </a:r>
            <a:r>
              <a:rPr lang="en-US" altLang="zh-CN" noProof="1">
                <a:latin typeface="Arial Black" pitchFamily="34" charset="0"/>
                <a:ea typeface="黑体" pitchFamily="2" charset="-122"/>
                <a:cs typeface="+mn-ea"/>
              </a:rPr>
              <a:t>BL</a:t>
            </a:r>
            <a:r>
              <a:rPr lang="zh-CN" altLang="en-US" noProof="1">
                <a:latin typeface="Arial Black" pitchFamily="34" charset="0"/>
                <a:ea typeface="黑体" pitchFamily="2" charset="-122"/>
                <a:cs typeface="+mn-ea"/>
              </a:rPr>
              <a:t>积达约</a:t>
            </a:r>
            <a:r>
              <a:rPr lang="en-US" altLang="zh-CN" noProof="1">
                <a:latin typeface="Arial Black" pitchFamily="34" charset="0"/>
                <a:ea typeface="黑体" pitchFamily="2" charset="-122"/>
                <a:cs typeface="+mn-ea"/>
                <a:sym typeface="Symbol" pitchFamily="18" charset="2"/>
              </a:rPr>
              <a:t>10(Gb/s).km</a:t>
            </a:r>
            <a:r>
              <a:rPr lang="zh-CN" altLang="en-US" noProof="1">
                <a:latin typeface="Arial Black" pitchFamily="34" charset="0"/>
                <a:ea typeface="黑体" pitchFamily="2" charset="-122"/>
                <a:cs typeface="+mn-ea"/>
                <a:sym typeface="Symbol" pitchFamily="18" charset="2"/>
              </a:rPr>
              <a:t>，比阶跃光纤提高了</a:t>
            </a:r>
            <a:r>
              <a:rPr lang="en-US" altLang="zh-CN" noProof="1">
                <a:latin typeface="Arial Black" pitchFamily="34" charset="0"/>
                <a:ea typeface="黑体" pitchFamily="2" charset="-122"/>
                <a:cs typeface="+mn-ea"/>
                <a:sym typeface="Symbol" pitchFamily="18" charset="2"/>
              </a:rPr>
              <a:t>3</a:t>
            </a:r>
            <a:r>
              <a:rPr lang="zh-CN" altLang="en-US" noProof="1">
                <a:latin typeface="Arial Black" pitchFamily="34" charset="0"/>
                <a:ea typeface="黑体" pitchFamily="2" charset="-122"/>
                <a:cs typeface="+mn-ea"/>
                <a:sym typeface="Symbol" pitchFamily="18" charset="2"/>
              </a:rPr>
              <a:t>个数量级。</a:t>
            </a:r>
            <a:endParaRPr lang="zh-CN" altLang="en-US" noProof="1">
              <a:latin typeface="Arial Black" pitchFamily="34" charset="0"/>
              <a:ea typeface="黑体" pitchFamily="2" charset="-122"/>
              <a:sym typeface="Symbol" pitchFamily="18" charset="2"/>
            </a:endParaRPr>
          </a:p>
          <a:p>
            <a:pPr>
              <a:lnSpc>
                <a:spcPct val="200000"/>
              </a:lnSpc>
              <a:spcBef>
                <a:spcPct val="50000"/>
              </a:spcBef>
            </a:pPr>
            <a:r>
              <a:rPr lang="zh-CN" altLang="en-US" noProof="1">
                <a:latin typeface="Arial Black" pitchFamily="34" charset="0"/>
                <a:ea typeface="黑体" pitchFamily="2" charset="-122"/>
                <a:cs typeface="+mn-ea"/>
                <a:sym typeface="Symbol" pitchFamily="18" charset="2"/>
              </a:rPr>
              <a:t>第一代光波系统就是使用的渐变光纤。</a:t>
            </a:r>
            <a:endParaRPr lang="zh-CN" altLang="en-US" noProof="1">
              <a:latin typeface="Arial Black" pitchFamily="34" charset="0"/>
              <a:ea typeface="黑体" pitchFamily="2" charset="-122"/>
              <a:sym typeface="Symbol" pitchFamily="18" charset="2"/>
            </a:endParaRPr>
          </a:p>
          <a:p>
            <a:pPr>
              <a:lnSpc>
                <a:spcPct val="200000"/>
              </a:lnSpc>
              <a:spcBef>
                <a:spcPct val="50000"/>
              </a:spcBef>
            </a:pPr>
            <a:r>
              <a:rPr lang="zh-CN" altLang="en-US" noProof="1">
                <a:latin typeface="Arial Black" pitchFamily="34" charset="0"/>
                <a:ea typeface="黑体" pitchFamily="2" charset="-122"/>
                <a:cs typeface="+mn-ea"/>
                <a:sym typeface="Symbol" pitchFamily="18" charset="2"/>
              </a:rPr>
              <a:t>单模光纤能进一步提高</a:t>
            </a:r>
            <a:r>
              <a:rPr lang="en-US" altLang="zh-CN" noProof="1">
                <a:latin typeface="Arial Black" pitchFamily="34" charset="0"/>
                <a:ea typeface="黑体" pitchFamily="2" charset="-122"/>
                <a:cs typeface="+mn-ea"/>
                <a:sym typeface="Symbol" pitchFamily="18" charset="2"/>
              </a:rPr>
              <a:t>BL</a:t>
            </a:r>
            <a:r>
              <a:rPr lang="zh-CN" altLang="en-US" noProof="1">
                <a:latin typeface="Arial Black" pitchFamily="34" charset="0"/>
                <a:ea typeface="黑体" pitchFamily="2" charset="-122"/>
                <a:cs typeface="+mn-ea"/>
                <a:sym typeface="Symbol" pitchFamily="18" charset="2"/>
              </a:rPr>
              <a:t>积，需要采用电磁导波和模式理论来讨论。</a:t>
            </a:r>
            <a:endParaRPr lang="zh-CN" altLang="en-US" noProof="1">
              <a:latin typeface="Arial Black" pitchFamily="34" charset="0"/>
              <a:ea typeface="黑体" pitchFamily="2" charset="-122"/>
              <a:sym typeface="Symbol" pitchFamily="18" charset="2"/>
            </a:endParaRPr>
          </a:p>
        </p:txBody>
      </p:sp>
    </p:spTree>
    <p:extLst>
      <p:ext uri="{BB962C8B-B14F-4D97-AF65-F5344CB8AC3E}">
        <p14:creationId xmlns:p14="http://schemas.microsoft.com/office/powerpoint/2010/main" val="8871188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17</a:t>
            </a:fld>
            <a:endParaRPr lang="en-US" altLang="zh-CN"/>
          </a:p>
        </p:txBody>
      </p:sp>
      <p:sp>
        <p:nvSpPr>
          <p:cNvPr id="3" name="文本框 2"/>
          <p:cNvSpPr txBox="1"/>
          <p:nvPr/>
        </p:nvSpPr>
        <p:spPr>
          <a:xfrm>
            <a:off x="990600" y="1316038"/>
            <a:ext cx="9284776" cy="3908762"/>
          </a:xfrm>
          <a:prstGeom prst="rect">
            <a:avLst/>
          </a:prstGeom>
          <a:noFill/>
          <a:ln w="9525">
            <a:noFill/>
            <a:miter/>
          </a:ln>
        </p:spPr>
        <p:txBody>
          <a:bodyPr wrap="square">
            <a:spAutoFit/>
          </a:bodyPr>
          <a:lstStyle/>
          <a:p>
            <a:pPr>
              <a:lnSpc>
                <a:spcPct val="200000"/>
              </a:lnSpc>
              <a:buClr>
                <a:srgbClr val="FFFF00"/>
              </a:buClr>
              <a:buFont typeface="Webdings" pitchFamily="18" charset="2"/>
              <a:buChar char="&lt;"/>
            </a:pPr>
            <a:r>
              <a:rPr lang="zh-CN" altLang="en-US" sz="2000" noProof="1">
                <a:solidFill>
                  <a:schemeClr val="folHlink"/>
                </a:solidFill>
                <a:latin typeface="Arial Black" pitchFamily="34" charset="0"/>
                <a:ea typeface="黑体" pitchFamily="2" charset="-122"/>
                <a:cs typeface="+mn-ea"/>
              </a:rPr>
              <a:t>按照光纤传输模式的多少分： </a:t>
            </a:r>
            <a:endParaRPr lang="en-US" altLang="zh-CN" sz="2000" noProof="1" smtClean="0">
              <a:solidFill>
                <a:schemeClr val="folHlink"/>
              </a:solidFill>
              <a:latin typeface="Arial Black" pitchFamily="34" charset="0"/>
              <a:ea typeface="黑体" pitchFamily="2" charset="-122"/>
              <a:cs typeface="+mn-ea"/>
            </a:endParaRPr>
          </a:p>
          <a:p>
            <a:pPr>
              <a:lnSpc>
                <a:spcPct val="200000"/>
              </a:lnSpc>
              <a:buClr>
                <a:srgbClr val="FFFF00"/>
              </a:buClr>
              <a:buFont typeface="Webdings" pitchFamily="18" charset="2"/>
              <a:buChar char="&lt;"/>
            </a:pPr>
            <a:r>
              <a:rPr lang="zh-CN" altLang="en-US" sz="1400" noProof="1" smtClean="0">
                <a:latin typeface="Arial Black" pitchFamily="34" charset="0"/>
                <a:ea typeface="黑体" pitchFamily="2" charset="-122"/>
                <a:cs typeface="+mn-ea"/>
              </a:rPr>
              <a:t>单模光纤</a:t>
            </a:r>
            <a:endParaRPr lang="en-US" altLang="zh-CN" sz="1400" noProof="1">
              <a:latin typeface="Arial Black" pitchFamily="34" charset="0"/>
              <a:ea typeface="黑体" pitchFamily="2" charset="-122"/>
            </a:endParaRPr>
          </a:p>
          <a:p>
            <a:pPr>
              <a:lnSpc>
                <a:spcPct val="200000"/>
              </a:lnSpc>
              <a:buClr>
                <a:srgbClr val="FFFF00"/>
              </a:buClr>
              <a:buFont typeface="Webdings" pitchFamily="18" charset="2"/>
              <a:buChar char="&lt;"/>
            </a:pPr>
            <a:r>
              <a:rPr lang="zh-CN" altLang="en-US" sz="1400" noProof="1" smtClean="0">
                <a:latin typeface="Arial Black" pitchFamily="34" charset="0"/>
                <a:ea typeface="黑体" pitchFamily="2" charset="-122"/>
                <a:cs typeface="+mn-ea"/>
              </a:rPr>
              <a:t>多模光纤</a:t>
            </a:r>
            <a:endParaRPr lang="zh-CN" altLang="en-US" sz="1400" noProof="1">
              <a:latin typeface="Arial Black" pitchFamily="34" charset="0"/>
              <a:ea typeface="黑体" pitchFamily="2" charset="-122"/>
            </a:endParaRPr>
          </a:p>
          <a:p>
            <a:pPr>
              <a:lnSpc>
                <a:spcPct val="200000"/>
              </a:lnSpc>
              <a:buClr>
                <a:srgbClr val="FFFF00"/>
              </a:buClr>
              <a:buFont typeface="Webdings" pitchFamily="18" charset="2"/>
              <a:buChar char="&lt;"/>
            </a:pPr>
            <a:r>
              <a:rPr lang="zh-CN" altLang="en-US" sz="2000" noProof="1">
                <a:solidFill>
                  <a:schemeClr val="folHlink"/>
                </a:solidFill>
                <a:latin typeface="Arial Black" pitchFamily="34" charset="0"/>
                <a:ea typeface="黑体" pitchFamily="2" charset="-122"/>
                <a:cs typeface="+mn-ea"/>
              </a:rPr>
              <a:t>按照光纤截面折射率分布分</a:t>
            </a:r>
            <a:r>
              <a:rPr lang="zh-CN" altLang="en-US" sz="2000" noProof="1" smtClean="0">
                <a:solidFill>
                  <a:schemeClr val="folHlink"/>
                </a:solidFill>
                <a:latin typeface="Arial Black" pitchFamily="34" charset="0"/>
                <a:ea typeface="黑体" pitchFamily="2" charset="-122"/>
                <a:cs typeface="+mn-ea"/>
              </a:rPr>
              <a:t>：</a:t>
            </a:r>
            <a:r>
              <a:rPr lang="en-US" altLang="zh-CN" sz="2000" noProof="1" smtClean="0">
                <a:latin typeface="Arial Black" pitchFamily="34" charset="0"/>
                <a:ea typeface="黑体" pitchFamily="2" charset="-122"/>
                <a:cs typeface="+mn-ea"/>
              </a:rPr>
              <a:t>  </a:t>
            </a:r>
          </a:p>
          <a:p>
            <a:pPr>
              <a:lnSpc>
                <a:spcPct val="200000"/>
              </a:lnSpc>
              <a:buClr>
                <a:srgbClr val="FFFF00"/>
              </a:buClr>
              <a:buFont typeface="Webdings" pitchFamily="18" charset="2"/>
              <a:buChar char="&lt;"/>
            </a:pPr>
            <a:r>
              <a:rPr lang="zh-CN" altLang="en-US" sz="1400" noProof="1" smtClean="0">
                <a:latin typeface="Arial Black" pitchFamily="34" charset="0"/>
                <a:ea typeface="黑体" pitchFamily="2" charset="-122"/>
                <a:cs typeface="+mn-ea"/>
              </a:rPr>
              <a:t>阶</a:t>
            </a:r>
            <a:r>
              <a:rPr lang="zh-CN" altLang="en-US" sz="1400" noProof="1">
                <a:latin typeface="Arial Black" pitchFamily="34" charset="0"/>
                <a:ea typeface="黑体" pitchFamily="2" charset="-122"/>
                <a:cs typeface="+mn-ea"/>
              </a:rPr>
              <a:t>跃型</a:t>
            </a:r>
            <a:r>
              <a:rPr lang="zh-CN" altLang="en-US" sz="1400" noProof="1" smtClean="0">
                <a:latin typeface="Arial Black" pitchFamily="34" charset="0"/>
                <a:ea typeface="黑体" pitchFamily="2" charset="-122"/>
                <a:cs typeface="+mn-ea"/>
              </a:rPr>
              <a:t>光纤</a:t>
            </a:r>
            <a:endParaRPr lang="en-US" altLang="zh-CN" sz="1400" noProof="1" smtClean="0">
              <a:latin typeface="Arial Black" pitchFamily="34" charset="0"/>
              <a:ea typeface="黑体" pitchFamily="2" charset="-122"/>
              <a:cs typeface="+mn-ea"/>
            </a:endParaRPr>
          </a:p>
          <a:p>
            <a:pPr>
              <a:lnSpc>
                <a:spcPct val="200000"/>
              </a:lnSpc>
              <a:buClr>
                <a:srgbClr val="FFFF00"/>
              </a:buClr>
              <a:buFont typeface="Webdings" pitchFamily="18" charset="2"/>
              <a:buChar char="&lt;"/>
            </a:pPr>
            <a:r>
              <a:rPr lang="en-US" altLang="zh-CN" sz="1400" noProof="1" smtClean="0">
                <a:latin typeface="Arial Black" pitchFamily="34" charset="0"/>
                <a:ea typeface="黑体" pitchFamily="2" charset="-122"/>
                <a:cs typeface="+mn-ea"/>
              </a:rPr>
              <a:t>  </a:t>
            </a:r>
            <a:r>
              <a:rPr lang="zh-CN" altLang="en-US" sz="1400" noProof="1">
                <a:latin typeface="Arial Black" pitchFamily="34" charset="0"/>
                <a:ea typeface="黑体" pitchFamily="2" charset="-122"/>
                <a:cs typeface="+mn-ea"/>
              </a:rPr>
              <a:t>梯度型光纤</a:t>
            </a:r>
            <a:r>
              <a:rPr lang="en-US" altLang="zh-CN" sz="1400" noProof="1">
                <a:latin typeface="Arial Black" pitchFamily="34" charset="0"/>
                <a:ea typeface="黑体" pitchFamily="2" charset="-122"/>
                <a:cs typeface="+mn-ea"/>
              </a:rPr>
              <a:t>(</a:t>
            </a:r>
            <a:r>
              <a:rPr lang="zh-CN" altLang="en-US" sz="1400" noProof="1">
                <a:latin typeface="Arial Black" pitchFamily="34" charset="0"/>
                <a:ea typeface="黑体" pitchFamily="2" charset="-122"/>
                <a:cs typeface="+mn-ea"/>
              </a:rPr>
              <a:t>多模光纤</a:t>
            </a:r>
            <a:r>
              <a:rPr lang="en-US" altLang="zh-CN" sz="1400" noProof="1">
                <a:latin typeface="Arial Black" pitchFamily="34" charset="0"/>
                <a:ea typeface="黑体" pitchFamily="2" charset="-122"/>
                <a:cs typeface="+mn-ea"/>
              </a:rPr>
              <a:t>) </a:t>
            </a:r>
            <a:endParaRPr lang="en-US" altLang="zh-CN" sz="1400" noProof="1" smtClean="0">
              <a:latin typeface="Arial Black" pitchFamily="34" charset="0"/>
              <a:ea typeface="黑体" pitchFamily="2" charset="-122"/>
              <a:cs typeface="+mn-ea"/>
            </a:endParaRPr>
          </a:p>
          <a:p>
            <a:pPr>
              <a:lnSpc>
                <a:spcPct val="200000"/>
              </a:lnSpc>
              <a:buClr>
                <a:srgbClr val="FFFF00"/>
              </a:buClr>
              <a:buFont typeface="Webdings" pitchFamily="18" charset="2"/>
              <a:buChar char="&lt;"/>
            </a:pPr>
            <a:r>
              <a:rPr lang="zh-CN" altLang="en-US" sz="1400" noProof="1" smtClean="0">
                <a:latin typeface="Arial Black" pitchFamily="34" charset="0"/>
                <a:ea typeface="黑体" pitchFamily="2" charset="-122"/>
                <a:cs typeface="+mn-ea"/>
              </a:rPr>
              <a:t>双</a:t>
            </a:r>
            <a:r>
              <a:rPr lang="zh-CN" altLang="en-US" sz="1400" noProof="1">
                <a:latin typeface="Arial Black" pitchFamily="34" charset="0"/>
                <a:ea typeface="黑体" pitchFamily="2" charset="-122"/>
                <a:cs typeface="+mn-ea"/>
              </a:rPr>
              <a:t>包层（</a:t>
            </a:r>
            <a:r>
              <a:rPr lang="en-US" altLang="zh-CN" sz="1400" noProof="1">
                <a:latin typeface="Arial Black" pitchFamily="34" charset="0"/>
                <a:ea typeface="黑体" pitchFamily="2" charset="-122"/>
                <a:cs typeface="+mn-ea"/>
              </a:rPr>
              <a:t>W</a:t>
            </a:r>
            <a:r>
              <a:rPr lang="zh-CN" altLang="en-US" sz="1400" noProof="1">
                <a:latin typeface="Arial Black" pitchFamily="34" charset="0"/>
                <a:ea typeface="黑体" pitchFamily="2" charset="-122"/>
                <a:cs typeface="+mn-ea"/>
              </a:rPr>
              <a:t>型）</a:t>
            </a:r>
            <a:endParaRPr lang="zh-CN" altLang="en-US" sz="1400" noProof="1">
              <a:latin typeface="Arial Black" pitchFamily="34" charset="0"/>
              <a:ea typeface="黑体" pitchFamily="2" charset="-122"/>
            </a:endParaRPr>
          </a:p>
          <a:p>
            <a:pPr lvl="1">
              <a:lnSpc>
                <a:spcPct val="200000"/>
              </a:lnSpc>
              <a:buClr>
                <a:schemeClr val="tx1"/>
              </a:buClr>
              <a:buFont typeface="Symbol" pitchFamily="18" charset="2"/>
              <a:buChar char="Ö"/>
            </a:pPr>
            <a:r>
              <a:rPr lang="zh-CN" altLang="en-US" sz="1400" noProof="1">
                <a:latin typeface="Arial Black" pitchFamily="34" charset="0"/>
                <a:ea typeface="黑体" pitchFamily="2" charset="-122"/>
                <a:cs typeface="+mn-ea"/>
              </a:rPr>
              <a:t>  三角分布</a:t>
            </a:r>
            <a:r>
              <a:rPr lang="en-US" altLang="zh-CN" sz="1400" noProof="1">
                <a:latin typeface="Arial Black" pitchFamily="34" charset="0"/>
                <a:ea typeface="黑体" pitchFamily="2" charset="-122"/>
                <a:cs typeface="+mn-ea"/>
              </a:rPr>
              <a:t>--</a:t>
            </a:r>
            <a:r>
              <a:rPr lang="zh-CN" altLang="en-US" sz="1400" noProof="1">
                <a:latin typeface="Arial Black" pitchFamily="34" charset="0"/>
                <a:ea typeface="黑体" pitchFamily="2" charset="-122"/>
                <a:cs typeface="+mn-ea"/>
              </a:rPr>
              <a:t>色散位移光纤</a:t>
            </a:r>
            <a:r>
              <a:rPr lang="en-US" altLang="zh-CN" sz="1400" noProof="1">
                <a:latin typeface="Arial Black" pitchFamily="34" charset="0"/>
                <a:ea typeface="黑体" pitchFamily="2" charset="-122"/>
                <a:cs typeface="+mn-ea"/>
              </a:rPr>
              <a:t>(DSF G.653),</a:t>
            </a:r>
            <a:r>
              <a:rPr lang="zh-CN" altLang="en-US" sz="1400" noProof="1">
                <a:latin typeface="Arial Black" pitchFamily="34" charset="0"/>
                <a:ea typeface="黑体" pitchFamily="2" charset="-122"/>
                <a:cs typeface="+mn-ea"/>
              </a:rPr>
              <a:t>非零色散位移光纤</a:t>
            </a:r>
            <a:r>
              <a:rPr lang="en-US" altLang="zh-CN" sz="1400" noProof="1">
                <a:latin typeface="Arial Black" pitchFamily="34" charset="0"/>
                <a:ea typeface="黑体" pitchFamily="2" charset="-122"/>
                <a:cs typeface="+mn-ea"/>
              </a:rPr>
              <a:t>(NZ-DSF G.655)P55</a:t>
            </a:r>
            <a:endParaRPr lang="en-US" altLang="zh-CN" sz="1400" noProof="1">
              <a:latin typeface="Arial Black" pitchFamily="34" charset="0"/>
              <a:ea typeface="黑体" pitchFamily="2" charset="-122"/>
            </a:endParaRPr>
          </a:p>
        </p:txBody>
      </p:sp>
      <p:sp>
        <p:nvSpPr>
          <p:cNvPr id="4" name="矩形 3"/>
          <p:cNvSpPr/>
          <p:nvPr/>
        </p:nvSpPr>
        <p:spPr>
          <a:xfrm>
            <a:off x="9367839" y="261938"/>
            <a:ext cx="3376612" cy="533400"/>
          </a:xfrm>
          <a:prstGeom prst="rect">
            <a:avLst/>
          </a:prstGeom>
          <a:noFill/>
          <a:ln w="9525">
            <a:noFill/>
            <a:miter/>
          </a:ln>
        </p:spPr>
        <p:txBody>
          <a:bodyPr anchor="ctr"/>
          <a:lstStyle/>
          <a:p>
            <a:r>
              <a:rPr lang="zh-CN" altLang="en-US" sz="3600" dirty="0">
                <a:latin typeface="黑体" panose="02010609060101010101" pitchFamily="49" charset="-122"/>
                <a:ea typeface="黑体" panose="02010609060101010101" pitchFamily="49" charset="-122"/>
              </a:rPr>
              <a:t>光纤的分类</a:t>
            </a:r>
            <a:endParaRPr lang="en-US" altLang="zh-CN" sz="36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5248724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18</a:t>
            </a:fld>
            <a:endParaRPr lang="en-US" altLang="zh-CN"/>
          </a:p>
        </p:txBody>
      </p:sp>
      <p:pic>
        <p:nvPicPr>
          <p:cNvPr id="3" name="图片 1423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2811" y="2257504"/>
            <a:ext cx="6248400"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标题 142338"/>
          <p:cNvSpPr txBox="1">
            <a:spLocks noChangeArrowheads="1"/>
          </p:cNvSpPr>
          <p:nvPr/>
        </p:nvSpPr>
        <p:spPr>
          <a:xfrm>
            <a:off x="9403436" y="334923"/>
            <a:ext cx="2788564" cy="11430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zh-CN" altLang="en-US" sz="2800" kern="0" dirty="0" smtClean="0"/>
              <a:t>光纤的种类</a:t>
            </a:r>
          </a:p>
        </p:txBody>
      </p:sp>
      <p:sp>
        <p:nvSpPr>
          <p:cNvPr id="5" name="文本占位符 142339"/>
          <p:cNvSpPr txBox="1">
            <a:spLocks noChangeArrowheads="1"/>
          </p:cNvSpPr>
          <p:nvPr/>
        </p:nvSpPr>
        <p:spPr>
          <a:xfrm>
            <a:off x="377449" y="978058"/>
            <a:ext cx="11382214" cy="1958975"/>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150000"/>
              </a:lnSpc>
            </a:pPr>
            <a:r>
              <a:rPr lang="zh-CN" altLang="en-US" sz="1800" kern="0" dirty="0" smtClean="0">
                <a:solidFill>
                  <a:schemeClr val="folHlink"/>
                </a:solidFill>
                <a:sym typeface="Symbol" panose="05050102010706020507" pitchFamily="18" charset="2"/>
              </a:rPr>
              <a:t>光纤的芯径、折射率差（</a:t>
            </a:r>
            <a:r>
              <a:rPr lang="en-US" altLang="zh-CN" sz="1800" kern="0" dirty="0" smtClean="0">
                <a:solidFill>
                  <a:schemeClr val="folHlink"/>
                </a:solidFill>
                <a:sym typeface="Symbol" panose="05050102010706020507" pitchFamily="18" charset="2"/>
              </a:rPr>
              <a:t></a:t>
            </a:r>
            <a:r>
              <a:rPr lang="zh-CN" altLang="en-US" sz="1800" kern="0" dirty="0" smtClean="0">
                <a:solidFill>
                  <a:schemeClr val="folHlink"/>
                </a:solidFill>
                <a:sym typeface="Symbol" panose="05050102010706020507" pitchFamily="18" charset="2"/>
              </a:rPr>
              <a:t>）、所使用波长</a:t>
            </a:r>
            <a:r>
              <a:rPr lang="en-US" altLang="zh-CN" sz="1800" kern="0" dirty="0" smtClean="0">
                <a:solidFill>
                  <a:schemeClr val="folHlink"/>
                </a:solidFill>
                <a:sym typeface="Symbol" panose="05050102010706020507" pitchFamily="18" charset="2"/>
              </a:rPr>
              <a:t></a:t>
            </a:r>
            <a:r>
              <a:rPr lang="zh-CN" altLang="en-US" sz="1800" kern="0" dirty="0" smtClean="0">
                <a:sym typeface="Symbol" panose="05050102010706020507" pitchFamily="18" charset="2"/>
              </a:rPr>
              <a:t>可传播的模的数量不同</a:t>
            </a:r>
          </a:p>
          <a:p>
            <a:pPr>
              <a:lnSpc>
                <a:spcPct val="150000"/>
              </a:lnSpc>
            </a:pPr>
            <a:r>
              <a:rPr lang="zh-CN" altLang="en-US" sz="1600" kern="0" dirty="0" smtClean="0">
                <a:solidFill>
                  <a:schemeClr val="hlink"/>
                </a:solidFill>
                <a:sym typeface="Symbol" panose="05050102010706020507" pitchFamily="18" charset="2"/>
              </a:rPr>
              <a:t>多模光纤</a:t>
            </a:r>
            <a:r>
              <a:rPr lang="zh-CN" altLang="en-US" sz="1600" kern="0" dirty="0" smtClean="0">
                <a:sym typeface="Symbol" panose="05050102010706020507" pitchFamily="18" charset="2"/>
              </a:rPr>
              <a:t> </a:t>
            </a:r>
          </a:p>
          <a:p>
            <a:pPr>
              <a:lnSpc>
                <a:spcPct val="150000"/>
              </a:lnSpc>
              <a:buFont typeface="Wingdings" panose="05000000000000000000" pitchFamily="2" charset="2"/>
              <a:buNone/>
            </a:pPr>
            <a:r>
              <a:rPr lang="zh-CN" altLang="en-US" sz="1600" kern="0" dirty="0" smtClean="0">
                <a:sym typeface="Symbol" panose="05050102010706020507" pitchFamily="18" charset="2"/>
              </a:rPr>
              <a:t>   </a:t>
            </a:r>
            <a:r>
              <a:rPr lang="en-US" altLang="zh-CN" sz="1600" kern="0" dirty="0" smtClean="0">
                <a:sym typeface="Symbol" panose="05050102010706020507" pitchFamily="18" charset="2"/>
              </a:rPr>
              <a:t>2a=50 m</a:t>
            </a:r>
          </a:p>
          <a:p>
            <a:pPr>
              <a:lnSpc>
                <a:spcPct val="150000"/>
              </a:lnSpc>
            </a:pPr>
            <a:r>
              <a:rPr lang="zh-CN" altLang="en-US" sz="1600" kern="0" dirty="0" smtClean="0">
                <a:solidFill>
                  <a:schemeClr val="hlink"/>
                </a:solidFill>
                <a:sym typeface="Symbol" panose="05050102010706020507" pitchFamily="18" charset="2"/>
              </a:rPr>
              <a:t>单模光纤</a:t>
            </a:r>
            <a:r>
              <a:rPr lang="en-US" altLang="zh-CN" sz="1600" kern="0" dirty="0" smtClean="0">
                <a:solidFill>
                  <a:schemeClr val="hlink"/>
                </a:solidFill>
                <a:sym typeface="Symbol" panose="05050102010706020507" pitchFamily="18" charset="2"/>
              </a:rPr>
              <a:t></a:t>
            </a:r>
            <a:r>
              <a:rPr lang="en-US" altLang="zh-CN" sz="1600" kern="0" dirty="0" smtClean="0">
                <a:sym typeface="Symbol" panose="05050102010706020507" pitchFamily="18" charset="2"/>
              </a:rPr>
              <a:t>   </a:t>
            </a:r>
          </a:p>
          <a:p>
            <a:pPr>
              <a:lnSpc>
                <a:spcPct val="150000"/>
              </a:lnSpc>
              <a:buFont typeface="Wingdings" panose="05000000000000000000" pitchFamily="2" charset="2"/>
              <a:buNone/>
            </a:pPr>
            <a:r>
              <a:rPr lang="en-US" altLang="zh-CN" sz="1600" kern="0" dirty="0" smtClean="0">
                <a:sym typeface="Symbol" panose="05050102010706020507" pitchFamily="18" charset="2"/>
              </a:rPr>
              <a:t>   2a=4~10 m</a:t>
            </a:r>
          </a:p>
        </p:txBody>
      </p:sp>
      <p:sp>
        <p:nvSpPr>
          <p:cNvPr id="6" name="文本框 5"/>
          <p:cNvSpPr txBox="1"/>
          <p:nvPr/>
        </p:nvSpPr>
        <p:spPr>
          <a:xfrm>
            <a:off x="6434218" y="5970785"/>
            <a:ext cx="2667000" cy="822325"/>
          </a:xfrm>
          <a:prstGeom prst="rect">
            <a:avLst/>
          </a:prstGeom>
          <a:noFill/>
          <a:ln w="12700">
            <a:noFill/>
            <a:miter/>
          </a:ln>
        </p:spPr>
        <p:txBody>
          <a:bodyPr>
            <a:spAutoFit/>
          </a:bodyPr>
          <a:lstStyle/>
          <a:p>
            <a:pPr>
              <a:spcBef>
                <a:spcPct val="50000"/>
              </a:spcBef>
              <a:buClr>
                <a:srgbClr val="000000"/>
              </a:buClr>
            </a:pPr>
            <a:r>
              <a:rPr lang="zh-CN" altLang="en-US" b="1" noProof="1">
                <a:effectLst>
                  <a:outerShdw blurRad="38100" dist="38100" dir="2700000">
                    <a:srgbClr val="C0C0C0"/>
                  </a:outerShdw>
                </a:effectLst>
                <a:latin typeface="Arial Black" pitchFamily="34" charset="0"/>
                <a:ea typeface="黑体" pitchFamily="2" charset="-122"/>
                <a:cs typeface="+mn-ea"/>
              </a:rPr>
              <a:t>外径：</a:t>
            </a:r>
            <a:r>
              <a:rPr lang="en-US" altLang="zh-CN" b="1" noProof="1">
                <a:effectLst>
                  <a:outerShdw blurRad="38100" dist="38100" dir="2700000">
                    <a:srgbClr val="C0C0C0"/>
                  </a:outerShdw>
                </a:effectLst>
                <a:latin typeface="Arial Black" pitchFamily="34" charset="0"/>
                <a:ea typeface="黑体" pitchFamily="2" charset="-122"/>
                <a:cs typeface="+mn-ea"/>
              </a:rPr>
              <a:t>2b=125</a:t>
            </a:r>
            <a:r>
              <a:rPr lang="en-US" altLang="zh-CN" b="1" noProof="1">
                <a:effectLst>
                  <a:outerShdw blurRad="38100" dist="38100" dir="2700000">
                    <a:srgbClr val="C0C0C0"/>
                  </a:outerShdw>
                </a:effectLst>
                <a:latin typeface="Arial Black" pitchFamily="34" charset="0"/>
                <a:ea typeface="黑体" pitchFamily="2" charset="-122"/>
                <a:cs typeface="+mn-ea"/>
                <a:sym typeface="Symbol" pitchFamily="18" charset="2"/>
              </a:rPr>
              <a:t>m</a:t>
            </a:r>
            <a:endParaRPr lang="en-US" altLang="zh-CN" b="1" noProof="1">
              <a:effectLst>
                <a:outerShdw blurRad="38100" dist="38100" dir="2700000">
                  <a:srgbClr val="C0C0C0"/>
                </a:outerShdw>
              </a:effectLst>
              <a:latin typeface="Arial Black" pitchFamily="34" charset="0"/>
              <a:ea typeface="黑体" pitchFamily="2" charset="-122"/>
              <a:sym typeface="Symbol" pitchFamily="18" charset="2"/>
            </a:endParaRPr>
          </a:p>
        </p:txBody>
      </p:sp>
    </p:spTree>
    <p:extLst>
      <p:ext uri="{BB962C8B-B14F-4D97-AF65-F5344CB8AC3E}">
        <p14:creationId xmlns:p14="http://schemas.microsoft.com/office/powerpoint/2010/main" val="2305466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19</a:t>
            </a:fld>
            <a:endParaRPr lang="en-US" altLang="zh-CN"/>
          </a:p>
        </p:txBody>
      </p:sp>
      <p:sp>
        <p:nvSpPr>
          <p:cNvPr id="3" name="文本框 2"/>
          <p:cNvSpPr txBox="1"/>
          <p:nvPr/>
        </p:nvSpPr>
        <p:spPr>
          <a:xfrm>
            <a:off x="471488" y="1236663"/>
            <a:ext cx="9758362" cy="4278094"/>
          </a:xfrm>
          <a:prstGeom prst="rect">
            <a:avLst/>
          </a:prstGeom>
          <a:noFill/>
          <a:ln w="9525">
            <a:noFill/>
            <a:miter/>
          </a:ln>
        </p:spPr>
        <p:txBody>
          <a:bodyPr wrap="square">
            <a:spAutoFit/>
          </a:bodyPr>
          <a:lstStyle/>
          <a:p>
            <a:pPr>
              <a:lnSpc>
                <a:spcPct val="200000"/>
              </a:lnSpc>
              <a:buClr>
                <a:schemeClr val="tx1"/>
              </a:buClr>
              <a:buFont typeface="Webdings" pitchFamily="18" charset="2"/>
              <a:buChar char="&lt;"/>
            </a:pPr>
            <a:r>
              <a:rPr lang="en-US" altLang="zh-CN" sz="2800" noProof="1">
                <a:solidFill>
                  <a:schemeClr val="folHlink"/>
                </a:solidFill>
                <a:latin typeface="Arial Black" pitchFamily="34" charset="0"/>
                <a:ea typeface="黑体" pitchFamily="2" charset="-122"/>
                <a:cs typeface="+mn-ea"/>
              </a:rPr>
              <a:t>ITU-T</a:t>
            </a:r>
            <a:r>
              <a:rPr lang="zh-CN" altLang="en-US" sz="2800" noProof="1">
                <a:solidFill>
                  <a:schemeClr val="folHlink"/>
                </a:solidFill>
                <a:latin typeface="Arial Black" pitchFamily="34" charset="0"/>
                <a:ea typeface="黑体" pitchFamily="2" charset="-122"/>
                <a:cs typeface="+mn-ea"/>
              </a:rPr>
              <a:t>标准光纤</a:t>
            </a:r>
            <a:endParaRPr lang="zh-CN" altLang="en-US" sz="2800" noProof="1">
              <a:solidFill>
                <a:schemeClr val="folHlink"/>
              </a:solidFill>
              <a:latin typeface="Arial Black" pitchFamily="34" charset="0"/>
              <a:ea typeface="黑体" pitchFamily="2" charset="-122"/>
            </a:endParaRPr>
          </a:p>
          <a:p>
            <a:pPr lvl="1">
              <a:lnSpc>
                <a:spcPct val="200000"/>
              </a:lnSpc>
              <a:buClr>
                <a:schemeClr val="tx1"/>
              </a:buClr>
              <a:buFont typeface="Webdings" pitchFamily="18" charset="2"/>
              <a:buChar char="&lt;"/>
            </a:pPr>
            <a:r>
              <a:rPr lang="en-US" altLang="zh-CN" noProof="1">
                <a:latin typeface="Arial" charset="0"/>
                <a:ea typeface="黑体" pitchFamily="2" charset="-122"/>
                <a:cs typeface="+mn-ea"/>
              </a:rPr>
              <a:t>G.652</a:t>
            </a:r>
            <a:r>
              <a:rPr lang="zh-CN" altLang="en-US" noProof="1">
                <a:latin typeface="Arial" charset="0"/>
                <a:ea typeface="黑体" pitchFamily="2" charset="-122"/>
                <a:cs typeface="+mn-ea"/>
              </a:rPr>
              <a:t>：普通单模光纤</a:t>
            </a:r>
            <a:r>
              <a:rPr lang="en-US" altLang="zh-CN" noProof="1">
                <a:latin typeface="Arial" charset="0"/>
                <a:cs typeface="+mn-ea"/>
              </a:rPr>
              <a:t>(</a:t>
            </a:r>
            <a:r>
              <a:rPr lang="en-US" altLang="zh-CN" noProof="1">
                <a:latin typeface="Arial" charset="0"/>
                <a:ea typeface="黑体" pitchFamily="2" charset="-122"/>
                <a:cs typeface="+mn-ea"/>
              </a:rPr>
              <a:t>SMF</a:t>
            </a:r>
            <a:r>
              <a:rPr lang="en-US" altLang="zh-CN" noProof="1">
                <a:latin typeface="Arial" charset="0"/>
                <a:cs typeface="+mn-ea"/>
              </a:rPr>
              <a:t>),</a:t>
            </a:r>
            <a:r>
              <a:rPr lang="zh-CN" altLang="en-US" noProof="1">
                <a:latin typeface="Arial" charset="0"/>
                <a:cs typeface="+mn-ea"/>
              </a:rPr>
              <a:t>产品：康宁，长飞</a:t>
            </a:r>
            <a:endParaRPr lang="zh-CN" altLang="en-US" noProof="1">
              <a:latin typeface="Arial" charset="0"/>
            </a:endParaRPr>
          </a:p>
          <a:p>
            <a:pPr lvl="1">
              <a:lnSpc>
                <a:spcPct val="200000"/>
              </a:lnSpc>
              <a:buClr>
                <a:schemeClr val="tx1"/>
              </a:buClr>
              <a:buFont typeface="Webdings" pitchFamily="18" charset="2"/>
              <a:buChar char="&lt;"/>
            </a:pPr>
            <a:r>
              <a:rPr lang="en-US" altLang="zh-CN" noProof="1">
                <a:latin typeface="Arial" charset="0"/>
                <a:ea typeface="黑体" pitchFamily="2" charset="-122"/>
                <a:cs typeface="+mn-ea"/>
              </a:rPr>
              <a:t>G.653</a:t>
            </a:r>
            <a:r>
              <a:rPr lang="zh-CN" altLang="en-US" noProof="1">
                <a:latin typeface="Arial" charset="0"/>
                <a:ea typeface="黑体" pitchFamily="2" charset="-122"/>
                <a:cs typeface="+mn-ea"/>
              </a:rPr>
              <a:t>：色散位移光纤</a:t>
            </a:r>
            <a:r>
              <a:rPr lang="en-US" altLang="zh-CN" noProof="1">
                <a:latin typeface="Arial" charset="0"/>
                <a:ea typeface="黑体" pitchFamily="2" charset="-122"/>
                <a:cs typeface="+mn-ea"/>
              </a:rPr>
              <a:t>(DSF)</a:t>
            </a:r>
            <a:endParaRPr lang="en-US" altLang="zh-CN" noProof="1">
              <a:latin typeface="Arial" charset="0"/>
              <a:ea typeface="黑体" pitchFamily="2" charset="-122"/>
            </a:endParaRPr>
          </a:p>
          <a:p>
            <a:pPr lvl="1">
              <a:lnSpc>
                <a:spcPct val="200000"/>
              </a:lnSpc>
              <a:buClr>
                <a:schemeClr val="tx1"/>
              </a:buClr>
              <a:buFont typeface="Webdings" pitchFamily="18" charset="2"/>
              <a:buChar char="&lt;"/>
            </a:pPr>
            <a:r>
              <a:rPr lang="en-US" altLang="zh-CN" noProof="1">
                <a:latin typeface="Arial" charset="0"/>
                <a:ea typeface="黑体" pitchFamily="2" charset="-122"/>
                <a:cs typeface="+mn-ea"/>
              </a:rPr>
              <a:t>G.655</a:t>
            </a:r>
            <a:r>
              <a:rPr lang="zh-CN" altLang="en-US" noProof="1">
                <a:latin typeface="Arial" charset="0"/>
                <a:ea typeface="黑体" pitchFamily="2" charset="-122"/>
                <a:cs typeface="+mn-ea"/>
              </a:rPr>
              <a:t>：非零色散位移光纤</a:t>
            </a:r>
            <a:r>
              <a:rPr lang="en-US" altLang="zh-CN" noProof="1">
                <a:latin typeface="Arial" charset="0"/>
                <a:ea typeface="黑体" pitchFamily="2" charset="-122"/>
                <a:cs typeface="+mn-ea"/>
              </a:rPr>
              <a:t>(NZ-DSF),</a:t>
            </a:r>
            <a:r>
              <a:rPr lang="zh-CN" altLang="en-US" noProof="1">
                <a:latin typeface="Arial" charset="0"/>
                <a:ea typeface="黑体" pitchFamily="2" charset="-122"/>
                <a:cs typeface="+mn-ea"/>
              </a:rPr>
              <a:t>产品：康宁</a:t>
            </a:r>
            <a:r>
              <a:rPr lang="en-US" altLang="zh-CN" noProof="1">
                <a:latin typeface="Arial" charset="0"/>
                <a:ea typeface="黑体" pitchFamily="2" charset="-122"/>
                <a:cs typeface="+mn-ea"/>
              </a:rPr>
              <a:t>LEAF</a:t>
            </a:r>
            <a:r>
              <a:rPr lang="zh-CN" altLang="en-US" noProof="1">
                <a:latin typeface="Arial" charset="0"/>
                <a:ea typeface="黑体" pitchFamily="2" charset="-122"/>
                <a:cs typeface="+mn-ea"/>
              </a:rPr>
              <a:t>；长飞：大保实</a:t>
            </a:r>
            <a:endParaRPr lang="zh-CN" altLang="en-US" noProof="1">
              <a:latin typeface="Arial" charset="0"/>
              <a:ea typeface="黑体" pitchFamily="2" charset="-122"/>
            </a:endParaRPr>
          </a:p>
          <a:p>
            <a:pPr lvl="1">
              <a:lnSpc>
                <a:spcPct val="200000"/>
              </a:lnSpc>
              <a:buClr>
                <a:schemeClr val="tx1"/>
              </a:buClr>
              <a:buFont typeface="Webdings" pitchFamily="18" charset="2"/>
              <a:buChar char="&lt;"/>
            </a:pPr>
            <a:r>
              <a:rPr lang="en-US" altLang="zh-CN" noProof="1">
                <a:latin typeface="Arial" charset="0"/>
                <a:cs typeface="+mn-ea"/>
              </a:rPr>
              <a:t>G.651</a:t>
            </a:r>
            <a:r>
              <a:rPr lang="zh-CN" altLang="en-US" noProof="1">
                <a:latin typeface="Arial" charset="0"/>
                <a:cs typeface="+mn-ea"/>
              </a:rPr>
              <a:t>：普通多模光纤</a:t>
            </a:r>
            <a:r>
              <a:rPr lang="en-US" altLang="zh-CN" noProof="1">
                <a:latin typeface="Arial" charset="0"/>
                <a:cs typeface="+mn-ea"/>
              </a:rPr>
              <a:t>(MMF),</a:t>
            </a:r>
            <a:r>
              <a:rPr lang="zh-CN" altLang="en-US" noProof="1">
                <a:latin typeface="Arial" charset="0"/>
                <a:cs typeface="+mn-ea"/>
              </a:rPr>
              <a:t>产品：</a:t>
            </a:r>
            <a:r>
              <a:rPr lang="zh-CN" altLang="en-US" noProof="1">
                <a:latin typeface="Times New Roman" pitchFamily="18" charset="0"/>
                <a:cs typeface="+mn-ea"/>
              </a:rPr>
              <a:t>长飞</a:t>
            </a:r>
            <a:endParaRPr lang="zh-CN" altLang="en-US" noProof="1">
              <a:latin typeface="Times New Roman" pitchFamily="18" charset="0"/>
            </a:endParaRPr>
          </a:p>
          <a:p>
            <a:pPr lvl="1">
              <a:lnSpc>
                <a:spcPct val="200000"/>
              </a:lnSpc>
              <a:buClr>
                <a:schemeClr val="tx1"/>
              </a:buClr>
              <a:buFont typeface="Webdings" pitchFamily="18" charset="2"/>
              <a:buChar char="&lt;"/>
            </a:pPr>
            <a:endParaRPr lang="zh-CN" altLang="en-US" noProof="1">
              <a:latin typeface="Times New Roman" pitchFamily="18" charset="0"/>
            </a:endParaRPr>
          </a:p>
          <a:p>
            <a:pPr>
              <a:lnSpc>
                <a:spcPct val="200000"/>
              </a:lnSpc>
              <a:buClr>
                <a:schemeClr val="tx1"/>
              </a:buClr>
              <a:buFont typeface="Webdings" pitchFamily="18" charset="2"/>
              <a:buChar char="&lt;"/>
            </a:pPr>
            <a:endParaRPr lang="zh-CN" altLang="en-US" noProof="1">
              <a:latin typeface="Times New Roman" pitchFamily="18" charset="0"/>
            </a:endParaRPr>
          </a:p>
        </p:txBody>
      </p:sp>
      <p:sp>
        <p:nvSpPr>
          <p:cNvPr id="4" name="矩形 3"/>
          <p:cNvSpPr/>
          <p:nvPr/>
        </p:nvSpPr>
        <p:spPr>
          <a:xfrm>
            <a:off x="7725569" y="239495"/>
            <a:ext cx="4633912" cy="533400"/>
          </a:xfrm>
          <a:prstGeom prst="rect">
            <a:avLst/>
          </a:prstGeom>
          <a:noFill/>
          <a:ln w="9525">
            <a:noFill/>
            <a:miter/>
          </a:ln>
        </p:spPr>
        <p:txBody>
          <a:bodyPr anchor="ctr"/>
          <a:lstStyle/>
          <a:p>
            <a:r>
              <a:rPr lang="en-US" altLang="zh-CN" sz="4000" dirty="0">
                <a:solidFill>
                  <a:schemeClr val="tx2"/>
                </a:solidFill>
                <a:latin typeface="Times New Roman" panose="02020603050405020304" pitchFamily="18" charset="0"/>
                <a:ea typeface="隶书" panose="02010509060101010101" pitchFamily="49" charset="-122"/>
              </a:rPr>
              <a:t>3.1.2  </a:t>
            </a:r>
            <a:r>
              <a:rPr lang="zh-CN" altLang="en-US" sz="4000" dirty="0">
                <a:solidFill>
                  <a:schemeClr val="tx2"/>
                </a:solidFill>
                <a:latin typeface="Times New Roman" panose="02020603050405020304" pitchFamily="18" charset="0"/>
                <a:ea typeface="隶书" panose="02010509060101010101" pitchFamily="49" charset="-122"/>
              </a:rPr>
              <a:t>光纤的</a:t>
            </a:r>
            <a:r>
              <a:rPr lang="zh-CN" altLang="en-US" sz="4000" dirty="0" smtClean="0">
                <a:solidFill>
                  <a:schemeClr val="tx2"/>
                </a:solidFill>
                <a:latin typeface="Times New Roman" panose="02020603050405020304" pitchFamily="18" charset="0"/>
                <a:ea typeface="隶书" panose="02010509060101010101" pitchFamily="49" charset="-122"/>
              </a:rPr>
              <a:t>分类</a:t>
            </a:r>
            <a:endParaRPr lang="en-US" altLang="zh-CN" sz="4000" dirty="0">
              <a:solidFill>
                <a:schemeClr val="tx2"/>
              </a:solidFill>
              <a:latin typeface="Times New Roman" panose="02020603050405020304" pitchFamily="18" charset="0"/>
              <a:ea typeface="隶书" panose="02010509060101010101" pitchFamily="49" charset="-122"/>
            </a:endParaRPr>
          </a:p>
        </p:txBody>
      </p:sp>
    </p:spTree>
    <p:extLst>
      <p:ext uri="{BB962C8B-B14F-4D97-AF65-F5344CB8AC3E}">
        <p14:creationId xmlns:p14="http://schemas.microsoft.com/office/powerpoint/2010/main" val="4272206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2</a:t>
            </a:fld>
            <a:endParaRPr lang="en-US" altLang="zh-CN"/>
          </a:p>
        </p:txBody>
      </p:sp>
      <p:sp>
        <p:nvSpPr>
          <p:cNvPr id="3" name="文本占位符 103425"/>
          <p:cNvSpPr txBox="1">
            <a:spLocks noChangeArrowheads="1"/>
          </p:cNvSpPr>
          <p:nvPr/>
        </p:nvSpPr>
        <p:spPr bwMode="auto">
          <a:xfrm>
            <a:off x="1391841" y="1547543"/>
            <a:ext cx="6205538" cy="382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lvl="1" indent="-285750" algn="l" rtl="0" fontAlgn="base">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lvl="2" indent="-228600" algn="l" rtl="0" fontAlgn="base">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lvl="3" indent="-228600" algn="l" rtl="0" fontAlgn="base">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lvl="4" indent="-228600" algn="l" rtl="0" fontAlgn="base">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lr>
                <a:schemeClr val="accent1"/>
              </a:buClr>
              <a:buSzPct val="50000"/>
              <a:buFont typeface="Wingdings" pitchFamily="2" charset="2"/>
              <a:buChar char="n"/>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lr>
                <a:schemeClr val="accent1"/>
              </a:buClr>
              <a:buSzPct val="50000"/>
              <a:buFont typeface="Wingdings" pitchFamily="2" charset="2"/>
              <a:buChar char="n"/>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lr>
                <a:schemeClr val="accent1"/>
              </a:buClr>
              <a:buSzPct val="50000"/>
              <a:buFont typeface="Wingdings" pitchFamily="2" charset="2"/>
              <a:buChar char="n"/>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lr>
                <a:schemeClr val="accent1"/>
              </a:buClr>
              <a:buSzPct val="50000"/>
              <a:buFont typeface="Wingdings" pitchFamily="2" charset="2"/>
              <a:buChar char="n"/>
              <a:defRPr sz="2000" b="0" i="0" u="none" kern="1200" baseline="0">
                <a:solidFill>
                  <a:schemeClr val="tx1"/>
                </a:solidFill>
                <a:latin typeface="+mn-lt"/>
                <a:ea typeface="+mn-ea"/>
                <a:cs typeface="+mn-cs"/>
              </a:defRPr>
            </a:lvl9pPr>
          </a:lstStyle>
          <a:p>
            <a:pPr>
              <a:lnSpc>
                <a:spcPct val="130000"/>
              </a:lnSpc>
              <a:buFont typeface="Wingdings" panose="05000000000000000000" pitchFamily="2" charset="2"/>
              <a:buNone/>
            </a:pPr>
            <a:r>
              <a:rPr lang="zh-CN" altLang="en-US" dirty="0" smtClean="0">
                <a:solidFill>
                  <a:srgbClr val="FF0000"/>
                </a:solidFill>
                <a:latin typeface="华文中宋" panose="02010600040101010101" pitchFamily="2" charset="-122"/>
                <a:ea typeface="华文中宋" panose="02010600040101010101" pitchFamily="2" charset="-122"/>
              </a:rPr>
              <a:t>光纤的结构与分类</a:t>
            </a:r>
          </a:p>
          <a:p>
            <a:pPr>
              <a:lnSpc>
                <a:spcPct val="130000"/>
              </a:lnSpc>
              <a:buFont typeface="Wingdings" panose="05000000000000000000" pitchFamily="2" charset="2"/>
              <a:buNone/>
            </a:pPr>
            <a:r>
              <a:rPr lang="zh-CN" altLang="en-US" dirty="0" smtClean="0">
                <a:latin typeface="华文中宋" panose="02010600040101010101" pitchFamily="2" charset="-122"/>
                <a:ea typeface="华文中宋" panose="02010600040101010101" pitchFamily="2" charset="-122"/>
              </a:rPr>
              <a:t>光纤光缆的制作</a:t>
            </a:r>
          </a:p>
          <a:p>
            <a:pPr>
              <a:lnSpc>
                <a:spcPct val="130000"/>
              </a:lnSpc>
              <a:buFont typeface="Wingdings" panose="05000000000000000000" pitchFamily="2" charset="2"/>
              <a:buNone/>
            </a:pPr>
            <a:r>
              <a:rPr lang="zh-CN" altLang="en-US" dirty="0" smtClean="0">
                <a:latin typeface="华文中宋" panose="02010600040101010101" pitchFamily="2" charset="-122"/>
                <a:ea typeface="华文中宋" panose="02010600040101010101" pitchFamily="2" charset="-122"/>
              </a:rPr>
              <a:t>光纤的损耗特性</a:t>
            </a:r>
          </a:p>
          <a:p>
            <a:pPr>
              <a:lnSpc>
                <a:spcPct val="130000"/>
              </a:lnSpc>
              <a:buFont typeface="Wingdings" panose="05000000000000000000" pitchFamily="2" charset="2"/>
              <a:buNone/>
            </a:pPr>
            <a:r>
              <a:rPr lang="zh-CN" altLang="en-US" dirty="0" smtClean="0">
                <a:latin typeface="华文中宋" panose="02010600040101010101" pitchFamily="2" charset="-122"/>
                <a:ea typeface="华文中宋" panose="02010600040101010101" pitchFamily="2" charset="-122"/>
              </a:rPr>
              <a:t>光纤的色散特性及色散限制</a:t>
            </a:r>
          </a:p>
          <a:p>
            <a:pPr>
              <a:lnSpc>
                <a:spcPct val="130000"/>
              </a:lnSpc>
              <a:buFont typeface="Wingdings" panose="05000000000000000000" pitchFamily="2" charset="2"/>
              <a:buNone/>
            </a:pPr>
            <a:r>
              <a:rPr lang="zh-CN" altLang="en-US" dirty="0" smtClean="0">
                <a:latin typeface="华文中宋" panose="02010600040101010101" pitchFamily="2" charset="-122"/>
                <a:ea typeface="华文中宋" panose="02010600040101010101" pitchFamily="2" charset="-122"/>
              </a:rPr>
              <a:t>光纤中的非线性光学效应</a:t>
            </a:r>
          </a:p>
          <a:p>
            <a:pPr>
              <a:lnSpc>
                <a:spcPct val="130000"/>
              </a:lnSpc>
              <a:buFont typeface="Wingdings" panose="05000000000000000000" pitchFamily="2" charset="2"/>
              <a:buNone/>
            </a:pPr>
            <a:endParaRPr lang="zh-CN" altLang="en-US" dirty="0" smtClean="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2415271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20</a:t>
            </a:fld>
            <a:endParaRPr lang="en-US" altLang="zh-CN"/>
          </a:p>
        </p:txBody>
      </p:sp>
      <p:sp>
        <p:nvSpPr>
          <p:cNvPr id="3" name="矩形 254977"/>
          <p:cNvSpPr>
            <a:spLocks noChangeArrowheads="1"/>
          </p:cNvSpPr>
          <p:nvPr/>
        </p:nvSpPr>
        <p:spPr bwMode="auto">
          <a:xfrm>
            <a:off x="900113" y="1052513"/>
            <a:ext cx="1059999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Wingdings" panose="05000000000000000000" pitchFamily="2" charset="2"/>
              <a:buChar char="Ø"/>
            </a:pPr>
            <a:r>
              <a:rPr lang="en-US" altLang="zh-CN" sz="3200" b="1" dirty="0">
                <a:solidFill>
                  <a:srgbClr val="800000"/>
                </a:solidFill>
                <a:latin typeface="Tahoma" panose="020B0604030504040204" pitchFamily="34" charset="0"/>
              </a:rPr>
              <a:t> </a:t>
            </a:r>
            <a:r>
              <a:rPr lang="zh-CN" altLang="en-US" sz="3200" b="1" dirty="0">
                <a:solidFill>
                  <a:srgbClr val="800000"/>
                </a:solidFill>
                <a:latin typeface="Times New Roman" panose="02020603050405020304" pitchFamily="18" charset="0"/>
              </a:rPr>
              <a:t>单模光纤种类</a:t>
            </a:r>
          </a:p>
        </p:txBody>
      </p:sp>
      <p:sp>
        <p:nvSpPr>
          <p:cNvPr id="4" name="矩形 254978"/>
          <p:cNvSpPr>
            <a:spLocks noChangeArrowheads="1"/>
          </p:cNvSpPr>
          <p:nvPr/>
        </p:nvSpPr>
        <p:spPr bwMode="auto">
          <a:xfrm>
            <a:off x="685800" y="1855788"/>
            <a:ext cx="10896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just"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algn="just" eaLnBrk="0" hangingPunct="0">
              <a:defRPr sz="2400">
                <a:solidFill>
                  <a:schemeClr val="tx1"/>
                </a:solidFill>
                <a:latin typeface="Times New Roman" panose="02020603050405020304" pitchFamily="18" charset="0"/>
                <a:ea typeface="宋体" panose="02010600030101010101" pitchFamily="2" charset="-122"/>
              </a:defRPr>
            </a:lvl2pPr>
            <a:lvl3pPr algn="just" eaLnBrk="0" hangingPunct="0">
              <a:defRPr sz="2400">
                <a:solidFill>
                  <a:schemeClr val="tx1"/>
                </a:solidFill>
                <a:latin typeface="Times New Roman" panose="02020603050405020304" pitchFamily="18" charset="0"/>
                <a:ea typeface="宋体" panose="02010600030101010101" pitchFamily="2" charset="-122"/>
              </a:defRPr>
            </a:lvl3pPr>
            <a:lvl4pPr algn="just" eaLnBrk="0" hangingPunct="0">
              <a:defRPr sz="2400">
                <a:solidFill>
                  <a:schemeClr val="tx1"/>
                </a:solidFill>
                <a:latin typeface="Times New Roman" panose="02020603050405020304" pitchFamily="18" charset="0"/>
                <a:ea typeface="宋体" panose="02010600030101010101" pitchFamily="2" charset="-122"/>
              </a:defRPr>
            </a:lvl4pPr>
            <a:lvl5pPr algn="just" eaLnBrk="0" hangingPunct="0">
              <a:defRPr sz="2400">
                <a:solidFill>
                  <a:schemeClr val="tx1"/>
                </a:solidFill>
                <a:latin typeface="Times New Roman" panose="02020603050405020304" pitchFamily="18" charset="0"/>
                <a:ea typeface="宋体" panose="02010600030101010101" pitchFamily="2" charset="-122"/>
              </a:defRPr>
            </a:lvl5pPr>
            <a:lvl6pPr algn="just"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algn="just"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algn="just"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algn="just"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l" eaLnBrk="1" hangingPunct="1">
              <a:spcBef>
                <a:spcPct val="20000"/>
              </a:spcBef>
              <a:buClr>
                <a:schemeClr val="folHlink"/>
              </a:buClr>
              <a:buSzPct val="60000"/>
              <a:buFont typeface="Wingdings" panose="05000000000000000000" pitchFamily="2" charset="2"/>
              <a:buChar char="n"/>
            </a:pPr>
            <a:r>
              <a:rPr lang="en-US" altLang="zh-CN" sz="2000" b="1" dirty="0">
                <a:solidFill>
                  <a:srgbClr val="FF0000"/>
                </a:solidFill>
                <a:latin typeface="Tahoma" panose="020B0604030504040204" pitchFamily="34" charset="0"/>
              </a:rPr>
              <a:t>G.652</a:t>
            </a:r>
            <a:r>
              <a:rPr lang="zh-CN" altLang="en-US" sz="2000" b="1" dirty="0">
                <a:solidFill>
                  <a:srgbClr val="FF0000"/>
                </a:solidFill>
              </a:rPr>
              <a:t>光纤</a:t>
            </a:r>
          </a:p>
          <a:p>
            <a:pPr marL="342900" lvl="1" indent="-342900" algn="l" eaLnBrk="1" hangingPunct="1">
              <a:spcBef>
                <a:spcPct val="20000"/>
              </a:spcBef>
              <a:buClr>
                <a:schemeClr val="hlink"/>
              </a:buClr>
              <a:buSzPct val="55000"/>
              <a:buFont typeface="Wingdings" panose="05000000000000000000" pitchFamily="2" charset="2"/>
              <a:buChar char="n"/>
            </a:pPr>
            <a:r>
              <a:rPr lang="zh-CN" altLang="en-US" sz="2000" b="1" i="1" dirty="0">
                <a:solidFill>
                  <a:srgbClr val="0000FF"/>
                </a:solidFill>
                <a:latin typeface="Arial" panose="020B0604020202020204" pitchFamily="34" charset="0"/>
              </a:rPr>
              <a:t>即常规单模光纤，在</a:t>
            </a:r>
            <a:r>
              <a:rPr lang="en-US" altLang="zh-CN" sz="2000" b="1" i="1" dirty="0">
                <a:solidFill>
                  <a:srgbClr val="0000FF"/>
                </a:solidFill>
                <a:latin typeface="Arial" panose="020B0604020202020204" pitchFamily="34" charset="0"/>
              </a:rPr>
              <a:t>1310nm</a:t>
            </a:r>
            <a:r>
              <a:rPr lang="zh-CN" altLang="en-US" sz="2000" b="1" i="1" dirty="0">
                <a:solidFill>
                  <a:srgbClr val="0000FF"/>
                </a:solidFill>
                <a:latin typeface="Arial" panose="020B0604020202020204" pitchFamily="34" charset="0"/>
              </a:rPr>
              <a:t>波长工作时，理论色散值为零；在</a:t>
            </a:r>
            <a:r>
              <a:rPr lang="en-US" altLang="zh-CN" sz="2000" b="1" i="1" dirty="0">
                <a:solidFill>
                  <a:srgbClr val="0000FF"/>
                </a:solidFill>
                <a:latin typeface="Arial" panose="020B0604020202020204" pitchFamily="34" charset="0"/>
              </a:rPr>
              <a:t>1550nm</a:t>
            </a:r>
            <a:r>
              <a:rPr lang="zh-CN" altLang="en-US" sz="2000" b="1" i="1" dirty="0">
                <a:solidFill>
                  <a:srgbClr val="0000FF"/>
                </a:solidFill>
                <a:latin typeface="Arial" panose="020B0604020202020204" pitchFamily="34" charset="0"/>
              </a:rPr>
              <a:t>波长工作时，传输损耗最低，但色散系数较大。单通路速率达到</a:t>
            </a:r>
            <a:r>
              <a:rPr lang="en-US" altLang="zh-CN" sz="2000" b="1" i="1" dirty="0">
                <a:solidFill>
                  <a:srgbClr val="0000FF"/>
                </a:solidFill>
                <a:latin typeface="Arial" panose="020B0604020202020204" pitchFamily="34" charset="0"/>
              </a:rPr>
              <a:t>STM-64</a:t>
            </a:r>
            <a:r>
              <a:rPr lang="zh-CN" altLang="en-US" sz="2000" b="1" i="1" dirty="0">
                <a:solidFill>
                  <a:srgbClr val="0000FF"/>
                </a:solidFill>
                <a:latin typeface="Arial" panose="020B0604020202020204" pitchFamily="34" charset="0"/>
              </a:rPr>
              <a:t>时，需要采取色散调节手段。</a:t>
            </a:r>
          </a:p>
          <a:p>
            <a:pPr algn="l" eaLnBrk="1" hangingPunct="1">
              <a:spcBef>
                <a:spcPct val="20000"/>
              </a:spcBef>
              <a:buClr>
                <a:schemeClr val="folHlink"/>
              </a:buClr>
              <a:buSzPct val="60000"/>
              <a:buFont typeface="Wingdings" panose="05000000000000000000" pitchFamily="2" charset="2"/>
              <a:buChar char="n"/>
            </a:pPr>
            <a:r>
              <a:rPr lang="en-US" altLang="zh-CN" sz="2000" b="1" dirty="0">
                <a:solidFill>
                  <a:srgbClr val="FF0000"/>
                </a:solidFill>
                <a:latin typeface="Tahoma" panose="020B0604030504040204" pitchFamily="34" charset="0"/>
              </a:rPr>
              <a:t>G.653</a:t>
            </a:r>
            <a:r>
              <a:rPr lang="zh-CN" altLang="en-US" sz="2000" b="1" dirty="0">
                <a:solidFill>
                  <a:srgbClr val="FF0000"/>
                </a:solidFill>
              </a:rPr>
              <a:t>光纤</a:t>
            </a:r>
          </a:p>
          <a:p>
            <a:pPr marL="342900" lvl="1" indent="-342900" algn="l" eaLnBrk="1" hangingPunct="1">
              <a:spcBef>
                <a:spcPct val="20000"/>
              </a:spcBef>
              <a:buClr>
                <a:schemeClr val="hlink"/>
              </a:buClr>
              <a:buSzPct val="55000"/>
              <a:buFont typeface="Wingdings" panose="05000000000000000000" pitchFamily="2" charset="2"/>
              <a:buChar char="n"/>
            </a:pPr>
            <a:r>
              <a:rPr lang="zh-CN" altLang="en-US" sz="2000" b="1" i="1" dirty="0">
                <a:solidFill>
                  <a:srgbClr val="0000FF"/>
                </a:solidFill>
                <a:latin typeface="Arial" panose="020B0604020202020204" pitchFamily="34" charset="0"/>
              </a:rPr>
              <a:t>在</a:t>
            </a:r>
            <a:r>
              <a:rPr lang="en-US" altLang="zh-CN" sz="2000" b="1" i="1" dirty="0">
                <a:solidFill>
                  <a:srgbClr val="0000FF"/>
                </a:solidFill>
                <a:latin typeface="Arial" panose="020B0604020202020204" pitchFamily="34" charset="0"/>
              </a:rPr>
              <a:t>1550nm</a:t>
            </a:r>
            <a:r>
              <a:rPr lang="zh-CN" altLang="en-US" sz="2000" b="1" i="1" dirty="0">
                <a:solidFill>
                  <a:srgbClr val="0000FF"/>
                </a:solidFill>
                <a:latin typeface="Arial" panose="020B0604020202020204" pitchFamily="34" charset="0"/>
              </a:rPr>
              <a:t>波长工作时性能最佳，又称为色散移位光纤。零色散点从</a:t>
            </a:r>
            <a:r>
              <a:rPr lang="en-US" altLang="zh-CN" sz="2000" b="1" i="1" dirty="0">
                <a:solidFill>
                  <a:srgbClr val="0000FF"/>
                </a:solidFill>
                <a:latin typeface="Arial" panose="020B0604020202020204" pitchFamily="34" charset="0"/>
              </a:rPr>
              <a:t>1310nm</a:t>
            </a:r>
            <a:r>
              <a:rPr lang="zh-CN" altLang="en-US" sz="2000" b="1" i="1" dirty="0">
                <a:solidFill>
                  <a:srgbClr val="0000FF"/>
                </a:solidFill>
                <a:latin typeface="Arial" panose="020B0604020202020204" pitchFamily="34" charset="0"/>
              </a:rPr>
              <a:t>移至</a:t>
            </a:r>
            <a:r>
              <a:rPr lang="en-US" altLang="zh-CN" sz="2000" b="1" i="1" dirty="0">
                <a:solidFill>
                  <a:srgbClr val="0000FF"/>
                </a:solidFill>
                <a:latin typeface="Arial" panose="020B0604020202020204" pitchFamily="34" charset="0"/>
              </a:rPr>
              <a:t>1550nm</a:t>
            </a:r>
            <a:r>
              <a:rPr lang="zh-CN" altLang="en-US" sz="2000" b="1" i="1" dirty="0">
                <a:solidFill>
                  <a:srgbClr val="0000FF"/>
                </a:solidFill>
                <a:latin typeface="Arial" panose="020B0604020202020204" pitchFamily="34" charset="0"/>
              </a:rPr>
              <a:t>波长区。</a:t>
            </a:r>
          </a:p>
          <a:p>
            <a:pPr algn="l" eaLnBrk="1" hangingPunct="1">
              <a:spcBef>
                <a:spcPct val="20000"/>
              </a:spcBef>
              <a:buClr>
                <a:schemeClr val="folHlink"/>
              </a:buClr>
              <a:buSzPct val="60000"/>
              <a:buFont typeface="Wingdings" panose="05000000000000000000" pitchFamily="2" charset="2"/>
              <a:buChar char="n"/>
            </a:pPr>
            <a:r>
              <a:rPr lang="en-US" altLang="zh-CN" sz="2000" b="1" dirty="0">
                <a:solidFill>
                  <a:srgbClr val="FF0000"/>
                </a:solidFill>
                <a:latin typeface="Tahoma" panose="020B0604030504040204" pitchFamily="34" charset="0"/>
              </a:rPr>
              <a:t>G.654</a:t>
            </a:r>
            <a:r>
              <a:rPr lang="zh-CN" altLang="en-US" sz="2000" b="1" dirty="0">
                <a:solidFill>
                  <a:srgbClr val="FF0000"/>
                </a:solidFill>
              </a:rPr>
              <a:t>光纤</a:t>
            </a:r>
          </a:p>
          <a:p>
            <a:pPr marL="342900" lvl="1" indent="-342900" algn="l" eaLnBrk="1" hangingPunct="1">
              <a:spcBef>
                <a:spcPct val="20000"/>
              </a:spcBef>
              <a:buClr>
                <a:schemeClr val="hlink"/>
              </a:buClr>
              <a:buSzPct val="55000"/>
              <a:buFont typeface="Wingdings" panose="05000000000000000000" pitchFamily="2" charset="2"/>
              <a:buChar char="n"/>
            </a:pPr>
            <a:r>
              <a:rPr lang="zh-CN" altLang="en-US" sz="2000" b="1" i="1" dirty="0">
                <a:solidFill>
                  <a:srgbClr val="0000FF"/>
                </a:solidFill>
                <a:latin typeface="Arial" panose="020B0604020202020204" pitchFamily="34" charset="0"/>
              </a:rPr>
              <a:t>截止波长移位的单模光纤，它的设计重点是降低</a:t>
            </a:r>
            <a:r>
              <a:rPr lang="en-US" altLang="zh-CN" sz="2000" b="1" i="1" dirty="0">
                <a:solidFill>
                  <a:srgbClr val="0000FF"/>
                </a:solidFill>
                <a:latin typeface="Arial" panose="020B0604020202020204" pitchFamily="34" charset="0"/>
              </a:rPr>
              <a:t>1550nm</a:t>
            </a:r>
            <a:r>
              <a:rPr lang="zh-CN" altLang="en-US" sz="2000" b="1" i="1" dirty="0">
                <a:solidFill>
                  <a:srgbClr val="0000FF"/>
                </a:solidFill>
                <a:latin typeface="Arial" panose="020B0604020202020204" pitchFamily="34" charset="0"/>
              </a:rPr>
              <a:t>波长处的衷减。主要应用于需要很长再生段距离的海底光纤通信。</a:t>
            </a:r>
          </a:p>
          <a:p>
            <a:pPr algn="l" eaLnBrk="1" hangingPunct="1">
              <a:spcBef>
                <a:spcPct val="20000"/>
              </a:spcBef>
              <a:buClr>
                <a:schemeClr val="folHlink"/>
              </a:buClr>
              <a:buSzPct val="60000"/>
              <a:buFont typeface="Wingdings" panose="05000000000000000000" pitchFamily="2" charset="2"/>
              <a:buChar char="n"/>
            </a:pPr>
            <a:r>
              <a:rPr lang="en-US" altLang="zh-CN" sz="2000" b="1" dirty="0">
                <a:solidFill>
                  <a:srgbClr val="FF0000"/>
                </a:solidFill>
                <a:latin typeface="Tahoma" panose="020B0604030504040204" pitchFamily="34" charset="0"/>
              </a:rPr>
              <a:t>G.655</a:t>
            </a:r>
            <a:r>
              <a:rPr lang="zh-CN" altLang="en-US" sz="2000" b="1" dirty="0">
                <a:solidFill>
                  <a:srgbClr val="FF0000"/>
                </a:solidFill>
              </a:rPr>
              <a:t>光纤</a:t>
            </a:r>
          </a:p>
          <a:p>
            <a:pPr marL="342900" lvl="1" indent="-342900" algn="l" eaLnBrk="1" hangingPunct="1">
              <a:spcBef>
                <a:spcPct val="20000"/>
              </a:spcBef>
              <a:buClr>
                <a:schemeClr val="hlink"/>
              </a:buClr>
              <a:buSzPct val="55000"/>
              <a:buFont typeface="Wingdings" panose="05000000000000000000" pitchFamily="2" charset="2"/>
              <a:buChar char="n"/>
            </a:pPr>
            <a:r>
              <a:rPr lang="zh-CN" altLang="en-US" sz="1800" b="1" i="1" dirty="0">
                <a:solidFill>
                  <a:srgbClr val="0000FF"/>
                </a:solidFill>
                <a:latin typeface="Arial" panose="020B0604020202020204" pitchFamily="34" charset="0"/>
              </a:rPr>
              <a:t>又称之为非零色散移位单模光纤，零色散点移至</a:t>
            </a:r>
            <a:r>
              <a:rPr lang="en-US" altLang="zh-CN" sz="1800" b="1" i="1" dirty="0">
                <a:solidFill>
                  <a:srgbClr val="0000FF"/>
                </a:solidFill>
                <a:latin typeface="Arial" panose="020B0604020202020204" pitchFamily="34" charset="0"/>
              </a:rPr>
              <a:t>1570nm</a:t>
            </a:r>
            <a:r>
              <a:rPr lang="zh-CN" altLang="en-US" sz="1800" b="1" i="1" dirty="0">
                <a:solidFill>
                  <a:srgbClr val="0000FF"/>
                </a:solidFill>
                <a:latin typeface="Arial" panose="020B0604020202020204" pitchFamily="34" charset="0"/>
              </a:rPr>
              <a:t>或</a:t>
            </a:r>
            <a:r>
              <a:rPr lang="en-US" altLang="zh-CN" sz="1800" b="1" i="1" dirty="0">
                <a:solidFill>
                  <a:srgbClr val="0000FF"/>
                </a:solidFill>
                <a:latin typeface="Arial" panose="020B0604020202020204" pitchFamily="34" charset="0"/>
              </a:rPr>
              <a:t>1510</a:t>
            </a:r>
            <a:r>
              <a:rPr lang="en-US" altLang="zh-CN" sz="1800" b="1" i="1" dirty="0">
                <a:solidFill>
                  <a:srgbClr val="0000FF"/>
                </a:solidFill>
              </a:rPr>
              <a:t>…</a:t>
            </a:r>
            <a:r>
              <a:rPr lang="en-US" altLang="zh-CN" sz="1800" b="1" i="1" dirty="0">
                <a:solidFill>
                  <a:srgbClr val="0000FF"/>
                </a:solidFill>
                <a:latin typeface="Arial" panose="020B0604020202020204" pitchFamily="34" charset="0"/>
              </a:rPr>
              <a:t>1520nm</a:t>
            </a:r>
            <a:r>
              <a:rPr lang="zh-CN" altLang="en-US" sz="1800" b="1" i="1" dirty="0">
                <a:solidFill>
                  <a:srgbClr val="0000FF"/>
                </a:solidFill>
                <a:latin typeface="Arial" panose="020B0604020202020204" pitchFamily="34" charset="0"/>
              </a:rPr>
              <a:t>附近，使</a:t>
            </a:r>
            <a:r>
              <a:rPr lang="en-US" altLang="zh-CN" sz="1800" b="1" i="1" dirty="0">
                <a:solidFill>
                  <a:srgbClr val="0000FF"/>
                </a:solidFill>
                <a:latin typeface="Arial" panose="020B0604020202020204" pitchFamily="34" charset="0"/>
              </a:rPr>
              <a:t>1550nm</a:t>
            </a:r>
            <a:r>
              <a:rPr lang="zh-CN" altLang="en-US" sz="1800" b="1" i="1" dirty="0">
                <a:solidFill>
                  <a:srgbClr val="0000FF"/>
                </a:solidFill>
                <a:latin typeface="Arial" panose="020B0604020202020204" pitchFamily="34" charset="0"/>
              </a:rPr>
              <a:t>处具有一定的色散值。色散受限距离达数百公里。可以有效的减少波分复用系统的四波混频的影响。</a:t>
            </a:r>
          </a:p>
        </p:txBody>
      </p:sp>
    </p:spTree>
    <p:extLst>
      <p:ext uri="{BB962C8B-B14F-4D97-AF65-F5344CB8AC3E}">
        <p14:creationId xmlns:p14="http://schemas.microsoft.com/office/powerpoint/2010/main" val="2808777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21</a:t>
            </a:fld>
            <a:endParaRPr lang="en-US" altLang="zh-CN"/>
          </a:p>
        </p:txBody>
      </p:sp>
      <p:sp>
        <p:nvSpPr>
          <p:cNvPr id="3" name="标题 253953"/>
          <p:cNvSpPr txBox="1">
            <a:spLocks/>
          </p:cNvSpPr>
          <p:nvPr/>
        </p:nvSpPr>
        <p:spPr>
          <a:xfrm>
            <a:off x="6605534" y="292073"/>
            <a:ext cx="7793037" cy="1143000"/>
          </a:xfrm>
          <a:prstGeom prst="rect">
            <a:avLst/>
          </a:prstGeom>
          <a:ln>
            <a:miter/>
          </a:ln>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en-US" altLang="zh-CN" sz="2400" b="1" kern="0" noProof="1" smtClean="0">
                <a:solidFill>
                  <a:schemeClr val="tx1"/>
                </a:solidFill>
                <a:effectLst>
                  <a:outerShdw blurRad="38100" dist="38100" dir="2700000">
                    <a:srgbClr val="C0C0C0"/>
                  </a:outerShdw>
                </a:effectLst>
              </a:rPr>
              <a:t>G.651</a:t>
            </a:r>
            <a:r>
              <a:rPr lang="zh-CN" altLang="en-US" sz="2400" b="1" kern="0" noProof="1" smtClean="0">
                <a:solidFill>
                  <a:schemeClr val="tx1"/>
                </a:solidFill>
                <a:effectLst>
                  <a:outerShdw blurRad="38100" dist="38100" dir="2700000">
                    <a:srgbClr val="C0C0C0"/>
                  </a:outerShdw>
                </a:effectLst>
              </a:rPr>
              <a:t>：普通多模光纤</a:t>
            </a:r>
            <a:endParaRPr lang="zh-CN" altLang="en-US" sz="2400" b="1" kern="0" noProof="1">
              <a:solidFill>
                <a:schemeClr val="tx1"/>
              </a:solidFill>
              <a:effectLst>
                <a:outerShdw blurRad="38100" dist="38100" dir="2700000">
                  <a:srgbClr val="C0C0C0"/>
                </a:outerShdw>
              </a:effectLst>
            </a:endParaRPr>
          </a:p>
        </p:txBody>
      </p:sp>
      <p:sp>
        <p:nvSpPr>
          <p:cNvPr id="4" name="文本占位符 253954"/>
          <p:cNvSpPr txBox="1">
            <a:spLocks noChangeArrowheads="1"/>
          </p:cNvSpPr>
          <p:nvPr/>
        </p:nvSpPr>
        <p:spPr>
          <a:xfrm>
            <a:off x="723577" y="1435073"/>
            <a:ext cx="10621182" cy="4159815"/>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150000"/>
              </a:lnSpc>
              <a:buFont typeface="Wingdings" panose="05000000000000000000" pitchFamily="2" charset="2"/>
              <a:buNone/>
            </a:pPr>
            <a:r>
              <a:rPr lang="en-US" altLang="zh-CN" sz="2000" kern="0" dirty="0" smtClean="0"/>
              <a:t>(1)</a:t>
            </a:r>
            <a:r>
              <a:rPr lang="zh-CN" altLang="en-US" sz="2000" kern="0" dirty="0" smtClean="0"/>
              <a:t>结构</a:t>
            </a:r>
          </a:p>
          <a:p>
            <a:pPr>
              <a:lnSpc>
                <a:spcPct val="150000"/>
              </a:lnSpc>
            </a:pPr>
            <a:r>
              <a:rPr lang="zh-CN" altLang="en-US" sz="2000" kern="0" dirty="0" smtClean="0"/>
              <a:t> 有两种多模光纤的结构，如图所示，目前常用的多模光纤采用纤芯折射率梯度型分布的结构。光纤的纤芯用来导光，包层用来保证光全反射只发生在纤芯内，涂覆层用于保护光纤不受外界作用和吸收诱发微变的剪切应力。表</a:t>
            </a:r>
            <a:r>
              <a:rPr lang="en-US" altLang="zh-CN" sz="2000" kern="0" dirty="0" smtClean="0"/>
              <a:t>3</a:t>
            </a:r>
            <a:r>
              <a:rPr lang="en-US" altLang="zh-CN" sz="2000" kern="0" dirty="0" smtClean="0">
                <a:latin typeface="Times New Roman" panose="02020603050405020304" pitchFamily="18" charset="0"/>
              </a:rPr>
              <a:t>—</a:t>
            </a:r>
            <a:r>
              <a:rPr lang="en-US" altLang="zh-CN" sz="2000" kern="0" dirty="0" smtClean="0"/>
              <a:t>5</a:t>
            </a:r>
            <a:r>
              <a:rPr lang="zh-CN" altLang="en-US" sz="2000" kern="0" dirty="0" smtClean="0"/>
              <a:t>列出了根据</a:t>
            </a:r>
            <a:r>
              <a:rPr lang="en-US" altLang="zh-CN" sz="2000" kern="0" dirty="0" smtClean="0"/>
              <a:t>IEC 60793-2</a:t>
            </a:r>
            <a:r>
              <a:rPr lang="en-US" altLang="zh-CN" sz="2000" kern="0" dirty="0" smtClean="0">
                <a:latin typeface="Times New Roman" panose="02020603050405020304" pitchFamily="18" charset="0"/>
              </a:rPr>
              <a:t>—</a:t>
            </a:r>
            <a:r>
              <a:rPr lang="en-US" altLang="zh-CN" sz="2000" kern="0" dirty="0" smtClean="0"/>
              <a:t>10</a:t>
            </a:r>
            <a:r>
              <a:rPr lang="en-US" altLang="zh-CN" sz="2000" kern="0" dirty="0" smtClean="0">
                <a:latin typeface="Times New Roman" panose="02020603050405020304" pitchFamily="18" charset="0"/>
              </a:rPr>
              <a:t>—</a:t>
            </a:r>
            <a:r>
              <a:rPr lang="en-US" altLang="zh-CN" sz="2000" kern="0" dirty="0" smtClean="0"/>
              <a:t>2002《</a:t>
            </a:r>
            <a:r>
              <a:rPr lang="zh-CN" altLang="en-US" sz="2000" kern="0" dirty="0" smtClean="0"/>
              <a:t>光纤第二部分：产品规范，</a:t>
            </a:r>
            <a:r>
              <a:rPr lang="en-US" altLang="zh-CN" sz="2000" kern="0" dirty="0" smtClean="0"/>
              <a:t>Al</a:t>
            </a:r>
            <a:r>
              <a:rPr lang="zh-CN" altLang="en-US" sz="2000" kern="0" dirty="0" smtClean="0"/>
              <a:t>类多模光纤的规范</a:t>
            </a:r>
            <a:r>
              <a:rPr lang="en-US" altLang="zh-CN" sz="2000" kern="0" dirty="0" smtClean="0"/>
              <a:t>》</a:t>
            </a:r>
            <a:r>
              <a:rPr lang="zh-CN" altLang="en-US" sz="2000" kern="0" dirty="0" smtClean="0"/>
              <a:t>规定常用的梯度折射率分布的</a:t>
            </a:r>
            <a:r>
              <a:rPr lang="en-US" altLang="zh-CN" sz="2000" kern="0" dirty="0" smtClean="0"/>
              <a:t>Al</a:t>
            </a:r>
            <a:r>
              <a:rPr lang="zh-CN" altLang="en-US" sz="2000" kern="0" dirty="0" smtClean="0"/>
              <a:t>类多模光纤的结构尺寸参数。</a:t>
            </a:r>
          </a:p>
        </p:txBody>
      </p:sp>
    </p:spTree>
    <p:extLst>
      <p:ext uri="{BB962C8B-B14F-4D97-AF65-F5344CB8AC3E}">
        <p14:creationId xmlns:p14="http://schemas.microsoft.com/office/powerpoint/2010/main" val="751953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22</a:t>
            </a:fld>
            <a:endParaRPr lang="en-US" altLang="zh-CN"/>
          </a:p>
        </p:txBody>
      </p:sp>
      <p:pic>
        <p:nvPicPr>
          <p:cNvPr id="3" name="图片 257027"/>
          <p:cNvPicPr>
            <a:picLocks noChangeAspect="1" noChangeArrowheads="1"/>
          </p:cNvPicPr>
          <p:nvPr/>
        </p:nvPicPr>
        <p:blipFill>
          <a:blip r:embed="rId2">
            <a:clrChange>
              <a:clrFrom>
                <a:srgbClr val="F2F2ED"/>
              </a:clrFrom>
              <a:clrTo>
                <a:srgbClr val="F2F2ED">
                  <a:alpha val="0"/>
                </a:srgbClr>
              </a:clrTo>
            </a:clrChange>
            <a:lum contrast="18000"/>
            <a:extLst>
              <a:ext uri="{28A0092B-C50C-407E-A947-70E740481C1C}">
                <a14:useLocalDpi xmlns:a14="http://schemas.microsoft.com/office/drawing/2010/main" val="0"/>
              </a:ext>
            </a:extLst>
          </a:blip>
          <a:srcRect l="15938" t="25098" r="20273" b="19531"/>
          <a:stretch>
            <a:fillRect/>
          </a:stretch>
        </p:blipFill>
        <p:spPr bwMode="auto">
          <a:xfrm>
            <a:off x="2382837" y="1082675"/>
            <a:ext cx="7777163"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71004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23</a:t>
            </a:fld>
            <a:endParaRPr lang="en-US" altLang="zh-CN"/>
          </a:p>
        </p:txBody>
      </p:sp>
      <p:sp>
        <p:nvSpPr>
          <p:cNvPr id="3" name="标题 258049"/>
          <p:cNvSpPr txBox="1">
            <a:spLocks/>
          </p:cNvSpPr>
          <p:nvPr/>
        </p:nvSpPr>
        <p:spPr>
          <a:xfrm>
            <a:off x="8353776" y="313532"/>
            <a:ext cx="3981099" cy="1143000"/>
          </a:xfrm>
          <a:prstGeom prst="rect">
            <a:avLst/>
          </a:prstGeom>
          <a:ln>
            <a:miter/>
          </a:ln>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en-US" altLang="zh-CN" sz="2800" kern="0" noProof="1" smtClean="0">
                <a:solidFill>
                  <a:schemeClr val="tx1"/>
                </a:solidFill>
              </a:rPr>
              <a:t>G.651</a:t>
            </a:r>
            <a:r>
              <a:rPr lang="zh-CN" altLang="en-US" sz="2800" kern="0" noProof="1" smtClean="0">
                <a:solidFill>
                  <a:schemeClr val="tx1"/>
                </a:solidFill>
              </a:rPr>
              <a:t>：普通多模光纤</a:t>
            </a:r>
            <a:endParaRPr lang="zh-CN" altLang="en-US" sz="2800" kern="0" noProof="1">
              <a:solidFill>
                <a:schemeClr val="tx1"/>
              </a:solidFill>
            </a:endParaRPr>
          </a:p>
        </p:txBody>
      </p:sp>
      <p:sp>
        <p:nvSpPr>
          <p:cNvPr id="4" name="文本占位符 258050"/>
          <p:cNvSpPr txBox="1">
            <a:spLocks noChangeArrowheads="1"/>
          </p:cNvSpPr>
          <p:nvPr/>
        </p:nvSpPr>
        <p:spPr>
          <a:xfrm>
            <a:off x="427980" y="1284288"/>
            <a:ext cx="10926304" cy="41148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150000"/>
              </a:lnSpc>
              <a:buFont typeface="Wingdings" panose="05000000000000000000" pitchFamily="2" charset="2"/>
              <a:buNone/>
            </a:pPr>
            <a:r>
              <a:rPr lang="en-US" altLang="zh-CN" sz="2000" kern="0" dirty="0" smtClean="0"/>
              <a:t>(1)</a:t>
            </a:r>
            <a:r>
              <a:rPr lang="zh-CN" altLang="en-US" sz="2000" kern="0" dirty="0" smtClean="0"/>
              <a:t>结构</a:t>
            </a:r>
          </a:p>
          <a:p>
            <a:pPr marL="0" indent="0">
              <a:lnSpc>
                <a:spcPct val="150000"/>
              </a:lnSpc>
              <a:buNone/>
            </a:pPr>
            <a:r>
              <a:rPr lang="zh-CN" altLang="en-US" sz="2000" kern="0" dirty="0" smtClean="0"/>
              <a:t> 有两种多模光纤的结构，如图所示，目前常用的多模光纤采用纤芯折射率梯度型分布的结构。光纤的纤芯用来导光，包层用来保证光全反射只发生在纤芯内，涂覆层用于保护光纤不受外界作用和吸收诱发微变的剪切应力。表</a:t>
            </a:r>
            <a:r>
              <a:rPr lang="en-US" altLang="zh-CN" sz="2000" kern="0" dirty="0" smtClean="0"/>
              <a:t>3</a:t>
            </a:r>
            <a:r>
              <a:rPr lang="en-US" altLang="zh-CN" sz="2000" kern="0" dirty="0" smtClean="0">
                <a:latin typeface="Times New Roman" panose="02020603050405020304" pitchFamily="18" charset="0"/>
              </a:rPr>
              <a:t>—</a:t>
            </a:r>
            <a:r>
              <a:rPr lang="en-US" altLang="zh-CN" sz="2000" kern="0" dirty="0" smtClean="0"/>
              <a:t>5</a:t>
            </a:r>
            <a:r>
              <a:rPr lang="zh-CN" altLang="en-US" sz="2000" kern="0" dirty="0" smtClean="0"/>
              <a:t>列出了根据</a:t>
            </a:r>
            <a:r>
              <a:rPr lang="en-US" altLang="zh-CN" sz="2000" kern="0" dirty="0" smtClean="0"/>
              <a:t>IEC 60793-2</a:t>
            </a:r>
            <a:r>
              <a:rPr lang="en-US" altLang="zh-CN" sz="2000" kern="0" dirty="0" smtClean="0">
                <a:latin typeface="Times New Roman" panose="02020603050405020304" pitchFamily="18" charset="0"/>
              </a:rPr>
              <a:t>—</a:t>
            </a:r>
            <a:r>
              <a:rPr lang="en-US" altLang="zh-CN" sz="2000" kern="0" dirty="0" smtClean="0"/>
              <a:t>10</a:t>
            </a:r>
            <a:r>
              <a:rPr lang="en-US" altLang="zh-CN" sz="2000" kern="0" dirty="0" smtClean="0">
                <a:latin typeface="Times New Roman" panose="02020603050405020304" pitchFamily="18" charset="0"/>
              </a:rPr>
              <a:t>—</a:t>
            </a:r>
            <a:r>
              <a:rPr lang="en-US" altLang="zh-CN" sz="2000" kern="0" dirty="0" smtClean="0"/>
              <a:t>2002《</a:t>
            </a:r>
            <a:r>
              <a:rPr lang="zh-CN" altLang="en-US" sz="2000" kern="0" dirty="0" smtClean="0"/>
              <a:t>光纤第二部分：产品规范，</a:t>
            </a:r>
            <a:r>
              <a:rPr lang="en-US" altLang="zh-CN" sz="2000" kern="0" dirty="0" smtClean="0"/>
              <a:t>Al</a:t>
            </a:r>
            <a:r>
              <a:rPr lang="zh-CN" altLang="en-US" sz="2000" kern="0" dirty="0" smtClean="0"/>
              <a:t>类多模光纤的规范</a:t>
            </a:r>
            <a:r>
              <a:rPr lang="en-US" altLang="zh-CN" sz="2000" kern="0" dirty="0" smtClean="0"/>
              <a:t>》</a:t>
            </a:r>
            <a:r>
              <a:rPr lang="zh-CN" altLang="en-US" sz="2000" kern="0" dirty="0" smtClean="0"/>
              <a:t>规定常用的梯度折射率分布的</a:t>
            </a:r>
            <a:r>
              <a:rPr lang="en-US" altLang="zh-CN" sz="2000" kern="0" dirty="0" smtClean="0"/>
              <a:t>Al</a:t>
            </a:r>
            <a:r>
              <a:rPr lang="zh-CN" altLang="en-US" sz="2000" kern="0" dirty="0" smtClean="0"/>
              <a:t>类多模光纤的结构尺寸参数。</a:t>
            </a:r>
          </a:p>
        </p:txBody>
      </p:sp>
    </p:spTree>
    <p:extLst>
      <p:ext uri="{BB962C8B-B14F-4D97-AF65-F5344CB8AC3E}">
        <p14:creationId xmlns:p14="http://schemas.microsoft.com/office/powerpoint/2010/main" val="36194228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24</a:t>
            </a:fld>
            <a:endParaRPr lang="en-US" altLang="zh-CN"/>
          </a:p>
        </p:txBody>
      </p:sp>
      <p:sp>
        <p:nvSpPr>
          <p:cNvPr id="3" name="标题 256001"/>
          <p:cNvSpPr txBox="1">
            <a:spLocks noChangeArrowheads="1"/>
          </p:cNvSpPr>
          <p:nvPr/>
        </p:nvSpPr>
        <p:spPr>
          <a:xfrm>
            <a:off x="468313" y="1010323"/>
            <a:ext cx="10705965" cy="3084512"/>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pPr algn="l"/>
            <a:r>
              <a:rPr lang="en-US" altLang="zh-CN" sz="1800" kern="0" dirty="0" smtClean="0"/>
              <a:t>(2)</a:t>
            </a:r>
            <a:r>
              <a:rPr lang="zh-CN" altLang="en-US" sz="1800" kern="0" dirty="0" smtClean="0"/>
              <a:t>种类</a:t>
            </a:r>
            <a:br>
              <a:rPr lang="zh-CN" altLang="en-US" sz="1800" kern="0" dirty="0" smtClean="0"/>
            </a:br>
            <a:r>
              <a:rPr lang="zh-CN" altLang="en-US" sz="1800" kern="0" dirty="0" smtClean="0"/>
              <a:t>    根据</a:t>
            </a:r>
            <a:r>
              <a:rPr lang="en-US" altLang="zh-CN" sz="1800" kern="0" dirty="0" smtClean="0"/>
              <a:t>IEC 60793</a:t>
            </a:r>
            <a:r>
              <a:rPr lang="zh-CN" altLang="en-US" sz="1800" kern="0" dirty="0" smtClean="0"/>
              <a:t>．</a:t>
            </a:r>
            <a:r>
              <a:rPr lang="en-US" altLang="zh-CN" sz="1800" kern="0" dirty="0" smtClean="0"/>
              <a:t>2</a:t>
            </a:r>
            <a:r>
              <a:rPr lang="zh-CN" altLang="en-US" sz="1800" kern="0" dirty="0" smtClean="0"/>
              <a:t>．</a:t>
            </a:r>
            <a:r>
              <a:rPr lang="en-US" altLang="zh-CN" sz="1800" kern="0" dirty="0" smtClean="0"/>
              <a:t>10</a:t>
            </a:r>
            <a:r>
              <a:rPr lang="zh-CN" altLang="en-US" sz="1800" kern="0" dirty="0" smtClean="0"/>
              <a:t>．</a:t>
            </a:r>
            <a:r>
              <a:rPr lang="en-US" altLang="zh-CN" sz="1800" kern="0" dirty="0" smtClean="0"/>
              <a:t>2002《</a:t>
            </a:r>
            <a:r>
              <a:rPr lang="zh-CN" altLang="en-US" sz="1800" kern="0" dirty="0" smtClean="0"/>
              <a:t>光纤一第二部分：产品规范，</a:t>
            </a:r>
            <a:r>
              <a:rPr lang="en-US" altLang="zh-CN" sz="1800" kern="0" dirty="0" smtClean="0"/>
              <a:t>Al</a:t>
            </a:r>
            <a:r>
              <a:rPr lang="zh-CN" altLang="en-US" sz="1800" kern="0" dirty="0" smtClean="0"/>
              <a:t>类多模光纤的规范</a:t>
            </a:r>
            <a:r>
              <a:rPr lang="en-US" altLang="zh-CN" sz="1800" kern="0" dirty="0" smtClean="0"/>
              <a:t>》</a:t>
            </a:r>
            <a:r>
              <a:rPr lang="zh-CN" altLang="en-US" sz="1800" kern="0" dirty="0" smtClean="0"/>
              <a:t>，梯度型多模光纤包括</a:t>
            </a:r>
            <a:r>
              <a:rPr lang="en-US" altLang="zh-CN" sz="1800" kern="0" dirty="0" smtClean="0"/>
              <a:t>Ala</a:t>
            </a:r>
            <a:r>
              <a:rPr lang="zh-CN" altLang="en-US" sz="1800" kern="0" dirty="0" smtClean="0"/>
              <a:t>、</a:t>
            </a:r>
            <a:r>
              <a:rPr lang="en-US" altLang="zh-CN" sz="1800" kern="0" dirty="0" smtClean="0"/>
              <a:t>Alb</a:t>
            </a:r>
            <a:r>
              <a:rPr lang="zh-CN" altLang="en-US" sz="1800" kern="0" dirty="0" smtClean="0"/>
              <a:t>和</a:t>
            </a:r>
            <a:r>
              <a:rPr lang="en-US" altLang="zh-CN" sz="1800" kern="0" dirty="0" smtClean="0"/>
              <a:t>Aid 3</a:t>
            </a:r>
            <a:r>
              <a:rPr lang="zh-CN" altLang="en-US" sz="1800" kern="0" dirty="0" smtClean="0"/>
              <a:t>个子类，它们可用多组分玻璃或掺杂石英玻璃制得。为降低光纤衰减，梯度型多模光纤的制备选用的材料纯度比大多数阶跃型多模光纤的材料纯度高得多；梯度型多模光纤的模式色散比阶跃型多模光的模式色散小得多；梯度型多模光纤的传输带宽比阶跃型多模光纤的传输带宽要宽。因此，日前常用的多模光纤为</a:t>
            </a:r>
            <a:r>
              <a:rPr lang="en-US" altLang="zh-CN" sz="1800" kern="0" dirty="0" smtClean="0"/>
              <a:t>Ala</a:t>
            </a:r>
            <a:r>
              <a:rPr lang="zh-CN" altLang="en-US" sz="1800" kern="0" dirty="0" smtClean="0"/>
              <a:t>、</a:t>
            </a:r>
            <a:r>
              <a:rPr lang="en-US" altLang="zh-CN" sz="1800" kern="0" dirty="0" smtClean="0"/>
              <a:t>Alb</a:t>
            </a:r>
            <a:r>
              <a:rPr lang="zh-CN" altLang="en-US" sz="1800" kern="0" dirty="0" smtClean="0"/>
              <a:t>和</a:t>
            </a:r>
            <a:r>
              <a:rPr lang="en-US" altLang="zh-CN" sz="1800" kern="0" dirty="0" smtClean="0"/>
              <a:t>Ald3</a:t>
            </a:r>
            <a:r>
              <a:rPr lang="zh-CN" altLang="en-US" sz="1800" kern="0" dirty="0" smtClean="0"/>
              <a:t>个子类，这</a:t>
            </a:r>
            <a:r>
              <a:rPr lang="en-US" altLang="zh-CN" sz="1800" kern="0" dirty="0" smtClean="0"/>
              <a:t>3</a:t>
            </a:r>
            <a:r>
              <a:rPr lang="zh-CN" altLang="en-US" sz="1800" kern="0" dirty="0" smtClean="0"/>
              <a:t>个子类光纤的传输性能和应用场合见表</a:t>
            </a:r>
            <a:r>
              <a:rPr lang="en-US" altLang="zh-CN" sz="1800" kern="0" dirty="0" smtClean="0"/>
              <a:t>3-6</a:t>
            </a:r>
            <a:r>
              <a:rPr lang="zh-CN" altLang="en-US" sz="1800" kern="0" dirty="0" smtClean="0"/>
              <a:t>，</a:t>
            </a:r>
            <a:r>
              <a:rPr lang="en-US" altLang="zh-CN" sz="1800" kern="0" dirty="0" smtClean="0"/>
              <a:t>Ala</a:t>
            </a:r>
            <a:r>
              <a:rPr lang="zh-CN" altLang="en-US" sz="1800" kern="0" dirty="0" smtClean="0"/>
              <a:t>、</a:t>
            </a:r>
            <a:r>
              <a:rPr lang="en-US" altLang="zh-CN" sz="1800" kern="0" dirty="0" smtClean="0"/>
              <a:t>Alb</a:t>
            </a:r>
            <a:r>
              <a:rPr lang="zh-CN" altLang="en-US" sz="1800" kern="0" dirty="0" smtClean="0"/>
              <a:t>梯型折射率多模光纤常用带宽指标和可能应用的领域详见表</a:t>
            </a:r>
            <a:r>
              <a:rPr lang="en-US" altLang="zh-CN" sz="1800" kern="0" dirty="0" smtClean="0"/>
              <a:t>3</a:t>
            </a:r>
            <a:r>
              <a:rPr lang="en-US" altLang="zh-CN" sz="1800" kern="0" dirty="0" smtClean="0">
                <a:latin typeface="Times New Roman" panose="02020603050405020304" pitchFamily="18" charset="0"/>
              </a:rPr>
              <a:t>—</a:t>
            </a:r>
            <a:r>
              <a:rPr lang="en-US" altLang="zh-CN" sz="1800" kern="0" dirty="0" smtClean="0"/>
              <a:t>7</a:t>
            </a:r>
            <a:r>
              <a:rPr lang="zh-CN" altLang="en-US" sz="1800" kern="0" dirty="0" smtClean="0"/>
              <a:t>。</a:t>
            </a:r>
          </a:p>
        </p:txBody>
      </p:sp>
      <p:pic>
        <p:nvPicPr>
          <p:cNvPr id="4" name="图片 256003"/>
          <p:cNvPicPr>
            <a:picLocks noChangeAspect="1" noChangeArrowheads="1"/>
          </p:cNvPicPr>
          <p:nvPr/>
        </p:nvPicPr>
        <p:blipFill>
          <a:blip r:embed="rId2">
            <a:clrChange>
              <a:clrFrom>
                <a:srgbClr val="F5F4F3"/>
              </a:clrFrom>
              <a:clrTo>
                <a:srgbClr val="F5F4F3">
                  <a:alpha val="0"/>
                </a:srgbClr>
              </a:clrTo>
            </a:clrChange>
            <a:lum contrast="18000"/>
            <a:extLst>
              <a:ext uri="{28A0092B-C50C-407E-A947-70E740481C1C}">
                <a14:useLocalDpi xmlns:a14="http://schemas.microsoft.com/office/drawing/2010/main" val="0"/>
              </a:ext>
            </a:extLst>
          </a:blip>
          <a:srcRect l="20338" t="31738" r="22690" b="39470"/>
          <a:stretch>
            <a:fillRect/>
          </a:stretch>
        </p:blipFill>
        <p:spPr bwMode="auto">
          <a:xfrm>
            <a:off x="1129763" y="3017837"/>
            <a:ext cx="9889533" cy="34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37126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25</a:t>
            </a:fld>
            <a:endParaRPr lang="en-US" altLang="zh-CN"/>
          </a:p>
        </p:txBody>
      </p:sp>
      <p:sp>
        <p:nvSpPr>
          <p:cNvPr id="3" name="标题 259073"/>
          <p:cNvSpPr txBox="1">
            <a:spLocks/>
          </p:cNvSpPr>
          <p:nvPr/>
        </p:nvSpPr>
        <p:spPr>
          <a:xfrm>
            <a:off x="6586266" y="345105"/>
            <a:ext cx="7793037" cy="1143000"/>
          </a:xfrm>
          <a:prstGeom prst="rect">
            <a:avLst/>
          </a:prstGeom>
          <a:ln>
            <a:miter/>
          </a:ln>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en-US" altLang="zh-CN" sz="2400" kern="0" noProof="1" smtClean="0">
                <a:solidFill>
                  <a:schemeClr val="tx1"/>
                </a:solidFill>
              </a:rPr>
              <a:t>G.651</a:t>
            </a:r>
            <a:r>
              <a:rPr lang="zh-CN" altLang="en-US" sz="2400" kern="0" noProof="1" smtClean="0">
                <a:solidFill>
                  <a:schemeClr val="tx1"/>
                </a:solidFill>
              </a:rPr>
              <a:t>：普通多模光纤</a:t>
            </a:r>
            <a:endParaRPr lang="zh-CN" altLang="en-US" sz="2400" kern="0" noProof="1">
              <a:solidFill>
                <a:schemeClr val="tx1"/>
              </a:solidFill>
            </a:endParaRPr>
          </a:p>
        </p:txBody>
      </p:sp>
      <p:pic>
        <p:nvPicPr>
          <p:cNvPr id="4" name="图片 259076"/>
          <p:cNvPicPr>
            <a:picLocks noChangeAspect="1" noChangeArrowheads="1"/>
          </p:cNvPicPr>
          <p:nvPr/>
        </p:nvPicPr>
        <p:blipFill>
          <a:blip r:embed="rId2">
            <a:clrChange>
              <a:clrFrom>
                <a:srgbClr val="F5F4F3"/>
              </a:clrFrom>
              <a:clrTo>
                <a:srgbClr val="F5F4F3">
                  <a:alpha val="0"/>
                </a:srgbClr>
              </a:clrTo>
            </a:clrChange>
            <a:lum contrast="12000"/>
            <a:extLst>
              <a:ext uri="{28A0092B-C50C-407E-A947-70E740481C1C}">
                <a14:useLocalDpi xmlns:a14="http://schemas.microsoft.com/office/drawing/2010/main" val="0"/>
              </a:ext>
            </a:extLst>
          </a:blip>
          <a:srcRect l="19479" t="47249" r="20872" b="14372"/>
          <a:stretch>
            <a:fillRect/>
          </a:stretch>
        </p:blipFill>
        <p:spPr bwMode="auto">
          <a:xfrm>
            <a:off x="1304442" y="1040296"/>
            <a:ext cx="9630198" cy="495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28028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26</a:t>
            </a:fld>
            <a:endParaRPr lang="en-US" altLang="zh-CN"/>
          </a:p>
        </p:txBody>
      </p:sp>
      <p:sp>
        <p:nvSpPr>
          <p:cNvPr id="3" name="标题 123905"/>
          <p:cNvSpPr txBox="1">
            <a:spLocks noChangeArrowheads="1"/>
          </p:cNvSpPr>
          <p:nvPr/>
        </p:nvSpPr>
        <p:spPr>
          <a:xfrm>
            <a:off x="8971770" y="246857"/>
            <a:ext cx="3858405" cy="11430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zh-CN" altLang="en-US" sz="3200" kern="0" dirty="0" smtClean="0"/>
              <a:t>光纤的发展</a:t>
            </a:r>
          </a:p>
        </p:txBody>
      </p:sp>
      <p:sp>
        <p:nvSpPr>
          <p:cNvPr id="4" name="文本占位符 123907"/>
          <p:cNvSpPr txBox="1">
            <a:spLocks noChangeArrowheads="1"/>
          </p:cNvSpPr>
          <p:nvPr/>
        </p:nvSpPr>
        <p:spPr>
          <a:xfrm>
            <a:off x="495947" y="1312863"/>
            <a:ext cx="10647334" cy="41148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150000"/>
              </a:lnSpc>
            </a:pPr>
            <a:r>
              <a:rPr lang="en-US" altLang="zh-CN" sz="1800" kern="0" dirty="0" smtClean="0"/>
              <a:t>60</a:t>
            </a:r>
            <a:r>
              <a:rPr lang="zh-CN" altLang="en-US" sz="1800" kern="0" dirty="0" smtClean="0"/>
              <a:t>年代，光纤损耗超过</a:t>
            </a:r>
            <a:r>
              <a:rPr lang="en-US" altLang="zh-CN" sz="1800" kern="0" dirty="0" smtClean="0"/>
              <a:t>1000dB/km</a:t>
            </a:r>
          </a:p>
          <a:p>
            <a:pPr>
              <a:lnSpc>
                <a:spcPct val="150000"/>
              </a:lnSpc>
            </a:pPr>
            <a:r>
              <a:rPr lang="en-US" altLang="zh-CN" sz="1800" kern="0" dirty="0" smtClean="0"/>
              <a:t>1970</a:t>
            </a:r>
            <a:r>
              <a:rPr lang="zh-CN" altLang="en-US" sz="1800" kern="0" dirty="0" smtClean="0"/>
              <a:t>年出现突破，光纤损耗降低到约</a:t>
            </a:r>
            <a:r>
              <a:rPr lang="en-US" altLang="zh-CN" sz="1800" kern="0" dirty="0" smtClean="0"/>
              <a:t>20dB/km (1</a:t>
            </a:r>
            <a:r>
              <a:rPr lang="en-US" altLang="zh-CN" sz="1800" kern="0" dirty="0" smtClean="0">
                <a:sym typeface="Symbol" panose="05050102010706020507" pitchFamily="18" charset="2"/>
              </a:rPr>
              <a:t>m</a:t>
            </a:r>
            <a:r>
              <a:rPr lang="zh-CN" altLang="en-US" sz="1800" kern="0" dirty="0" smtClean="0">
                <a:sym typeface="Symbol" panose="05050102010706020507" pitchFamily="18" charset="2"/>
              </a:rPr>
              <a:t>附近波长区</a:t>
            </a:r>
            <a:r>
              <a:rPr lang="en-US" altLang="zh-CN" sz="1800" kern="0" dirty="0" smtClean="0"/>
              <a:t>)</a:t>
            </a:r>
          </a:p>
          <a:p>
            <a:pPr>
              <a:lnSpc>
                <a:spcPct val="150000"/>
              </a:lnSpc>
            </a:pPr>
            <a:r>
              <a:rPr lang="en-US" altLang="zh-CN" sz="1800" kern="0" dirty="0" smtClean="0"/>
              <a:t>1979</a:t>
            </a:r>
            <a:r>
              <a:rPr lang="zh-CN" altLang="en-US" sz="1800" kern="0" dirty="0" smtClean="0"/>
              <a:t>年，光纤损耗又降到</a:t>
            </a:r>
            <a:r>
              <a:rPr lang="en-US" altLang="zh-CN" sz="1800" b="1" kern="0" dirty="0" smtClean="0"/>
              <a:t>0.2dB/km</a:t>
            </a:r>
            <a:r>
              <a:rPr lang="en-US" altLang="zh-CN" sz="1800" kern="0" dirty="0" smtClean="0"/>
              <a:t> (</a:t>
            </a:r>
            <a:r>
              <a:rPr lang="zh-CN" altLang="en-US" sz="1800" kern="0" dirty="0" smtClean="0"/>
              <a:t>在</a:t>
            </a:r>
            <a:r>
              <a:rPr lang="en-US" altLang="zh-CN" sz="1800" kern="0" dirty="0" smtClean="0"/>
              <a:t>1.55 </a:t>
            </a:r>
            <a:r>
              <a:rPr lang="en-US" altLang="zh-CN" sz="1800" kern="0" dirty="0" smtClean="0">
                <a:sym typeface="Symbol" panose="05050102010706020507" pitchFamily="18" charset="2"/>
              </a:rPr>
              <a:t>m</a:t>
            </a:r>
            <a:r>
              <a:rPr lang="zh-CN" altLang="en-US" sz="1800" kern="0" dirty="0" smtClean="0">
                <a:sym typeface="Symbol" panose="05050102010706020507" pitchFamily="18" charset="2"/>
              </a:rPr>
              <a:t>处</a:t>
            </a:r>
            <a:r>
              <a:rPr lang="en-US" altLang="zh-CN" sz="1800" kern="0" dirty="0" smtClean="0"/>
              <a:t>)</a:t>
            </a:r>
          </a:p>
          <a:p>
            <a:pPr>
              <a:lnSpc>
                <a:spcPct val="150000"/>
              </a:lnSpc>
            </a:pPr>
            <a:r>
              <a:rPr lang="en-US" altLang="zh-CN" sz="1800" kern="0" dirty="0" smtClean="0"/>
              <a:t>   </a:t>
            </a:r>
            <a:r>
              <a:rPr lang="zh-CN" altLang="en-US" sz="1800" kern="0" dirty="0" smtClean="0"/>
              <a:t>－－低损耗光纤的问世导致了光波技术领域的革命，开创了光纤通信的时代。</a:t>
            </a:r>
          </a:p>
        </p:txBody>
      </p:sp>
    </p:spTree>
    <p:extLst>
      <p:ext uri="{BB962C8B-B14F-4D97-AF65-F5344CB8AC3E}">
        <p14:creationId xmlns:p14="http://schemas.microsoft.com/office/powerpoint/2010/main" val="24751561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27</a:t>
            </a:fld>
            <a:endParaRPr lang="en-US" altLang="zh-CN"/>
          </a:p>
        </p:txBody>
      </p:sp>
      <p:sp>
        <p:nvSpPr>
          <p:cNvPr id="3" name="标题 120833"/>
          <p:cNvSpPr txBox="1">
            <a:spLocks/>
          </p:cNvSpPr>
          <p:nvPr/>
        </p:nvSpPr>
        <p:spPr>
          <a:xfrm>
            <a:off x="9761672" y="319815"/>
            <a:ext cx="2773228" cy="1143000"/>
          </a:xfrm>
          <a:prstGeom prst="rect">
            <a:avLst/>
          </a:prstGeom>
          <a:ln>
            <a:miter/>
          </a:ln>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zh-CN" altLang="en-US" sz="2800" kern="0" dirty="0">
                <a:solidFill>
                  <a:schemeClr val="tx1"/>
                </a:solidFill>
              </a:rPr>
              <a:t>光纤的分类</a:t>
            </a:r>
            <a:endParaRPr lang="zh-TW" altLang="en-US" sz="2800" kern="0" dirty="0">
              <a:solidFill>
                <a:schemeClr val="tx1"/>
              </a:solidFill>
            </a:endParaRPr>
          </a:p>
        </p:txBody>
      </p:sp>
      <p:sp>
        <p:nvSpPr>
          <p:cNvPr id="4" name="文本占位符 120834"/>
          <p:cNvSpPr txBox="1">
            <a:spLocks noChangeArrowheads="1"/>
          </p:cNvSpPr>
          <p:nvPr/>
        </p:nvSpPr>
        <p:spPr>
          <a:xfrm>
            <a:off x="405539" y="1462815"/>
            <a:ext cx="11024461" cy="44958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zh-CN" altLang="en-US" sz="2800" kern="0" dirty="0" smtClean="0"/>
              <a:t>按材料分类：</a:t>
            </a:r>
            <a:r>
              <a:rPr lang="zh-CN" altLang="en-US" sz="2400" kern="0" dirty="0" smtClean="0"/>
              <a:t>玻璃光纤：纤芯与包层都是玻璃，损耗小，传输距离长，成本高；</a:t>
            </a:r>
          </a:p>
          <a:p>
            <a:pPr lvl="1"/>
            <a:r>
              <a:rPr lang="zh-CN" altLang="en-US" sz="2400" kern="0" dirty="0" smtClean="0"/>
              <a:t>胶套硅光纤：纤芯是玻璃，包层为塑料，特性同玻璃光纤差不多，成本较低；</a:t>
            </a:r>
          </a:p>
          <a:p>
            <a:pPr lvl="1"/>
            <a:r>
              <a:rPr lang="zh-CN" altLang="en-US" sz="2400" kern="0" dirty="0" smtClean="0"/>
              <a:t>塑料光纤：纤芯与包层都是塑料，损耗大，传输距离很短，价格很低。多用于家电、音响，以及短距的图像传输。</a:t>
            </a:r>
            <a:endParaRPr lang="zh-TW" altLang="en-US" sz="2400" kern="0" dirty="0" smtClean="0"/>
          </a:p>
        </p:txBody>
      </p:sp>
    </p:spTree>
    <p:extLst>
      <p:ext uri="{BB962C8B-B14F-4D97-AF65-F5344CB8AC3E}">
        <p14:creationId xmlns:p14="http://schemas.microsoft.com/office/powerpoint/2010/main" val="6374516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28</a:t>
            </a:fld>
            <a:endParaRPr lang="en-US" altLang="zh-CN"/>
          </a:p>
        </p:txBody>
      </p:sp>
      <p:sp>
        <p:nvSpPr>
          <p:cNvPr id="3" name="标题 119809"/>
          <p:cNvSpPr txBox="1">
            <a:spLocks noChangeArrowheads="1"/>
          </p:cNvSpPr>
          <p:nvPr/>
        </p:nvSpPr>
        <p:spPr>
          <a:xfrm>
            <a:off x="7843784" y="245578"/>
            <a:ext cx="6019800" cy="11430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zh-CN" altLang="en-US" sz="3200" kern="0" dirty="0" smtClean="0"/>
              <a:t>塑料光纤</a:t>
            </a:r>
          </a:p>
        </p:txBody>
      </p:sp>
      <p:sp>
        <p:nvSpPr>
          <p:cNvPr id="4" name="文本占位符 119810"/>
          <p:cNvSpPr txBox="1">
            <a:spLocks noChangeArrowheads="1"/>
          </p:cNvSpPr>
          <p:nvPr/>
        </p:nvSpPr>
        <p:spPr>
          <a:xfrm>
            <a:off x="743919" y="1388578"/>
            <a:ext cx="10838481" cy="41148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zh-CN" altLang="en-US" sz="2400" kern="0" dirty="0">
                <a:ea typeface="宋体" panose="02010600030101010101" pitchFamily="2" charset="-122"/>
              </a:rPr>
              <a:t>聚合物</a:t>
            </a:r>
            <a:r>
              <a:rPr lang="en-US" altLang="zh-CN" sz="2400" kern="0" dirty="0">
                <a:ea typeface="宋体" panose="02010600030101010101" pitchFamily="2" charset="-122"/>
              </a:rPr>
              <a:t>(</a:t>
            </a:r>
            <a:r>
              <a:rPr lang="zh-CN" altLang="en-US" sz="2400" kern="0" dirty="0">
                <a:ea typeface="宋体" panose="02010600030101010101" pitchFamily="2" charset="-122"/>
              </a:rPr>
              <a:t>塑料</a:t>
            </a:r>
            <a:r>
              <a:rPr lang="en-US" altLang="zh-CN" sz="2400" kern="0" dirty="0">
                <a:ea typeface="宋体" panose="02010600030101010101" pitchFamily="2" charset="-122"/>
              </a:rPr>
              <a:t>)</a:t>
            </a:r>
            <a:r>
              <a:rPr lang="zh-CN" altLang="en-US" sz="2400" kern="0" dirty="0">
                <a:ea typeface="宋体" panose="02010600030101010101" pitchFamily="2" charset="-122"/>
              </a:rPr>
              <a:t>光纤</a:t>
            </a:r>
            <a:r>
              <a:rPr lang="en-US" altLang="zh-CN" sz="2400" kern="0" dirty="0">
                <a:ea typeface="宋体" panose="02010600030101010101" pitchFamily="2" charset="-122"/>
              </a:rPr>
              <a:t>(POF)</a:t>
            </a:r>
            <a:r>
              <a:rPr lang="zh-CN" altLang="en-US" sz="2400" kern="0" dirty="0">
                <a:ea typeface="宋体" panose="02010600030101010101" pitchFamily="2" charset="-122"/>
              </a:rPr>
              <a:t>：用于用户接入。</a:t>
            </a:r>
          </a:p>
          <a:p>
            <a:r>
              <a:rPr lang="zh-CN" altLang="en-US" sz="2400" kern="0" dirty="0">
                <a:ea typeface="宋体" panose="02010600030101010101" pitchFamily="2" charset="-122"/>
              </a:rPr>
              <a:t>尽管塑料光纤与玻璃光纤相比有更大的信号衰减，但</a:t>
            </a:r>
          </a:p>
          <a:p>
            <a:pPr lvl="1"/>
            <a:r>
              <a:rPr lang="zh-CN" altLang="en-US" sz="2400" kern="0" dirty="0"/>
              <a:t>韧性好，更为耐用</a:t>
            </a:r>
          </a:p>
          <a:p>
            <a:pPr lvl="1"/>
            <a:r>
              <a:rPr lang="zh-CN" altLang="en-US" sz="2400" kern="0" dirty="0"/>
              <a:t>直径大</a:t>
            </a:r>
            <a:r>
              <a:rPr lang="en-US" altLang="zh-CN" sz="2400" kern="0" dirty="0"/>
              <a:t>10~20</a:t>
            </a:r>
            <a:r>
              <a:rPr lang="zh-CN" altLang="en-US" sz="2400" kern="0" dirty="0"/>
              <a:t>倍，连接时允许一定的差错，而不致牺牲耦合效率</a:t>
            </a:r>
          </a:p>
          <a:p>
            <a:pPr lvl="1"/>
            <a:r>
              <a:rPr lang="zh-CN" altLang="en-US" sz="2400" kern="0" dirty="0"/>
              <a:t>廉价的塑料注入成形技术，可用于制造光连接器、光分路器和收发设备。</a:t>
            </a:r>
          </a:p>
        </p:txBody>
      </p:sp>
    </p:spTree>
    <p:extLst>
      <p:ext uri="{BB962C8B-B14F-4D97-AF65-F5344CB8AC3E}">
        <p14:creationId xmlns:p14="http://schemas.microsoft.com/office/powerpoint/2010/main" val="29043624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29</a:t>
            </a:fld>
            <a:endParaRPr lang="en-US" altLang="zh-CN"/>
          </a:p>
        </p:txBody>
      </p:sp>
      <p:sp>
        <p:nvSpPr>
          <p:cNvPr id="3" name="标题 146433"/>
          <p:cNvSpPr txBox="1">
            <a:spLocks noChangeArrowheads="1"/>
          </p:cNvSpPr>
          <p:nvPr/>
        </p:nvSpPr>
        <p:spPr>
          <a:xfrm>
            <a:off x="5183188" y="206187"/>
            <a:ext cx="10165804" cy="11430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zh-CN" altLang="en-US" sz="3200" kern="0" dirty="0"/>
              <a:t>塑料光纤的优势</a:t>
            </a:r>
          </a:p>
        </p:txBody>
      </p:sp>
      <p:sp>
        <p:nvSpPr>
          <p:cNvPr id="4" name="文本占位符 146434"/>
          <p:cNvSpPr txBox="1">
            <a:spLocks noChangeArrowheads="1"/>
          </p:cNvSpPr>
          <p:nvPr/>
        </p:nvSpPr>
        <p:spPr>
          <a:xfrm>
            <a:off x="439738" y="1116602"/>
            <a:ext cx="11354472" cy="5011846"/>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150000"/>
              </a:lnSpc>
            </a:pPr>
            <a:r>
              <a:rPr lang="zh-CN" altLang="en-US" sz="1200" kern="0" dirty="0" smtClean="0"/>
              <a:t>　　</a:t>
            </a:r>
            <a:r>
              <a:rPr lang="zh-CN" altLang="en-US" sz="1400" kern="0" dirty="0" smtClean="0"/>
              <a:t>塑料光纤质轻、柔软，更耐破坏（振动和弯曲）。塑料光纤有着优异的拉伸强度、耐用性和占用空间小的特点。这些优点使得塑料光纤在汽车中成功应用尤为重要。一个典型的豪华车内部至少由几公里的铜线和铜缆，重量和成本大为增加。飞机、火车和其他所有交通工具莫不如此。</a:t>
            </a:r>
          </a:p>
          <a:p>
            <a:pPr>
              <a:lnSpc>
                <a:spcPct val="150000"/>
              </a:lnSpc>
            </a:pPr>
            <a:r>
              <a:rPr lang="zh-CN" altLang="en-US" sz="1400" kern="0" dirty="0" smtClean="0"/>
              <a:t>　　由于塑料光纤的大直径和数值孔径，光传导能力大。</a:t>
            </a:r>
          </a:p>
          <a:p>
            <a:pPr>
              <a:lnSpc>
                <a:spcPct val="150000"/>
              </a:lnSpc>
            </a:pPr>
            <a:r>
              <a:rPr lang="zh-CN" altLang="en-US" sz="1400" kern="0" dirty="0" smtClean="0"/>
              <a:t>　　塑料光纤的切割、布线、粘结、抛光和其他加工容易。另外，塑料光纤的连接对端面藏留的灰尘和碎屑不敏感。</a:t>
            </a:r>
          </a:p>
          <a:p>
            <a:pPr>
              <a:lnSpc>
                <a:spcPct val="150000"/>
              </a:lnSpc>
            </a:pPr>
            <a:r>
              <a:rPr lang="zh-CN" altLang="en-US" sz="1400" kern="0" dirty="0" smtClean="0"/>
              <a:t>　　塑料光纤不产生辐射，完全不受电磁干扰和无线电频率干扰以及噪音的影响。这一点对视频和音频的分流尤为重要，很显然这些干扰和噪音影响图像和服务的品质。塑料光纤可以和铜缆在同一管道里或同一线束并排铺放。塑料光纤不产生噪音，不会对目前的管网产生负面影响。</a:t>
            </a:r>
          </a:p>
          <a:p>
            <a:pPr>
              <a:lnSpc>
                <a:spcPct val="150000"/>
              </a:lnSpc>
            </a:pPr>
            <a:r>
              <a:rPr lang="zh-CN" altLang="en-US" sz="1400" kern="0" dirty="0" smtClean="0"/>
              <a:t>　　</a:t>
            </a:r>
            <a:r>
              <a:rPr lang="en-US" altLang="zh-CN" sz="1400" kern="0" dirty="0" smtClean="0"/>
              <a:t>POF</a:t>
            </a:r>
            <a:r>
              <a:rPr lang="zh-CN" altLang="en-US" sz="1400" kern="0" dirty="0" smtClean="0"/>
              <a:t>系统的成本低。用于家庭消费电子、家庭联网和汽车包括音响、</a:t>
            </a:r>
            <a:r>
              <a:rPr lang="en-US" altLang="zh-CN" sz="1400" kern="0" dirty="0" smtClean="0"/>
              <a:t>DVD</a:t>
            </a:r>
            <a:r>
              <a:rPr lang="zh-CN" altLang="en-US" sz="1400" kern="0" dirty="0" smtClean="0"/>
              <a:t>、</a:t>
            </a:r>
            <a:r>
              <a:rPr lang="en-US" altLang="zh-CN" sz="1400" kern="0" dirty="0" smtClean="0"/>
              <a:t>VCR</a:t>
            </a:r>
            <a:r>
              <a:rPr lang="zh-CN" altLang="en-US" sz="1400" kern="0" dirty="0" smtClean="0"/>
              <a:t>等的每个连接的成本低于</a:t>
            </a:r>
            <a:r>
              <a:rPr lang="en-US" altLang="zh-CN" sz="1400" kern="0" dirty="0" smtClean="0"/>
              <a:t>20</a:t>
            </a:r>
            <a:r>
              <a:rPr lang="zh-CN" altLang="en-US" sz="1400" kern="0" dirty="0" smtClean="0"/>
              <a:t>美金。所以这些器件都可以在一般商店里买到。</a:t>
            </a:r>
          </a:p>
          <a:p>
            <a:pPr>
              <a:lnSpc>
                <a:spcPct val="150000"/>
              </a:lnSpc>
            </a:pPr>
            <a:r>
              <a:rPr lang="zh-CN" altLang="en-US" sz="1400" kern="0" dirty="0" smtClean="0"/>
              <a:t>　　通过塑料光纤进行数据传输没有可能被窃听，这样塑料光纤在一些安全程度要求高的场合，就非常适用。</a:t>
            </a:r>
          </a:p>
          <a:p>
            <a:pPr>
              <a:lnSpc>
                <a:spcPct val="150000"/>
              </a:lnSpc>
            </a:pPr>
            <a:r>
              <a:rPr lang="zh-CN" altLang="en-US" sz="1400" kern="0" dirty="0" smtClean="0"/>
              <a:t>　  虽然石英光纤广泛用于远距离干线通信和光纤到户，但塑料光纤被称之为</a:t>
            </a:r>
            <a:r>
              <a:rPr lang="zh-CN" altLang="en-US" sz="1400" kern="0" dirty="0" smtClean="0">
                <a:latin typeface="Times New Roman" panose="02020603050405020304" pitchFamily="18" charset="0"/>
              </a:rPr>
              <a:t>“</a:t>
            </a:r>
            <a:r>
              <a:rPr lang="zh-CN" altLang="en-US" sz="1400" kern="0" dirty="0" smtClean="0"/>
              <a:t>平民化</a:t>
            </a:r>
            <a:r>
              <a:rPr lang="zh-CN" altLang="en-US" sz="1400" kern="0" dirty="0" smtClean="0">
                <a:latin typeface="Times New Roman" panose="02020603050405020304" pitchFamily="18" charset="0"/>
              </a:rPr>
              <a:t>”</a:t>
            </a:r>
            <a:r>
              <a:rPr lang="zh-CN" altLang="en-US" sz="1400" kern="0" dirty="0" smtClean="0"/>
              <a:t>光纤，理由是塑料光纤、相关的连接器件和安装的总成本比较低。在光纤到户、光纤到桌面整体方案中，塑料光纤是石英光纤的补充，可共同构筑一个全光网络。</a:t>
            </a:r>
          </a:p>
        </p:txBody>
      </p:sp>
    </p:spTree>
    <p:extLst>
      <p:ext uri="{BB962C8B-B14F-4D97-AF65-F5344CB8AC3E}">
        <p14:creationId xmlns:p14="http://schemas.microsoft.com/office/powerpoint/2010/main" val="600211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3</a:t>
            </a:fld>
            <a:endParaRPr lang="en-US" altLang="zh-CN"/>
          </a:p>
        </p:txBody>
      </p:sp>
      <p:pic>
        <p:nvPicPr>
          <p:cNvPr id="3" name="图片 87044" descr="200903220811530781_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983" y="1412093"/>
            <a:ext cx="5430892" cy="407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416429" y="428372"/>
            <a:ext cx="2236510" cy="400110"/>
          </a:xfrm>
          <a:prstGeom prst="rect">
            <a:avLst/>
          </a:prstGeom>
        </p:spPr>
        <p:txBody>
          <a:bodyPr wrap="none">
            <a:spAutoFit/>
          </a:bodyPr>
          <a:lstStyle/>
          <a:p>
            <a:r>
              <a:rPr lang="zh-CN" altLang="en-US" sz="2000" dirty="0">
                <a:latin typeface="黑体" panose="02010609060101010101" pitchFamily="49" charset="-122"/>
                <a:ea typeface="黑体" panose="02010609060101010101" pitchFamily="49" charset="-122"/>
              </a:rPr>
              <a:t>光纤－一种光波导</a:t>
            </a:r>
          </a:p>
        </p:txBody>
      </p:sp>
      <p:pic>
        <p:nvPicPr>
          <p:cNvPr id="5" name="图片 248836" descr="282359_1236596223SBM9"/>
          <p:cNvPicPr>
            <a:picLocks noChangeAspect="1" noChangeArrowheads="1"/>
          </p:cNvPicPr>
          <p:nvPr/>
        </p:nvPicPr>
        <p:blipFill>
          <a:blip r:embed="rId3">
            <a:extLst>
              <a:ext uri="{28A0092B-C50C-407E-A947-70E740481C1C}">
                <a14:useLocalDpi xmlns:a14="http://schemas.microsoft.com/office/drawing/2010/main" val="0"/>
              </a:ext>
            </a:extLst>
          </a:blip>
          <a:srcRect t="9109" b="10086"/>
          <a:stretch>
            <a:fillRect/>
          </a:stretch>
        </p:blipFill>
        <p:spPr bwMode="auto">
          <a:xfrm>
            <a:off x="7025676" y="1217221"/>
            <a:ext cx="414337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39706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30</a:t>
            </a:fld>
            <a:endParaRPr lang="en-US" altLang="zh-CN"/>
          </a:p>
        </p:txBody>
      </p:sp>
      <p:pic>
        <p:nvPicPr>
          <p:cNvPr id="3" name="图片 261124" descr="u=980332123,3734793926&amp;fm=0&amp;gp=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3675" y="1827024"/>
            <a:ext cx="36195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261126" descr="leepingchenhy06181608901"/>
          <p:cNvPicPr>
            <a:picLocks noChangeAspect="1" noChangeArrowheads="1"/>
          </p:cNvPicPr>
          <p:nvPr/>
        </p:nvPicPr>
        <p:blipFill>
          <a:blip r:embed="rId4">
            <a:extLst>
              <a:ext uri="{28A0092B-C50C-407E-A947-70E740481C1C}">
                <a14:useLocalDpi xmlns:a14="http://schemas.microsoft.com/office/drawing/2010/main" val="0"/>
              </a:ext>
            </a:extLst>
          </a:blip>
          <a:srcRect l="11966" r="20303"/>
          <a:stretch>
            <a:fillRect/>
          </a:stretch>
        </p:blipFill>
        <p:spPr bwMode="auto">
          <a:xfrm>
            <a:off x="5540025" y="1611124"/>
            <a:ext cx="4681537"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59205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31</a:t>
            </a:fld>
            <a:endParaRPr lang="en-US" altLang="zh-CN"/>
          </a:p>
        </p:txBody>
      </p:sp>
      <p:sp>
        <p:nvSpPr>
          <p:cNvPr id="3" name="标题 145409"/>
          <p:cNvSpPr txBox="1">
            <a:spLocks/>
          </p:cNvSpPr>
          <p:nvPr/>
        </p:nvSpPr>
        <p:spPr>
          <a:xfrm>
            <a:off x="9719725" y="315914"/>
            <a:ext cx="2681825" cy="1143000"/>
          </a:xfrm>
          <a:prstGeom prst="rect">
            <a:avLst/>
          </a:prstGeom>
          <a:ln>
            <a:miter/>
          </a:ln>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zh-CN" altLang="en-US" sz="2800" kern="0" dirty="0" smtClean="0">
                <a:solidFill>
                  <a:schemeClr val="tx1"/>
                </a:solidFill>
              </a:rPr>
              <a:t>光纤</a:t>
            </a:r>
            <a:r>
              <a:rPr lang="zh-CN" altLang="en-US" sz="2800" kern="0" dirty="0">
                <a:solidFill>
                  <a:schemeClr val="tx1"/>
                </a:solidFill>
              </a:rPr>
              <a:t>的</a:t>
            </a:r>
            <a:r>
              <a:rPr lang="zh-CN" altLang="en-US" sz="2800" kern="0" dirty="0" smtClean="0">
                <a:solidFill>
                  <a:schemeClr val="tx1"/>
                </a:solidFill>
              </a:rPr>
              <a:t>分类</a:t>
            </a:r>
            <a:endParaRPr lang="en-US" altLang="zh-CN" sz="2800" kern="0" dirty="0">
              <a:solidFill>
                <a:schemeClr val="tx1"/>
              </a:solidFill>
            </a:endParaRPr>
          </a:p>
        </p:txBody>
      </p:sp>
      <p:sp>
        <p:nvSpPr>
          <p:cNvPr id="4" name="文本占位符 145410"/>
          <p:cNvSpPr txBox="1">
            <a:spLocks/>
          </p:cNvSpPr>
          <p:nvPr/>
        </p:nvSpPr>
        <p:spPr>
          <a:xfrm>
            <a:off x="698500" y="1085057"/>
            <a:ext cx="7772400" cy="4114800"/>
          </a:xfrm>
          <a:prstGeom prst="rect">
            <a:avLst/>
          </a:prstGeom>
          <a:ln>
            <a:miter/>
          </a:ln>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200000"/>
              </a:lnSpc>
            </a:pPr>
            <a:r>
              <a:rPr lang="zh-CN" altLang="en-US" kern="0" noProof="1" smtClean="0">
                <a:solidFill>
                  <a:schemeClr val="folHlink"/>
                </a:solidFill>
              </a:rPr>
              <a:t>特种光纤</a:t>
            </a:r>
            <a:r>
              <a:rPr lang="en-US" altLang="zh-CN" kern="0" noProof="1" smtClean="0">
                <a:solidFill>
                  <a:schemeClr val="folHlink"/>
                </a:solidFill>
              </a:rPr>
              <a:t>:</a:t>
            </a:r>
          </a:p>
          <a:p>
            <a:pPr lvl="1">
              <a:lnSpc>
                <a:spcPct val="200000"/>
              </a:lnSpc>
            </a:pPr>
            <a:r>
              <a:rPr lang="zh-CN" altLang="en-US" sz="2000" kern="0" noProof="1" smtClean="0"/>
              <a:t>保偏光纤（</a:t>
            </a:r>
            <a:r>
              <a:rPr lang="en-US" altLang="zh-CN" sz="2000" kern="0" noProof="1" smtClean="0"/>
              <a:t>PMF</a:t>
            </a:r>
            <a:r>
              <a:rPr lang="zh-CN" altLang="en-US" sz="2000" kern="0" noProof="1" smtClean="0"/>
              <a:t>）</a:t>
            </a:r>
          </a:p>
          <a:p>
            <a:pPr lvl="1">
              <a:lnSpc>
                <a:spcPct val="200000"/>
              </a:lnSpc>
            </a:pPr>
            <a:r>
              <a:rPr lang="zh-CN" altLang="en-US" sz="2000" kern="0" noProof="1" smtClean="0"/>
              <a:t>色散补偿光纤（</a:t>
            </a:r>
            <a:r>
              <a:rPr lang="en-US" altLang="zh-CN" sz="2000" kern="0" noProof="1" smtClean="0"/>
              <a:t>DCF</a:t>
            </a:r>
            <a:r>
              <a:rPr lang="zh-CN" altLang="en-US" sz="2000" kern="0" noProof="1" smtClean="0"/>
              <a:t>）</a:t>
            </a:r>
          </a:p>
          <a:p>
            <a:pPr lvl="1">
              <a:lnSpc>
                <a:spcPct val="200000"/>
              </a:lnSpc>
            </a:pPr>
            <a:r>
              <a:rPr lang="zh-CN" altLang="en-US" sz="2000" kern="0" noProof="1" smtClean="0"/>
              <a:t>掺铒光纤（</a:t>
            </a:r>
            <a:r>
              <a:rPr lang="en-US" altLang="zh-CN" sz="2000" kern="0" noProof="1" smtClean="0"/>
              <a:t>EDF</a:t>
            </a:r>
            <a:r>
              <a:rPr lang="zh-CN" altLang="en-US" sz="2000" kern="0" noProof="1" smtClean="0"/>
              <a:t>）等</a:t>
            </a:r>
          </a:p>
          <a:p>
            <a:pPr>
              <a:lnSpc>
                <a:spcPct val="200000"/>
              </a:lnSpc>
            </a:pPr>
            <a:endParaRPr lang="zh-CN" altLang="en-US" b="1" kern="0" noProof="1">
              <a:effectLst>
                <a:outerShdw blurRad="38100" dist="38100" dir="2700000">
                  <a:srgbClr val="C0C0C0"/>
                </a:outerShdw>
              </a:effectLst>
            </a:endParaRPr>
          </a:p>
        </p:txBody>
      </p:sp>
    </p:spTree>
    <p:extLst>
      <p:ext uri="{BB962C8B-B14F-4D97-AF65-F5344CB8AC3E}">
        <p14:creationId xmlns:p14="http://schemas.microsoft.com/office/powerpoint/2010/main" val="39515061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32</a:t>
            </a:fld>
            <a:endParaRPr lang="en-US" altLang="zh-CN"/>
          </a:p>
        </p:txBody>
      </p:sp>
      <p:sp>
        <p:nvSpPr>
          <p:cNvPr id="3" name="标题 147457"/>
          <p:cNvSpPr txBox="1">
            <a:spLocks noChangeArrowheads="1"/>
          </p:cNvSpPr>
          <p:nvPr/>
        </p:nvSpPr>
        <p:spPr>
          <a:xfrm>
            <a:off x="3048000" y="321522"/>
            <a:ext cx="10610850" cy="1284288"/>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zh-CN" altLang="en-US" sz="2800" kern="0" dirty="0" smtClean="0"/>
              <a:t>特种光纤</a:t>
            </a:r>
            <a:r>
              <a:rPr lang="en-US" altLang="zh-CN" sz="2800" kern="0" dirty="0" smtClean="0"/>
              <a:t>-</a:t>
            </a:r>
            <a:r>
              <a:rPr lang="zh-CN" altLang="en-US" sz="2800" kern="0" dirty="0" smtClean="0"/>
              <a:t>保偏光纤</a:t>
            </a:r>
            <a:r>
              <a:rPr lang="en-US" altLang="zh-CN" sz="2800" kern="0" dirty="0" smtClean="0"/>
              <a:t> </a:t>
            </a:r>
            <a:r>
              <a:rPr lang="en-US" altLang="zh-CN" sz="1800" kern="0" dirty="0" smtClean="0"/>
              <a:t>polarization maintaining optical fiber</a:t>
            </a:r>
            <a:endParaRPr lang="en-US" altLang="zh-CN" sz="3200" kern="0" dirty="0" smtClean="0"/>
          </a:p>
        </p:txBody>
      </p:sp>
      <p:sp>
        <p:nvSpPr>
          <p:cNvPr id="4" name="文本占位符 147458"/>
          <p:cNvSpPr txBox="1">
            <a:spLocks noChangeArrowheads="1"/>
          </p:cNvSpPr>
          <p:nvPr/>
        </p:nvSpPr>
        <p:spPr>
          <a:xfrm>
            <a:off x="209550" y="1184302"/>
            <a:ext cx="11693148" cy="5060923"/>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90000"/>
              </a:lnSpc>
            </a:pPr>
            <a:r>
              <a:rPr lang="zh-CN" altLang="en-US" sz="1600" kern="0" dirty="0" smtClean="0"/>
              <a:t>保偏光纤：保偏光纤传输线偏振光，广泛用于航天、航空、航海、工业制造技术及通信等国民经济的各个领域。在以光学相干检测为基础的干涉型光纤传感器中，使用保偏光纤能够保证线偏振方向不变，提高相干信躁比，以实现对物理量的高精度测量。保偏光纤作为一种特种光纤，主要应用于光纤陀螺，光纤水听器等传感器和</a:t>
            </a:r>
            <a:r>
              <a:rPr lang="en-US" altLang="zh-CN" sz="1600" kern="0" dirty="0" smtClean="0"/>
              <a:t>DWDM</a:t>
            </a:r>
            <a:r>
              <a:rPr lang="zh-CN" altLang="en-US" sz="1600" kern="0" dirty="0" smtClean="0"/>
              <a:t>、</a:t>
            </a:r>
            <a:r>
              <a:rPr lang="en-US" altLang="zh-CN" sz="1600" kern="0" dirty="0" smtClean="0"/>
              <a:t>EDFA</a:t>
            </a:r>
            <a:r>
              <a:rPr lang="zh-CN" altLang="en-US" sz="1600" kern="0" dirty="0" smtClean="0"/>
              <a:t>等光纤通纤系统。由于光纤陀螺及光纤水听器等可用于军用惯导和声呐，属于高新科技产品，而保偏光纤又是其核心部件，因而保偏光纤一直被西方发达国家列入对我禁运的清单。</a:t>
            </a:r>
            <a:br>
              <a:rPr lang="zh-CN" altLang="en-US" sz="1600" kern="0" dirty="0" smtClean="0"/>
            </a:br>
            <a:endParaRPr lang="zh-CN" altLang="en-US" sz="1600" kern="0" dirty="0" smtClean="0"/>
          </a:p>
          <a:p>
            <a:pPr>
              <a:lnSpc>
                <a:spcPct val="90000"/>
              </a:lnSpc>
            </a:pPr>
            <a:r>
              <a:rPr lang="zh-CN" altLang="en-US" sz="1600" kern="0" dirty="0" smtClean="0"/>
              <a:t>　　保偏光纤在拉制过程中，由于光纤内部产生的结构缺陷会造成保偏性能的下降，即当线偏振光沿光纤的一个特征轴传输时，部分光信号会耦合进入另一个与之垂直的特征轴，最终造成出射偏振光信号偏振消光比的下降</a:t>
            </a:r>
            <a:r>
              <a:rPr lang="en-US" altLang="zh-CN" sz="1600" kern="0" dirty="0" smtClean="0"/>
              <a:t>. </a:t>
            </a:r>
            <a:r>
              <a:rPr lang="zh-CN" altLang="en-US" sz="1600" kern="0" dirty="0" smtClean="0"/>
              <a:t>这种缺陷就是影响光纤内的双折射效应</a:t>
            </a:r>
            <a:r>
              <a:rPr lang="en-US" altLang="zh-CN" sz="1600" kern="0" dirty="0" smtClean="0"/>
              <a:t>. </a:t>
            </a:r>
            <a:r>
              <a:rPr lang="zh-CN" altLang="en-US" sz="1600" kern="0" dirty="0" smtClean="0"/>
              <a:t>保偏光纤中，双折射效应越强，波长越短，保持传输光偏振态越好。</a:t>
            </a:r>
            <a:br>
              <a:rPr lang="zh-CN" altLang="en-US" sz="1600" kern="0" dirty="0" smtClean="0"/>
            </a:br>
            <a:endParaRPr lang="zh-CN" altLang="en-US" sz="1600" kern="0" dirty="0" smtClean="0"/>
          </a:p>
          <a:p>
            <a:pPr>
              <a:lnSpc>
                <a:spcPct val="90000"/>
              </a:lnSpc>
            </a:pPr>
            <a:r>
              <a:rPr lang="zh-CN" altLang="en-US" sz="1600" kern="0" dirty="0" smtClean="0"/>
              <a:t>　　普通光纤就算制造得再对称，在实际应用中也会受到机械应力变得不对称，产生双折射现象，因此光的偏振态在普通光纤中传输的时候就会毫无规律地变化。主要的影响因素有波长、弯曲度、温度等。</a:t>
            </a:r>
            <a:br>
              <a:rPr lang="zh-CN" altLang="en-US" sz="1600" kern="0" dirty="0" smtClean="0"/>
            </a:br>
            <a:endParaRPr lang="zh-CN" altLang="en-US" sz="1600" kern="0" dirty="0" smtClean="0"/>
          </a:p>
          <a:p>
            <a:pPr>
              <a:lnSpc>
                <a:spcPct val="90000"/>
              </a:lnSpc>
            </a:pPr>
            <a:r>
              <a:rPr lang="zh-CN" altLang="en-US" sz="1600" kern="0" dirty="0" smtClean="0"/>
              <a:t>　　保偏光纤可以解决偏振态变化的问题，但它并不能消除光纤中的双折射现象，反而是在通过光纤几何尺寸上的设计，产生更强烈地双折射效应，来消除应力对入射光偏振态的影响。</a:t>
            </a:r>
            <a:br>
              <a:rPr lang="zh-CN" altLang="en-US" sz="1600" kern="0" dirty="0" smtClean="0"/>
            </a:br>
            <a:endParaRPr lang="zh-CN" altLang="en-US" sz="1600" kern="0" dirty="0" smtClean="0"/>
          </a:p>
          <a:p>
            <a:pPr>
              <a:lnSpc>
                <a:spcPct val="90000"/>
              </a:lnSpc>
            </a:pPr>
            <a:r>
              <a:rPr lang="zh-CN" altLang="en-US" sz="1600" kern="0" dirty="0" smtClean="0"/>
              <a:t>　　所以保偏光纤一般是应用在对偏振态比较敏感的应用中，如干涉仪，或是激光器。我常接触到的保偏光纤是用在光源与外调制器之间的连接中。</a:t>
            </a:r>
          </a:p>
        </p:txBody>
      </p:sp>
    </p:spTree>
    <p:extLst>
      <p:ext uri="{BB962C8B-B14F-4D97-AF65-F5344CB8AC3E}">
        <p14:creationId xmlns:p14="http://schemas.microsoft.com/office/powerpoint/2010/main" val="2110755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33</a:t>
            </a:fld>
            <a:endParaRPr lang="en-US" altLang="zh-CN"/>
          </a:p>
        </p:txBody>
      </p:sp>
      <p:sp>
        <p:nvSpPr>
          <p:cNvPr id="3" name="标题 263169"/>
          <p:cNvSpPr txBox="1">
            <a:spLocks/>
          </p:cNvSpPr>
          <p:nvPr/>
        </p:nvSpPr>
        <p:spPr>
          <a:xfrm>
            <a:off x="7656513" y="246857"/>
            <a:ext cx="4535487" cy="1143000"/>
          </a:xfrm>
          <a:prstGeom prst="rect">
            <a:avLst/>
          </a:prstGeom>
          <a:ln>
            <a:miter/>
          </a:ln>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zh-CN" altLang="en-US" sz="2800" kern="0" noProof="1"/>
              <a:t>特种光纤</a:t>
            </a:r>
            <a:r>
              <a:rPr lang="en-US" altLang="zh-CN" sz="2800" kern="0" noProof="1"/>
              <a:t>-</a:t>
            </a:r>
            <a:r>
              <a:rPr lang="zh-CN" altLang="en-US" sz="2800" kern="0" noProof="1"/>
              <a:t>色散补偿光纤</a:t>
            </a:r>
            <a:endParaRPr lang="en-US" altLang="zh-CN" sz="2800" kern="0" noProof="1"/>
          </a:p>
        </p:txBody>
      </p:sp>
      <p:sp>
        <p:nvSpPr>
          <p:cNvPr id="4" name="文本占位符 263170"/>
          <p:cNvSpPr txBox="1">
            <a:spLocks noChangeArrowheads="1"/>
          </p:cNvSpPr>
          <p:nvPr/>
        </p:nvSpPr>
        <p:spPr>
          <a:xfrm>
            <a:off x="390525" y="1389857"/>
            <a:ext cx="11125200" cy="41148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200000"/>
              </a:lnSpc>
            </a:pPr>
            <a:r>
              <a:rPr lang="zh-CN" altLang="en-US" sz="1800" kern="0" dirty="0"/>
              <a:t>色散补偿光纤（</a:t>
            </a:r>
            <a:r>
              <a:rPr lang="en-US" altLang="zh-CN" sz="1800" kern="0" dirty="0"/>
              <a:t>DCF</a:t>
            </a:r>
            <a:r>
              <a:rPr lang="zh-CN" altLang="en-US" sz="1800" kern="0" dirty="0"/>
              <a:t>，</a:t>
            </a:r>
            <a:r>
              <a:rPr lang="en-US" altLang="zh-CN" sz="1800" kern="0" dirty="0"/>
              <a:t>Dispersion Compensating Fiber</a:t>
            </a:r>
            <a:r>
              <a:rPr lang="zh-CN" altLang="en-US" sz="1800" kern="0" dirty="0"/>
              <a:t>）是具有大的负色散光纤。它是针对现已敷设的</a:t>
            </a:r>
            <a:r>
              <a:rPr lang="en-US" altLang="zh-CN" sz="1800" kern="0" dirty="0"/>
              <a:t>1.3μm</a:t>
            </a:r>
            <a:r>
              <a:rPr lang="zh-CN" altLang="en-US" sz="1800" kern="0" dirty="0"/>
              <a:t>标准单模光纤而设计的一种新型单模光纤</a:t>
            </a:r>
            <a:r>
              <a:rPr lang="zh-CN" altLang="en-US" sz="1800" kern="0" dirty="0" smtClean="0"/>
              <a:t>。</a:t>
            </a:r>
            <a:endParaRPr lang="en-US" altLang="zh-CN" sz="1800" kern="0" dirty="0" smtClean="0"/>
          </a:p>
          <a:p>
            <a:pPr>
              <a:lnSpc>
                <a:spcPct val="200000"/>
              </a:lnSpc>
            </a:pPr>
            <a:r>
              <a:rPr lang="zh-CN" altLang="en-US" sz="1800" kern="0" dirty="0" smtClean="0"/>
              <a:t>为了</a:t>
            </a:r>
            <a:r>
              <a:rPr lang="zh-CN" altLang="en-US" sz="1800" kern="0" dirty="0"/>
              <a:t>使现已敷设的</a:t>
            </a:r>
            <a:r>
              <a:rPr lang="en-US" altLang="zh-CN" sz="1800" kern="0" dirty="0"/>
              <a:t>1.3μm</a:t>
            </a:r>
            <a:r>
              <a:rPr lang="zh-CN" altLang="en-US" sz="1800" kern="0" dirty="0"/>
              <a:t>光纤系统采用</a:t>
            </a:r>
            <a:r>
              <a:rPr lang="en-US" altLang="zh-CN" sz="1800" kern="0" dirty="0"/>
              <a:t>WDM/EDFA</a:t>
            </a:r>
            <a:r>
              <a:rPr lang="zh-CN" altLang="en-US" sz="1800" kern="0" dirty="0"/>
              <a:t>技术，就必须将光纤的工作波长从</a:t>
            </a:r>
            <a:r>
              <a:rPr lang="en-US" altLang="zh-CN" sz="1800" kern="0" dirty="0"/>
              <a:t>1.3μm</a:t>
            </a:r>
            <a:r>
              <a:rPr lang="zh-CN" altLang="en-US" sz="1800" kern="0" dirty="0"/>
              <a:t>转为</a:t>
            </a:r>
            <a:r>
              <a:rPr lang="en-US" altLang="zh-CN" sz="1800" kern="0" dirty="0"/>
              <a:t>1.55μm</a:t>
            </a:r>
            <a:r>
              <a:rPr lang="zh-CN" altLang="en-US" sz="1800" kern="0" dirty="0"/>
              <a:t>，而标准光纤在</a:t>
            </a:r>
            <a:r>
              <a:rPr lang="en-US" altLang="zh-CN" sz="1800" kern="0" dirty="0"/>
              <a:t>1.55μm</a:t>
            </a:r>
            <a:r>
              <a:rPr lang="zh-CN" altLang="en-US" sz="1800" kern="0" dirty="0"/>
              <a:t>波长的色散不是零，而是正的（</a:t>
            </a:r>
            <a:r>
              <a:rPr lang="en-US" altLang="zh-CN" sz="1800" kern="0" dirty="0"/>
              <a:t>17</a:t>
            </a:r>
            <a:r>
              <a:rPr lang="zh-CN" altLang="en-US" sz="1800" kern="0" dirty="0"/>
              <a:t>－</a:t>
            </a:r>
            <a:r>
              <a:rPr lang="en-US" altLang="zh-CN" sz="1800" kern="0" dirty="0"/>
              <a:t>20</a:t>
            </a:r>
            <a:r>
              <a:rPr lang="zh-CN" altLang="en-US" sz="1800" kern="0" dirty="0"/>
              <a:t>）</a:t>
            </a:r>
            <a:r>
              <a:rPr lang="en-US" altLang="zh-CN" sz="1800" kern="0" dirty="0" err="1"/>
              <a:t>ps</a:t>
            </a:r>
            <a:r>
              <a:rPr lang="en-US" altLang="zh-CN" sz="1800" kern="0" dirty="0"/>
              <a:t>/</a:t>
            </a:r>
            <a:r>
              <a:rPr lang="zh-CN" altLang="en-US" sz="1800" kern="0" dirty="0"/>
              <a:t>（</a:t>
            </a:r>
            <a:r>
              <a:rPr lang="en-US" altLang="zh-CN" sz="1800" kern="0" dirty="0" err="1"/>
              <a:t>nm·km</a:t>
            </a:r>
            <a:r>
              <a:rPr lang="zh-CN" altLang="en-US" sz="1800" kern="0" dirty="0"/>
              <a:t>），并且具有正的色散斜率，所以必须在这些光纤中加接具有负色散的色散补偿光纤，进行色散补偿，以保证整条光纤线路的总色散近似为零，从而实现高速度、大容量、长距离的通信。</a:t>
            </a:r>
          </a:p>
        </p:txBody>
      </p:sp>
    </p:spTree>
    <p:extLst>
      <p:ext uri="{BB962C8B-B14F-4D97-AF65-F5344CB8AC3E}">
        <p14:creationId xmlns:p14="http://schemas.microsoft.com/office/powerpoint/2010/main" val="8121157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34</a:t>
            </a:fld>
            <a:endParaRPr lang="en-US" altLang="zh-CN"/>
          </a:p>
        </p:txBody>
      </p:sp>
      <p:sp>
        <p:nvSpPr>
          <p:cNvPr id="3" name="标题 264193"/>
          <p:cNvSpPr txBox="1">
            <a:spLocks/>
          </p:cNvSpPr>
          <p:nvPr/>
        </p:nvSpPr>
        <p:spPr>
          <a:xfrm>
            <a:off x="7249319" y="246063"/>
            <a:ext cx="5821362" cy="1143000"/>
          </a:xfrm>
          <a:prstGeom prst="rect">
            <a:avLst/>
          </a:prstGeom>
          <a:ln>
            <a:miter/>
          </a:ln>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zh-CN" altLang="en-US" sz="3200" kern="0" noProof="1"/>
              <a:t>特种光纤</a:t>
            </a:r>
            <a:r>
              <a:rPr lang="en-US" altLang="zh-CN" sz="3200" kern="0" noProof="1"/>
              <a:t>-</a:t>
            </a:r>
            <a:r>
              <a:rPr lang="zh-CN" altLang="en-US" sz="3200" kern="0" noProof="1"/>
              <a:t>掺铒光纤</a:t>
            </a:r>
          </a:p>
        </p:txBody>
      </p:sp>
      <p:sp>
        <p:nvSpPr>
          <p:cNvPr id="4" name="文本占位符 264194"/>
          <p:cNvSpPr txBox="1">
            <a:spLocks noChangeArrowheads="1"/>
          </p:cNvSpPr>
          <p:nvPr/>
        </p:nvSpPr>
        <p:spPr>
          <a:xfrm>
            <a:off x="611188" y="1389063"/>
            <a:ext cx="10971212" cy="4651375"/>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200000"/>
              </a:lnSpc>
            </a:pPr>
            <a:r>
              <a:rPr lang="zh-CN" altLang="en-US" sz="1800" kern="0" dirty="0"/>
              <a:t>掺铒光纤是在石英光纤中掺入了少量的稀土元素铒</a:t>
            </a:r>
            <a:r>
              <a:rPr lang="en-US" altLang="zh-CN" sz="1800" kern="0" dirty="0"/>
              <a:t>(</a:t>
            </a:r>
            <a:r>
              <a:rPr lang="en-US" altLang="zh-CN" sz="1800" kern="0" dirty="0" err="1"/>
              <a:t>Er</a:t>
            </a:r>
            <a:r>
              <a:rPr lang="en-US" altLang="zh-CN" sz="1800" kern="0" dirty="0"/>
              <a:t>)</a:t>
            </a:r>
            <a:r>
              <a:rPr lang="zh-CN" altLang="en-US" sz="1800" kern="0" dirty="0"/>
              <a:t>离子的光纤，它是掺铒光纤放大器的核心。从</a:t>
            </a:r>
            <a:r>
              <a:rPr lang="en-US" altLang="zh-CN" sz="1800" kern="0" dirty="0"/>
              <a:t>20</a:t>
            </a:r>
            <a:r>
              <a:rPr lang="zh-CN" altLang="en-US" sz="1800" kern="0" dirty="0"/>
              <a:t>世纪</a:t>
            </a:r>
            <a:r>
              <a:rPr lang="en-US" altLang="zh-CN" sz="1800" kern="0" dirty="0"/>
              <a:t>80</a:t>
            </a:r>
            <a:r>
              <a:rPr lang="zh-CN" altLang="en-US" sz="1800" kern="0" dirty="0"/>
              <a:t>年代后期开始，掺铒光纤放大器的研究工作不断取得重大的突破。</a:t>
            </a:r>
            <a:r>
              <a:rPr lang="en-US" altLang="zh-CN" sz="1800" kern="0" dirty="0"/>
              <a:t>WDM</a:t>
            </a:r>
            <a:r>
              <a:rPr lang="zh-CN" altLang="en-US" sz="1800" kern="0" dirty="0"/>
              <a:t>技术、极大地增加了光纤通信的容量。成为当前光纤通信中应用最广的光放大器件。</a:t>
            </a:r>
          </a:p>
          <a:p>
            <a:pPr>
              <a:lnSpc>
                <a:spcPct val="200000"/>
              </a:lnSpc>
            </a:pPr>
            <a:r>
              <a:rPr lang="zh-CN" altLang="en-US" sz="1800" kern="0" dirty="0"/>
              <a:t>目前铒最突出的用途是制造掺铒光纤放大器（</a:t>
            </a:r>
            <a:r>
              <a:rPr lang="en-US" altLang="zh-CN" sz="1800" kern="0" dirty="0"/>
              <a:t>Erbium Dopant Fiber Amplifier</a:t>
            </a:r>
            <a:r>
              <a:rPr lang="zh-CN" altLang="en-US" sz="1800" kern="0" dirty="0"/>
              <a:t>，简称</a:t>
            </a:r>
            <a:r>
              <a:rPr lang="en-US" altLang="zh-CN" sz="1800" kern="0" dirty="0"/>
              <a:t>EDFA</a:t>
            </a:r>
            <a:r>
              <a:rPr lang="zh-CN" altLang="en-US" sz="1800" kern="0" dirty="0"/>
              <a:t>）。掺铒光纤放大器（</a:t>
            </a:r>
            <a:r>
              <a:rPr lang="en-US" altLang="zh-CN" sz="1800" kern="0" dirty="0"/>
              <a:t>EDFA</a:t>
            </a:r>
            <a:r>
              <a:rPr lang="zh-CN" altLang="en-US" sz="1800" kern="0" dirty="0"/>
              <a:t>）是</a:t>
            </a:r>
            <a:r>
              <a:rPr lang="en-US" altLang="zh-CN" sz="1800" kern="0" dirty="0"/>
              <a:t>1985</a:t>
            </a:r>
            <a:r>
              <a:rPr lang="zh-CN" altLang="en-US" sz="1800" kern="0" dirty="0"/>
              <a:t>年英国南安普顿大学首先研制成功的，它是光纤通信中最伟大的发明之一</a:t>
            </a:r>
            <a:r>
              <a:rPr lang="en-US" altLang="zh-CN" sz="1800" kern="0" dirty="0"/>
              <a:t>,</a:t>
            </a:r>
            <a:r>
              <a:rPr lang="zh-CN" altLang="en-US" sz="1800" kern="0" dirty="0"/>
              <a:t>甚至可以说是当今长距离信息高速公路的“加油站”。掺铒光纤是在石英光纤中掺入少量稀土元素铒离子（</a:t>
            </a:r>
            <a:r>
              <a:rPr lang="en-US" altLang="zh-CN" sz="1800" kern="0" dirty="0"/>
              <a:t>Er3+</a:t>
            </a:r>
            <a:r>
              <a:rPr lang="zh-CN" altLang="en-US" sz="1800" kern="0" dirty="0"/>
              <a:t>），它是放大器的核心。</a:t>
            </a:r>
          </a:p>
          <a:p>
            <a:pPr>
              <a:lnSpc>
                <a:spcPct val="200000"/>
              </a:lnSpc>
            </a:pPr>
            <a:r>
              <a:rPr lang="zh-CN" altLang="en-US" sz="1800" kern="0" dirty="0"/>
              <a:t>掺稀土元素光纤的一种。 </a:t>
            </a:r>
          </a:p>
        </p:txBody>
      </p:sp>
    </p:spTree>
    <p:extLst>
      <p:ext uri="{BB962C8B-B14F-4D97-AF65-F5344CB8AC3E}">
        <p14:creationId xmlns:p14="http://schemas.microsoft.com/office/powerpoint/2010/main" val="12556735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35</a:t>
            </a:fld>
            <a:endParaRPr lang="en-US" altLang="zh-CN"/>
          </a:p>
        </p:txBody>
      </p:sp>
      <p:sp>
        <p:nvSpPr>
          <p:cNvPr id="3" name="文本占位符 103425"/>
          <p:cNvSpPr txBox="1">
            <a:spLocks noChangeArrowheads="1"/>
          </p:cNvSpPr>
          <p:nvPr/>
        </p:nvSpPr>
        <p:spPr bwMode="auto">
          <a:xfrm>
            <a:off x="1391841" y="1547543"/>
            <a:ext cx="6205538" cy="382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lvl="1" indent="-285750" algn="l" rtl="0" fontAlgn="base">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lvl="2" indent="-228600" algn="l" rtl="0" fontAlgn="base">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lvl="3" indent="-228600" algn="l" rtl="0" fontAlgn="base">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lvl="4" indent="-228600" algn="l" rtl="0" fontAlgn="base">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lr>
                <a:schemeClr val="accent1"/>
              </a:buClr>
              <a:buSzPct val="50000"/>
              <a:buFont typeface="Wingdings" pitchFamily="2" charset="2"/>
              <a:buChar char="n"/>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lr>
                <a:schemeClr val="accent1"/>
              </a:buClr>
              <a:buSzPct val="50000"/>
              <a:buFont typeface="Wingdings" pitchFamily="2" charset="2"/>
              <a:buChar char="n"/>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lr>
                <a:schemeClr val="accent1"/>
              </a:buClr>
              <a:buSzPct val="50000"/>
              <a:buFont typeface="Wingdings" pitchFamily="2" charset="2"/>
              <a:buChar char="n"/>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lr>
                <a:schemeClr val="accent1"/>
              </a:buClr>
              <a:buSzPct val="50000"/>
              <a:buFont typeface="Wingdings" pitchFamily="2" charset="2"/>
              <a:buChar char="n"/>
              <a:defRPr sz="2000" b="0" i="0" u="none" kern="1200" baseline="0">
                <a:solidFill>
                  <a:schemeClr val="tx1"/>
                </a:solidFill>
                <a:latin typeface="+mn-lt"/>
                <a:ea typeface="+mn-ea"/>
                <a:cs typeface="+mn-cs"/>
              </a:defRPr>
            </a:lvl9pPr>
          </a:lstStyle>
          <a:p>
            <a:pPr>
              <a:lnSpc>
                <a:spcPct val="130000"/>
              </a:lnSpc>
              <a:buFont typeface="Wingdings" panose="05000000000000000000" pitchFamily="2" charset="2"/>
              <a:buNone/>
            </a:pPr>
            <a:r>
              <a:rPr lang="zh-CN" altLang="en-US" dirty="0" smtClean="0">
                <a:latin typeface="华文中宋" panose="02010600040101010101" pitchFamily="2" charset="-122"/>
                <a:ea typeface="华文中宋" panose="02010600040101010101" pitchFamily="2" charset="-122"/>
              </a:rPr>
              <a:t>光纤的结构与分类</a:t>
            </a:r>
          </a:p>
          <a:p>
            <a:pPr>
              <a:lnSpc>
                <a:spcPct val="130000"/>
              </a:lnSpc>
              <a:buFont typeface="Wingdings" panose="05000000000000000000" pitchFamily="2" charset="2"/>
              <a:buNone/>
            </a:pPr>
            <a:r>
              <a:rPr lang="zh-CN" altLang="en-US" dirty="0">
                <a:solidFill>
                  <a:srgbClr val="FF0000"/>
                </a:solidFill>
                <a:latin typeface="华文中宋" panose="02010600040101010101" pitchFamily="2" charset="-122"/>
                <a:ea typeface="华文中宋" panose="02010600040101010101" pitchFamily="2" charset="-122"/>
              </a:rPr>
              <a:t>光纤光缆的制作</a:t>
            </a:r>
          </a:p>
          <a:p>
            <a:pPr>
              <a:lnSpc>
                <a:spcPct val="130000"/>
              </a:lnSpc>
              <a:buFont typeface="Wingdings" panose="05000000000000000000" pitchFamily="2" charset="2"/>
              <a:buNone/>
            </a:pPr>
            <a:r>
              <a:rPr lang="zh-CN" altLang="en-US" dirty="0" smtClean="0">
                <a:latin typeface="华文中宋" panose="02010600040101010101" pitchFamily="2" charset="-122"/>
                <a:ea typeface="华文中宋" panose="02010600040101010101" pitchFamily="2" charset="-122"/>
              </a:rPr>
              <a:t>光纤的损耗特性</a:t>
            </a:r>
          </a:p>
          <a:p>
            <a:pPr>
              <a:lnSpc>
                <a:spcPct val="130000"/>
              </a:lnSpc>
              <a:buFont typeface="Wingdings" panose="05000000000000000000" pitchFamily="2" charset="2"/>
              <a:buNone/>
            </a:pPr>
            <a:r>
              <a:rPr lang="zh-CN" altLang="en-US" dirty="0" smtClean="0">
                <a:latin typeface="华文中宋" panose="02010600040101010101" pitchFamily="2" charset="-122"/>
                <a:ea typeface="华文中宋" panose="02010600040101010101" pitchFamily="2" charset="-122"/>
              </a:rPr>
              <a:t>光纤的色散特性及色散限制</a:t>
            </a:r>
          </a:p>
          <a:p>
            <a:pPr>
              <a:lnSpc>
                <a:spcPct val="130000"/>
              </a:lnSpc>
              <a:buFont typeface="Wingdings" panose="05000000000000000000" pitchFamily="2" charset="2"/>
              <a:buNone/>
            </a:pPr>
            <a:r>
              <a:rPr lang="zh-CN" altLang="en-US" dirty="0" smtClean="0">
                <a:latin typeface="华文中宋" panose="02010600040101010101" pitchFamily="2" charset="-122"/>
                <a:ea typeface="华文中宋" panose="02010600040101010101" pitchFamily="2" charset="-122"/>
              </a:rPr>
              <a:t>光纤中的非线性光学效应</a:t>
            </a:r>
          </a:p>
          <a:p>
            <a:pPr>
              <a:lnSpc>
                <a:spcPct val="130000"/>
              </a:lnSpc>
              <a:buFont typeface="Wingdings" panose="05000000000000000000" pitchFamily="2" charset="2"/>
              <a:buNone/>
            </a:pPr>
            <a:endParaRPr lang="zh-CN" altLang="en-US" dirty="0" smtClean="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14449046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36</a:t>
            </a:fld>
            <a:endParaRPr lang="en-US" altLang="zh-CN"/>
          </a:p>
        </p:txBody>
      </p:sp>
      <p:sp>
        <p:nvSpPr>
          <p:cNvPr id="3" name="标题 112641"/>
          <p:cNvSpPr txBox="1">
            <a:spLocks noChangeArrowheads="1"/>
          </p:cNvSpPr>
          <p:nvPr/>
        </p:nvSpPr>
        <p:spPr>
          <a:xfrm>
            <a:off x="7618414" y="299245"/>
            <a:ext cx="4502068" cy="11430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zh-CN" altLang="en-US" sz="3200" kern="0" dirty="0" smtClean="0"/>
              <a:t>光纤的结构设计与制造</a:t>
            </a:r>
          </a:p>
        </p:txBody>
      </p:sp>
      <p:sp>
        <p:nvSpPr>
          <p:cNvPr id="4" name="文本占位符 112642"/>
          <p:cNvSpPr txBox="1">
            <a:spLocks noChangeArrowheads="1"/>
          </p:cNvSpPr>
          <p:nvPr/>
        </p:nvSpPr>
        <p:spPr>
          <a:xfrm>
            <a:off x="801688" y="1322388"/>
            <a:ext cx="10642519" cy="41148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zh-CN" altLang="en-US" sz="2400" kern="0" dirty="0" smtClean="0"/>
              <a:t>各种不同的结构、特性参数和折射率分布的光纤，可分别用于不同的场合。</a:t>
            </a:r>
          </a:p>
          <a:p>
            <a:r>
              <a:rPr lang="zh-CN" altLang="en-US" sz="2400" kern="0" dirty="0" smtClean="0"/>
              <a:t>纤芯和包层都用石英作为基本材料，折射率差通过在纤芯和包层进行不同的掺杂来实现。</a:t>
            </a:r>
            <a:endParaRPr lang="zh-CN" altLang="en-US" sz="2400" kern="0" dirty="0" smtClean="0">
              <a:solidFill>
                <a:srgbClr val="FF3300"/>
              </a:solidFill>
              <a:sym typeface="Symbol" panose="05050102010706020507" pitchFamily="18" charset="2"/>
            </a:endParaRPr>
          </a:p>
        </p:txBody>
      </p:sp>
      <p:sp>
        <p:nvSpPr>
          <p:cNvPr id="5" name="矩形 4"/>
          <p:cNvSpPr/>
          <p:nvPr/>
        </p:nvSpPr>
        <p:spPr>
          <a:xfrm>
            <a:off x="1004888" y="2892425"/>
            <a:ext cx="10944292" cy="1439863"/>
          </a:xfrm>
          <a:prstGeom prst="rect">
            <a:avLst/>
          </a:prstGeom>
          <a:noFill/>
          <a:ln w="9525">
            <a:noFill/>
            <a:miter/>
          </a:ln>
        </p:spPr>
        <p:txBody>
          <a:bodyPr/>
          <a:lstStyle>
            <a:lvl1pPr marL="342900" indent="-342900" algn="just" eaLnBrk="0" hangingPunct="0">
              <a:defRPr sz="2400">
                <a:solidFill>
                  <a:schemeClr val="tx1"/>
                </a:solidFill>
                <a:latin typeface="Times New Roman" panose="02020603050405020304" pitchFamily="18" charset="0"/>
                <a:ea typeface="宋体" panose="02010600030101010101" pitchFamily="2" charset="-122"/>
              </a:defRPr>
            </a:lvl1pPr>
            <a:lvl2pPr algn="just" eaLnBrk="0" hangingPunct="0">
              <a:defRPr sz="2400">
                <a:solidFill>
                  <a:schemeClr val="tx1"/>
                </a:solidFill>
                <a:latin typeface="Times New Roman" panose="02020603050405020304" pitchFamily="18" charset="0"/>
                <a:ea typeface="宋体" panose="02010600030101010101" pitchFamily="2" charset="-122"/>
              </a:defRPr>
            </a:lvl2pPr>
            <a:lvl3pPr algn="just" eaLnBrk="0" hangingPunct="0">
              <a:defRPr sz="2400">
                <a:solidFill>
                  <a:schemeClr val="tx1"/>
                </a:solidFill>
                <a:latin typeface="Times New Roman" panose="02020603050405020304" pitchFamily="18" charset="0"/>
                <a:ea typeface="宋体" panose="02010600030101010101" pitchFamily="2" charset="-122"/>
              </a:defRPr>
            </a:lvl3pPr>
            <a:lvl4pPr algn="just" eaLnBrk="0" hangingPunct="0">
              <a:defRPr sz="2400">
                <a:solidFill>
                  <a:schemeClr val="tx1"/>
                </a:solidFill>
                <a:latin typeface="Times New Roman" panose="02020603050405020304" pitchFamily="18" charset="0"/>
                <a:ea typeface="宋体" panose="02010600030101010101" pitchFamily="2" charset="-122"/>
              </a:defRPr>
            </a:lvl4pPr>
            <a:lvl5pPr algn="just" eaLnBrk="0" hangingPunct="0">
              <a:defRPr sz="2400">
                <a:solidFill>
                  <a:schemeClr val="tx1"/>
                </a:solidFill>
                <a:latin typeface="Times New Roman" panose="02020603050405020304" pitchFamily="18" charset="0"/>
                <a:ea typeface="宋体" panose="02010600030101010101" pitchFamily="2" charset="-122"/>
              </a:defRPr>
            </a:lvl5pPr>
            <a:lvl6pPr algn="just"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algn="just"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algn="just"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algn="just"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l" eaLnBrk="1" hangingPunct="1">
              <a:spcBef>
                <a:spcPct val="20000"/>
              </a:spcBef>
              <a:buClr>
                <a:schemeClr val="folHlink"/>
              </a:buClr>
              <a:buSzPct val="60000"/>
              <a:buFont typeface="Wingdings" panose="05000000000000000000" pitchFamily="2" charset="2"/>
              <a:buNone/>
            </a:pPr>
            <a:r>
              <a:rPr lang="en-US" altLang="zh-CN" sz="3200" b="1" dirty="0" smtClean="0">
                <a:effectLst>
                  <a:outerShdw blurRad="38100" dist="38100" dir="2700000" algn="tl">
                    <a:srgbClr val="C0C0C0"/>
                  </a:outerShdw>
                </a:effectLst>
                <a:ea typeface="隶书" panose="02010509060101010101" pitchFamily="49" charset="-122"/>
              </a:rPr>
              <a:t>1</a:t>
            </a:r>
            <a:r>
              <a:rPr lang="en-US" altLang="zh-CN" sz="3200" b="1" dirty="0" smtClean="0">
                <a:effectLst>
                  <a:outerShdw blurRad="38100" dist="38100" dir="2700000" algn="tl">
                    <a:srgbClr val="C0C0C0"/>
                  </a:outerShdw>
                </a:effectLst>
                <a:latin typeface="隶书" panose="02010509060101010101" pitchFamily="49" charset="-122"/>
                <a:ea typeface="隶书" panose="02010509060101010101" pitchFamily="49" charset="-122"/>
              </a:rPr>
              <a:t>  </a:t>
            </a:r>
            <a:r>
              <a:rPr lang="zh-CN" altLang="en-US" sz="3200" b="1" dirty="0">
                <a:effectLst>
                  <a:outerShdw blurRad="38100" dist="38100" dir="2700000" algn="tl">
                    <a:srgbClr val="C0C0C0"/>
                  </a:outerShdw>
                </a:effectLst>
                <a:latin typeface="隶书" panose="02010509060101010101" pitchFamily="49" charset="-122"/>
                <a:ea typeface="隶书" panose="02010509060101010101" pitchFamily="49" charset="-122"/>
              </a:rPr>
              <a:t>光纤光缆的制作</a:t>
            </a:r>
          </a:p>
          <a:p>
            <a:pPr algn="l" eaLnBrk="1" hangingPunct="1">
              <a:spcBef>
                <a:spcPct val="20000"/>
              </a:spcBef>
              <a:buClr>
                <a:schemeClr val="folHlink"/>
              </a:buClr>
              <a:buSzPct val="60000"/>
              <a:buFont typeface="Wingdings" panose="05000000000000000000" pitchFamily="2" charset="2"/>
              <a:buNone/>
            </a:pPr>
            <a:r>
              <a:rPr lang="en-US" altLang="zh-CN" sz="3200" b="1" dirty="0" smtClean="0">
                <a:effectLst>
                  <a:outerShdw blurRad="38100" dist="38100" dir="2700000" algn="tl">
                    <a:srgbClr val="C0C0C0"/>
                  </a:outerShdw>
                </a:effectLst>
                <a:ea typeface="隶书" panose="02010509060101010101" pitchFamily="49" charset="-122"/>
              </a:rPr>
              <a:t>2</a:t>
            </a:r>
            <a:r>
              <a:rPr lang="en-US" altLang="zh-CN" sz="3200" b="1" dirty="0" smtClean="0">
                <a:effectLst>
                  <a:outerShdw blurRad="38100" dist="38100" dir="2700000" algn="tl">
                    <a:srgbClr val="C0C0C0"/>
                  </a:outerShdw>
                </a:effectLst>
                <a:latin typeface="隶书" panose="02010509060101010101" pitchFamily="49" charset="-122"/>
                <a:ea typeface="隶书" panose="02010509060101010101" pitchFamily="49" charset="-122"/>
              </a:rPr>
              <a:t>  </a:t>
            </a:r>
            <a:r>
              <a:rPr lang="zh-CN" altLang="en-US" sz="3200" b="1" dirty="0">
                <a:effectLst>
                  <a:outerShdw blurRad="38100" dist="38100" dir="2700000" algn="tl">
                    <a:srgbClr val="C0C0C0"/>
                  </a:outerShdw>
                </a:effectLst>
                <a:latin typeface="隶书" panose="02010509060101010101" pitchFamily="49" charset="-122"/>
                <a:ea typeface="隶书" panose="02010509060101010101" pitchFamily="49" charset="-122"/>
              </a:rPr>
              <a:t>光缆的结构与识别</a:t>
            </a:r>
          </a:p>
          <a:p>
            <a:pPr algn="l" eaLnBrk="1" hangingPunct="1">
              <a:spcBef>
                <a:spcPct val="20000"/>
              </a:spcBef>
              <a:buClr>
                <a:schemeClr val="folHlink"/>
              </a:buClr>
              <a:buSzPct val="60000"/>
              <a:buFont typeface="Wingdings" panose="05000000000000000000" pitchFamily="2" charset="2"/>
              <a:buChar char="n"/>
            </a:pPr>
            <a:endParaRPr lang="zh-CN" altLang="en-US" sz="3200" b="1" dirty="0">
              <a:effectLst>
                <a:outerShdw blurRad="38100" dist="38100" dir="2700000" algn="tl">
                  <a:srgbClr val="C0C0C0"/>
                </a:outerShdw>
              </a:effectLst>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36463238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37</a:t>
            </a:fld>
            <a:endParaRPr lang="en-US" altLang="zh-CN"/>
          </a:p>
        </p:txBody>
      </p:sp>
      <p:sp>
        <p:nvSpPr>
          <p:cNvPr id="3" name="标题 113665"/>
          <p:cNvSpPr txBox="1">
            <a:spLocks/>
          </p:cNvSpPr>
          <p:nvPr/>
        </p:nvSpPr>
        <p:spPr>
          <a:xfrm>
            <a:off x="9037638" y="341313"/>
            <a:ext cx="3040062" cy="1143000"/>
          </a:xfrm>
          <a:prstGeom prst="rect">
            <a:avLst/>
          </a:prstGeom>
          <a:ln>
            <a:miter/>
          </a:ln>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zh-CN" altLang="en-US" sz="2800" kern="0" noProof="1" smtClean="0"/>
              <a:t>光纤光缆的制作</a:t>
            </a:r>
            <a:endParaRPr lang="zh-CN" altLang="en-US" sz="2800" kern="0" noProof="1"/>
          </a:p>
        </p:txBody>
      </p:sp>
      <p:sp>
        <p:nvSpPr>
          <p:cNvPr id="4" name="文本占位符 113666"/>
          <p:cNvSpPr txBox="1">
            <a:spLocks noChangeArrowheads="1"/>
          </p:cNvSpPr>
          <p:nvPr/>
        </p:nvSpPr>
        <p:spPr>
          <a:xfrm>
            <a:off x="609600" y="1444625"/>
            <a:ext cx="10972800" cy="48006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200000"/>
              </a:lnSpc>
            </a:pPr>
            <a:r>
              <a:rPr lang="zh-CN" altLang="en-US" sz="1800" kern="0" dirty="0" smtClean="0"/>
              <a:t>预制棒制作。</a:t>
            </a:r>
            <a:r>
              <a:rPr lang="zh-CN" altLang="en-US" sz="1800" kern="0" dirty="0" smtClean="0">
                <a:solidFill>
                  <a:schemeClr val="folHlink"/>
                </a:solidFill>
              </a:rPr>
              <a:t>用气相沉积法制作具有所需折射率分布的预制棒（典型预制棒长</a:t>
            </a:r>
            <a:r>
              <a:rPr lang="en-US" altLang="zh-CN" sz="1800" kern="0" dirty="0" smtClean="0">
                <a:solidFill>
                  <a:schemeClr val="folHlink"/>
                </a:solidFill>
              </a:rPr>
              <a:t>1m,</a:t>
            </a:r>
            <a:r>
              <a:rPr lang="zh-CN" altLang="en-US" sz="1800" kern="0" dirty="0" smtClean="0">
                <a:solidFill>
                  <a:schemeClr val="folHlink"/>
                </a:solidFill>
              </a:rPr>
              <a:t>直径</a:t>
            </a:r>
            <a:r>
              <a:rPr lang="en-US" altLang="zh-CN" sz="1800" kern="0" dirty="0" smtClean="0">
                <a:solidFill>
                  <a:schemeClr val="folHlink"/>
                </a:solidFill>
              </a:rPr>
              <a:t>2cm</a:t>
            </a:r>
            <a:r>
              <a:rPr lang="zh-CN" altLang="en-US" sz="1800" kern="0" dirty="0" smtClean="0">
                <a:solidFill>
                  <a:schemeClr val="folHlink"/>
                </a:solidFill>
              </a:rPr>
              <a:t>）</a:t>
            </a:r>
          </a:p>
          <a:p>
            <a:pPr>
              <a:lnSpc>
                <a:spcPct val="200000"/>
              </a:lnSpc>
            </a:pPr>
            <a:r>
              <a:rPr lang="zh-CN" altLang="en-US" sz="1800" kern="0" dirty="0" smtClean="0"/>
              <a:t>拉丝</a:t>
            </a:r>
            <a:r>
              <a:rPr lang="zh-CN" altLang="en-US" sz="1800" kern="0" dirty="0" smtClean="0">
                <a:solidFill>
                  <a:schemeClr val="folHlink"/>
                </a:solidFill>
              </a:rPr>
              <a:t>。使用精密馈送机构将预制棒以合适的速度送入炉中加热</a:t>
            </a:r>
          </a:p>
          <a:p>
            <a:pPr>
              <a:lnSpc>
                <a:spcPct val="200000"/>
              </a:lnSpc>
            </a:pPr>
            <a:r>
              <a:rPr lang="zh-CN" altLang="en-US" sz="1800" kern="0" dirty="0" smtClean="0"/>
              <a:t>套塑</a:t>
            </a:r>
          </a:p>
          <a:p>
            <a:pPr>
              <a:lnSpc>
                <a:spcPct val="200000"/>
              </a:lnSpc>
            </a:pPr>
            <a:r>
              <a:rPr lang="zh-CN" altLang="en-US" sz="1800" kern="0" dirty="0" smtClean="0"/>
              <a:t>成缆</a:t>
            </a:r>
            <a:r>
              <a:rPr lang="en-US" altLang="zh-CN" sz="1800" kern="0" dirty="0" smtClean="0">
                <a:solidFill>
                  <a:schemeClr val="folHlink"/>
                </a:solidFill>
              </a:rPr>
              <a:t>--</a:t>
            </a:r>
            <a:r>
              <a:rPr lang="zh-CN" altLang="en-US" sz="1800" kern="0" dirty="0" smtClean="0">
                <a:solidFill>
                  <a:schemeClr val="folHlink"/>
                </a:solidFill>
              </a:rPr>
              <a:t>光缆</a:t>
            </a:r>
          </a:p>
        </p:txBody>
      </p:sp>
    </p:spTree>
    <p:extLst>
      <p:ext uri="{BB962C8B-B14F-4D97-AF65-F5344CB8AC3E}">
        <p14:creationId xmlns:p14="http://schemas.microsoft.com/office/powerpoint/2010/main" val="25954887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38</a:t>
            </a:fld>
            <a:endParaRPr lang="en-US" altLang="zh-CN"/>
          </a:p>
        </p:txBody>
      </p:sp>
      <p:sp>
        <p:nvSpPr>
          <p:cNvPr id="3" name="标题 268289"/>
          <p:cNvSpPr txBox="1">
            <a:spLocks noChangeArrowheads="1"/>
          </p:cNvSpPr>
          <p:nvPr/>
        </p:nvSpPr>
        <p:spPr>
          <a:xfrm>
            <a:off x="9561514" y="274638"/>
            <a:ext cx="2868612" cy="11430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zh-CN" altLang="en-US" sz="2800" kern="0" dirty="0"/>
              <a:t>光纤制作简介</a:t>
            </a:r>
          </a:p>
        </p:txBody>
      </p:sp>
      <p:sp>
        <p:nvSpPr>
          <p:cNvPr id="4" name="文本占位符 268290"/>
          <p:cNvSpPr txBox="1">
            <a:spLocks noChangeArrowheads="1"/>
          </p:cNvSpPr>
          <p:nvPr/>
        </p:nvSpPr>
        <p:spPr>
          <a:xfrm>
            <a:off x="573088" y="1598613"/>
            <a:ext cx="10736800" cy="41148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nSpc>
                <a:spcPct val="200000"/>
              </a:lnSpc>
              <a:buNone/>
            </a:pPr>
            <a:r>
              <a:rPr lang="zh-CN" altLang="en-US" sz="2400" b="1" kern="0" dirty="0" smtClean="0">
                <a:solidFill>
                  <a:schemeClr val="tx2"/>
                </a:solidFill>
              </a:rPr>
              <a:t>预制棒制作</a:t>
            </a:r>
            <a:r>
              <a:rPr lang="en-US" altLang="zh-CN" sz="2400" b="1" kern="0" dirty="0" smtClean="0">
                <a:solidFill>
                  <a:schemeClr val="tx2"/>
                </a:solidFill>
              </a:rPr>
              <a:t>-</a:t>
            </a:r>
            <a:r>
              <a:rPr lang="zh-CN" altLang="en-US" sz="2400" b="1" kern="0" dirty="0" smtClean="0">
                <a:solidFill>
                  <a:schemeClr val="tx2"/>
                </a:solidFill>
              </a:rPr>
              <a:t>熔炼</a:t>
            </a:r>
          </a:p>
          <a:p>
            <a:pPr>
              <a:lnSpc>
                <a:spcPct val="200000"/>
              </a:lnSpc>
              <a:buFont typeface="Wingdings" panose="05000000000000000000" pitchFamily="2" charset="2"/>
              <a:buNone/>
            </a:pPr>
            <a:r>
              <a:rPr lang="zh-CN" altLang="en-US" sz="2000" kern="0" dirty="0" smtClean="0"/>
              <a:t>   熔炼过程是把超纯的化学原料四氯化硅和氧气，经过高温化学反应合成低损耗的优质石英棒（称为光纤预制棒）。熔炼时。一般掺入少量杂质以控制折射率。如锗、磷、硼氟等。</a:t>
            </a:r>
          </a:p>
        </p:txBody>
      </p:sp>
    </p:spTree>
    <p:extLst>
      <p:ext uri="{BB962C8B-B14F-4D97-AF65-F5344CB8AC3E}">
        <p14:creationId xmlns:p14="http://schemas.microsoft.com/office/powerpoint/2010/main" val="292328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39</a:t>
            </a:fld>
            <a:endParaRPr lang="en-US" altLang="zh-CN"/>
          </a:p>
        </p:txBody>
      </p:sp>
      <p:sp>
        <p:nvSpPr>
          <p:cNvPr id="3" name="标题 267265"/>
          <p:cNvSpPr txBox="1">
            <a:spLocks noChangeArrowheads="1"/>
          </p:cNvSpPr>
          <p:nvPr/>
        </p:nvSpPr>
        <p:spPr>
          <a:xfrm>
            <a:off x="9304338" y="246857"/>
            <a:ext cx="3011487" cy="11430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zh-CN" altLang="en-US" sz="2800" kern="0" dirty="0" smtClean="0"/>
              <a:t>预制棒制造方法</a:t>
            </a:r>
          </a:p>
        </p:txBody>
      </p:sp>
      <p:sp>
        <p:nvSpPr>
          <p:cNvPr id="4" name="文本占位符 267266"/>
          <p:cNvSpPr txBox="1">
            <a:spLocks noChangeArrowheads="1"/>
          </p:cNvSpPr>
          <p:nvPr/>
        </p:nvSpPr>
        <p:spPr>
          <a:xfrm>
            <a:off x="944563" y="1389857"/>
            <a:ext cx="10797502" cy="41148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lnSpc>
                <a:spcPct val="200000"/>
              </a:lnSpc>
            </a:pPr>
            <a:r>
              <a:rPr lang="zh-CN" altLang="en-US" sz="2000" kern="0" dirty="0" smtClean="0"/>
              <a:t>改进的化学汽相沉积法</a:t>
            </a:r>
            <a:r>
              <a:rPr lang="en-US" altLang="zh-CN" sz="2000" kern="0" dirty="0" smtClean="0"/>
              <a:t>(MCVD)</a:t>
            </a:r>
          </a:p>
          <a:p>
            <a:pPr algn="just">
              <a:lnSpc>
                <a:spcPct val="200000"/>
              </a:lnSpc>
            </a:pPr>
            <a:r>
              <a:rPr lang="zh-CN" altLang="en-US" sz="2000" kern="0" dirty="0" smtClean="0"/>
              <a:t>等离子体激活化学汽相沉积法</a:t>
            </a:r>
            <a:r>
              <a:rPr lang="en-US" altLang="zh-CN" sz="2000" kern="0" dirty="0" smtClean="0"/>
              <a:t>(PCVD)</a:t>
            </a:r>
          </a:p>
          <a:p>
            <a:pPr algn="just">
              <a:lnSpc>
                <a:spcPct val="200000"/>
              </a:lnSpc>
            </a:pPr>
            <a:r>
              <a:rPr lang="zh-CN" altLang="en-US" sz="2000" kern="0" dirty="0" smtClean="0"/>
              <a:t>管外化学汽相沉积法</a:t>
            </a:r>
          </a:p>
          <a:p>
            <a:pPr lvl="2" algn="just">
              <a:lnSpc>
                <a:spcPct val="200000"/>
              </a:lnSpc>
              <a:buFont typeface="Wingdings" panose="05000000000000000000" pitchFamily="2" charset="2"/>
              <a:buNone/>
            </a:pPr>
            <a:r>
              <a:rPr lang="zh-CN" altLang="en-US" sz="2000" kern="0" dirty="0" smtClean="0"/>
              <a:t>      气相轴向沉积法（</a:t>
            </a:r>
            <a:r>
              <a:rPr lang="en-US" altLang="zh-CN" sz="2000" kern="0" dirty="0" smtClean="0"/>
              <a:t>VAD</a:t>
            </a:r>
            <a:r>
              <a:rPr lang="zh-CN" altLang="en-US" sz="2000" kern="0" dirty="0" smtClean="0"/>
              <a:t>）</a:t>
            </a:r>
          </a:p>
          <a:p>
            <a:pPr lvl="2" algn="just">
              <a:lnSpc>
                <a:spcPct val="200000"/>
              </a:lnSpc>
              <a:buFont typeface="Wingdings" panose="05000000000000000000" pitchFamily="2" charset="2"/>
              <a:buNone/>
            </a:pPr>
            <a:r>
              <a:rPr lang="zh-CN" altLang="en-US" sz="2000" kern="0" dirty="0" smtClean="0"/>
              <a:t>      管外气相沉积法（</a:t>
            </a:r>
            <a:r>
              <a:rPr lang="en-US" altLang="zh-CN" sz="2000" kern="0" dirty="0" smtClean="0"/>
              <a:t>OVPD</a:t>
            </a:r>
            <a:r>
              <a:rPr lang="zh-CN" altLang="en-US" sz="2000" kern="0" dirty="0" smtClean="0"/>
              <a:t>）</a:t>
            </a:r>
            <a:endParaRPr lang="en-US" altLang="zh-CN" sz="2000" kern="0" dirty="0" smtClean="0"/>
          </a:p>
          <a:p>
            <a:pPr lvl="2" algn="just">
              <a:lnSpc>
                <a:spcPct val="200000"/>
              </a:lnSpc>
              <a:buFont typeface="Wingdings" panose="05000000000000000000" pitchFamily="2" charset="2"/>
              <a:buNone/>
            </a:pPr>
            <a:r>
              <a:rPr lang="en-US" altLang="zh-CN" sz="2000" kern="0" dirty="0">
                <a:ea typeface="+mn-ea"/>
              </a:rPr>
              <a:t> </a:t>
            </a:r>
            <a:r>
              <a:rPr lang="en-US" altLang="zh-CN" sz="2000" kern="0" dirty="0" smtClean="0">
                <a:ea typeface="+mn-ea"/>
              </a:rPr>
              <a:t>     </a:t>
            </a:r>
            <a:r>
              <a:rPr lang="zh-CN" altLang="en-US" sz="2000" kern="0" dirty="0" smtClean="0">
                <a:ea typeface="+mn-ea"/>
              </a:rPr>
              <a:t>多种</a:t>
            </a:r>
            <a:r>
              <a:rPr lang="zh-CN" altLang="en-US" sz="2000" kern="0" dirty="0">
                <a:ea typeface="+mn-ea"/>
              </a:rPr>
              <a:t>组份玻璃制造法</a:t>
            </a:r>
          </a:p>
        </p:txBody>
      </p:sp>
    </p:spTree>
    <p:extLst>
      <p:ext uri="{BB962C8B-B14F-4D97-AF65-F5344CB8AC3E}">
        <p14:creationId xmlns:p14="http://schemas.microsoft.com/office/powerpoint/2010/main" val="1370777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4</a:t>
            </a:fld>
            <a:endParaRPr lang="en-US" altLang="zh-CN"/>
          </a:p>
        </p:txBody>
      </p:sp>
      <p:pic>
        <p:nvPicPr>
          <p:cNvPr id="3" name="图片 250884" descr="6cde7f256a40db2d908f9d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998" y="1496988"/>
            <a:ext cx="4489734" cy="427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251908" descr="u=2233336091,2508658940&amp;fm=0&amp;gp=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6683" y="1496988"/>
            <a:ext cx="5341833" cy="427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08464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40</a:t>
            </a:fld>
            <a:endParaRPr lang="en-US" altLang="zh-CN"/>
          </a:p>
        </p:txBody>
      </p:sp>
      <p:sp>
        <p:nvSpPr>
          <p:cNvPr id="3" name="文本占位符 270337"/>
          <p:cNvSpPr txBox="1">
            <a:spLocks noChangeArrowheads="1"/>
          </p:cNvSpPr>
          <p:nvPr/>
        </p:nvSpPr>
        <p:spPr>
          <a:xfrm>
            <a:off x="719138" y="1239838"/>
            <a:ext cx="10720226" cy="4608512"/>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150000"/>
              </a:lnSpc>
            </a:pPr>
            <a:r>
              <a:rPr lang="zh-CN" altLang="en-US" sz="1800" kern="0" dirty="0" smtClean="0"/>
              <a:t>其化学反应如下：</a:t>
            </a:r>
          </a:p>
          <a:p>
            <a:pPr>
              <a:lnSpc>
                <a:spcPct val="150000"/>
              </a:lnSpc>
              <a:buFont typeface="Wingdings" panose="05000000000000000000" pitchFamily="2" charset="2"/>
              <a:buNone/>
            </a:pPr>
            <a:r>
              <a:rPr lang="zh-CN" altLang="en-US" sz="1800" kern="0" dirty="0" smtClean="0"/>
              <a:t> 首先 沉积的是包层，其氧化反应化学过程为</a:t>
            </a:r>
          </a:p>
          <a:p>
            <a:pPr>
              <a:lnSpc>
                <a:spcPct val="150000"/>
              </a:lnSpc>
              <a:buFont typeface="Wingdings" panose="05000000000000000000" pitchFamily="2" charset="2"/>
              <a:buNone/>
            </a:pPr>
            <a:r>
              <a:rPr lang="zh-CN" altLang="en-US" sz="1800" kern="0" dirty="0" smtClean="0"/>
              <a:t>    </a:t>
            </a:r>
            <a:r>
              <a:rPr lang="en-US" altLang="zh-CN" sz="1800" kern="0" dirty="0" smtClean="0"/>
              <a:t>SiCl</a:t>
            </a:r>
            <a:r>
              <a:rPr lang="en-US" altLang="zh-CN" sz="1800" kern="0" baseline="-25000" dirty="0" smtClean="0"/>
              <a:t>4</a:t>
            </a:r>
            <a:r>
              <a:rPr lang="en-US" altLang="zh-CN" sz="1800" kern="0" dirty="0" smtClean="0"/>
              <a:t> + O</a:t>
            </a:r>
            <a:r>
              <a:rPr lang="en-US" altLang="zh-CN" sz="1800" kern="0" baseline="-25000" dirty="0" smtClean="0"/>
              <a:t>2  </a:t>
            </a:r>
            <a:r>
              <a:rPr lang="en-US" altLang="zh-CN" sz="1800" kern="0" dirty="0" smtClean="0"/>
              <a:t> </a:t>
            </a:r>
            <a:r>
              <a:rPr lang="zh-CN" altLang="en-US" sz="1800" kern="0" dirty="0" smtClean="0"/>
              <a:t>高温</a:t>
            </a:r>
            <a:r>
              <a:rPr lang="en-US" altLang="zh-CN" sz="1800" kern="0" dirty="0" smtClean="0">
                <a:ea typeface="Arial Unicode MS" pitchFamily="34" charset="-122"/>
              </a:rPr>
              <a:t>→  SiO</a:t>
            </a:r>
            <a:r>
              <a:rPr lang="en-US" altLang="zh-CN" sz="1800" kern="0" baseline="-25000" dirty="0" smtClean="0">
                <a:ea typeface="Arial Unicode MS" pitchFamily="34" charset="-122"/>
              </a:rPr>
              <a:t>2</a:t>
            </a:r>
            <a:r>
              <a:rPr lang="en-US" altLang="zh-CN" sz="1800" kern="0" dirty="0" smtClean="0">
                <a:ea typeface="Arial Unicode MS" pitchFamily="34" charset="-122"/>
              </a:rPr>
              <a:t> + 2Cl</a:t>
            </a:r>
            <a:r>
              <a:rPr lang="en-US" altLang="zh-CN" sz="1800" kern="0" baseline="-25000" dirty="0" smtClean="0">
                <a:ea typeface="Arial Unicode MS" pitchFamily="34" charset="-122"/>
              </a:rPr>
              <a:t>2 </a:t>
            </a:r>
            <a:r>
              <a:rPr lang="en-US" altLang="zh-CN" sz="1800" kern="0" dirty="0" smtClean="0">
                <a:ea typeface="Arial Unicode MS" pitchFamily="34" charset="-122"/>
              </a:rPr>
              <a:t>↑</a:t>
            </a:r>
          </a:p>
          <a:p>
            <a:pPr>
              <a:lnSpc>
                <a:spcPct val="150000"/>
              </a:lnSpc>
              <a:buFont typeface="Wingdings" panose="05000000000000000000" pitchFamily="2" charset="2"/>
              <a:buNone/>
            </a:pPr>
            <a:r>
              <a:rPr lang="en-US" altLang="zh-CN" sz="1800" kern="0" dirty="0" smtClean="0"/>
              <a:t>   4BCl</a:t>
            </a:r>
            <a:r>
              <a:rPr lang="en-US" altLang="zh-CN" sz="1800" kern="0" baseline="-25000" dirty="0" smtClean="0"/>
              <a:t>3</a:t>
            </a:r>
            <a:r>
              <a:rPr lang="en-US" altLang="zh-CN" sz="1800" kern="0" dirty="0" smtClean="0"/>
              <a:t> + 3O</a:t>
            </a:r>
            <a:r>
              <a:rPr lang="en-US" altLang="zh-CN" sz="1800" kern="0" baseline="-25000" dirty="0" smtClean="0"/>
              <a:t>2  </a:t>
            </a:r>
            <a:r>
              <a:rPr lang="en-US" altLang="zh-CN" sz="1800" kern="0" dirty="0" smtClean="0"/>
              <a:t> </a:t>
            </a:r>
            <a:r>
              <a:rPr lang="zh-CN" altLang="en-US" sz="1800" kern="0" dirty="0" smtClean="0"/>
              <a:t>高温</a:t>
            </a:r>
            <a:r>
              <a:rPr lang="en-US" altLang="zh-CN" sz="1800" kern="0" dirty="0" smtClean="0">
                <a:ea typeface="Arial Unicode MS" pitchFamily="34" charset="-122"/>
              </a:rPr>
              <a:t>→  2B</a:t>
            </a:r>
            <a:r>
              <a:rPr lang="en-US" altLang="zh-CN" sz="1800" kern="0" baseline="-25000" dirty="0" smtClean="0"/>
              <a:t>2</a:t>
            </a:r>
            <a:r>
              <a:rPr lang="en-US" altLang="zh-CN" sz="1800" kern="0" dirty="0" smtClean="0">
                <a:ea typeface="Arial Unicode MS" pitchFamily="34" charset="-122"/>
              </a:rPr>
              <a:t>O</a:t>
            </a:r>
            <a:r>
              <a:rPr lang="en-US" altLang="zh-CN" sz="1800" kern="0" baseline="-25000" dirty="0" smtClean="0">
                <a:ea typeface="Arial Unicode MS" pitchFamily="34" charset="-122"/>
              </a:rPr>
              <a:t>5</a:t>
            </a:r>
            <a:r>
              <a:rPr lang="en-US" altLang="zh-CN" sz="1800" kern="0" dirty="0" smtClean="0">
                <a:ea typeface="Arial Unicode MS" pitchFamily="34" charset="-122"/>
              </a:rPr>
              <a:t> + 6Cl</a:t>
            </a:r>
            <a:r>
              <a:rPr lang="en-US" altLang="zh-CN" sz="1800" kern="0" baseline="-25000" dirty="0" smtClean="0">
                <a:ea typeface="Arial Unicode MS" pitchFamily="34" charset="-122"/>
              </a:rPr>
              <a:t>2 </a:t>
            </a:r>
            <a:r>
              <a:rPr lang="en-US" altLang="zh-CN" sz="1800" kern="0" dirty="0" smtClean="0">
                <a:ea typeface="Arial Unicode MS" pitchFamily="34" charset="-122"/>
              </a:rPr>
              <a:t>↑</a:t>
            </a:r>
          </a:p>
          <a:p>
            <a:pPr>
              <a:lnSpc>
                <a:spcPct val="150000"/>
              </a:lnSpc>
              <a:buFont typeface="Wingdings" panose="05000000000000000000" pitchFamily="2" charset="2"/>
              <a:buNone/>
            </a:pPr>
            <a:r>
              <a:rPr lang="en-US" altLang="zh-CN" sz="1800" kern="0" dirty="0" smtClean="0">
                <a:ea typeface="Arial Unicode MS" pitchFamily="34" charset="-122"/>
              </a:rPr>
              <a:t> </a:t>
            </a:r>
            <a:r>
              <a:rPr lang="zh-CN" altLang="en-US" sz="1800" kern="0" dirty="0" smtClean="0">
                <a:latin typeface="宋体" panose="02010600030101010101" pitchFamily="2" charset="-122"/>
                <a:ea typeface="Arial Unicode MS" pitchFamily="34" charset="-122"/>
              </a:rPr>
              <a:t>最后 沉积光纤的纤芯</a:t>
            </a:r>
            <a:r>
              <a:rPr lang="zh-CN" altLang="en-US" sz="1800" kern="0" dirty="0">
                <a:latin typeface="宋体" panose="02010600030101010101" pitchFamily="2" charset="-122"/>
                <a:ea typeface="Arial Unicode MS" pitchFamily="34" charset="-122"/>
              </a:rPr>
              <a:t>，其氧化反应化学过程为</a:t>
            </a:r>
          </a:p>
          <a:p>
            <a:pPr>
              <a:lnSpc>
                <a:spcPct val="150000"/>
              </a:lnSpc>
              <a:buFont typeface="Wingdings" panose="05000000000000000000" pitchFamily="2" charset="2"/>
              <a:buNone/>
            </a:pPr>
            <a:r>
              <a:rPr lang="zh-CN" altLang="en-US" sz="1800" kern="0" dirty="0" smtClean="0"/>
              <a:t>     </a:t>
            </a:r>
            <a:r>
              <a:rPr lang="en-US" altLang="zh-CN" sz="1800" kern="0" dirty="0" smtClean="0"/>
              <a:t>SiCl</a:t>
            </a:r>
            <a:r>
              <a:rPr lang="en-US" altLang="zh-CN" sz="1800" kern="0" baseline="-25000" dirty="0" smtClean="0"/>
              <a:t>4</a:t>
            </a:r>
            <a:r>
              <a:rPr lang="en-US" altLang="zh-CN" sz="1800" kern="0" dirty="0" smtClean="0"/>
              <a:t> + O</a:t>
            </a:r>
            <a:r>
              <a:rPr lang="en-US" altLang="zh-CN" sz="1800" kern="0" baseline="-25000" dirty="0" smtClean="0"/>
              <a:t>2  </a:t>
            </a:r>
            <a:r>
              <a:rPr lang="en-US" altLang="zh-CN" sz="1800" kern="0" dirty="0" smtClean="0"/>
              <a:t> </a:t>
            </a:r>
            <a:r>
              <a:rPr lang="zh-CN" altLang="en-US" sz="1800" kern="0" dirty="0" smtClean="0"/>
              <a:t>高温</a:t>
            </a:r>
            <a:r>
              <a:rPr lang="en-US" altLang="zh-CN" sz="1800" kern="0" dirty="0" smtClean="0">
                <a:ea typeface="Arial Unicode MS" pitchFamily="34" charset="-122"/>
              </a:rPr>
              <a:t>→  SiO</a:t>
            </a:r>
            <a:r>
              <a:rPr lang="en-US" altLang="zh-CN" sz="1800" kern="0" baseline="-25000" dirty="0" smtClean="0">
                <a:ea typeface="Arial Unicode MS" pitchFamily="34" charset="-122"/>
              </a:rPr>
              <a:t>2</a:t>
            </a:r>
            <a:r>
              <a:rPr lang="en-US" altLang="zh-CN" sz="1800" kern="0" dirty="0" smtClean="0">
                <a:ea typeface="Arial Unicode MS" pitchFamily="34" charset="-122"/>
              </a:rPr>
              <a:t> + 2Cl</a:t>
            </a:r>
            <a:r>
              <a:rPr lang="en-US" altLang="zh-CN" sz="1800" kern="0" baseline="-25000" dirty="0" smtClean="0">
                <a:ea typeface="Arial Unicode MS" pitchFamily="34" charset="-122"/>
              </a:rPr>
              <a:t>2 </a:t>
            </a:r>
            <a:r>
              <a:rPr lang="en-US" altLang="zh-CN" sz="1800" kern="0" dirty="0" smtClean="0">
                <a:ea typeface="Arial Unicode MS" pitchFamily="34" charset="-122"/>
              </a:rPr>
              <a:t>↑</a:t>
            </a:r>
          </a:p>
          <a:p>
            <a:pPr>
              <a:lnSpc>
                <a:spcPct val="150000"/>
              </a:lnSpc>
              <a:buFont typeface="Wingdings" panose="05000000000000000000" pitchFamily="2" charset="2"/>
              <a:buNone/>
            </a:pPr>
            <a:r>
              <a:rPr lang="en-US" altLang="zh-CN" sz="1800" kern="0" dirty="0" smtClean="0"/>
              <a:t>    GeCl</a:t>
            </a:r>
            <a:r>
              <a:rPr lang="en-US" altLang="zh-CN" sz="1800" kern="0" baseline="-25000" dirty="0" smtClean="0"/>
              <a:t>2</a:t>
            </a:r>
            <a:r>
              <a:rPr lang="en-US" altLang="zh-CN" sz="1800" kern="0" dirty="0" smtClean="0"/>
              <a:t> + O</a:t>
            </a:r>
            <a:r>
              <a:rPr lang="en-US" altLang="zh-CN" sz="1800" kern="0" baseline="-25000" dirty="0" smtClean="0"/>
              <a:t>2  </a:t>
            </a:r>
            <a:r>
              <a:rPr lang="en-US" altLang="zh-CN" sz="1800" kern="0" dirty="0" smtClean="0"/>
              <a:t> </a:t>
            </a:r>
            <a:r>
              <a:rPr lang="zh-CN" altLang="en-US" sz="1800" kern="0" dirty="0" smtClean="0"/>
              <a:t>高温</a:t>
            </a:r>
            <a:r>
              <a:rPr lang="en-US" altLang="zh-CN" sz="1800" kern="0" dirty="0" smtClean="0">
                <a:ea typeface="Arial Unicode MS" pitchFamily="34" charset="-122"/>
              </a:rPr>
              <a:t>→  GeO</a:t>
            </a:r>
            <a:r>
              <a:rPr lang="en-US" altLang="zh-CN" sz="1800" kern="0" baseline="-25000" dirty="0" smtClean="0">
                <a:ea typeface="Arial Unicode MS" pitchFamily="34" charset="-122"/>
              </a:rPr>
              <a:t>2</a:t>
            </a:r>
            <a:r>
              <a:rPr lang="en-US" altLang="zh-CN" sz="1800" kern="0" dirty="0" smtClean="0">
                <a:ea typeface="Arial Unicode MS" pitchFamily="34" charset="-122"/>
              </a:rPr>
              <a:t> + 2Cl</a:t>
            </a:r>
            <a:r>
              <a:rPr lang="en-US" altLang="zh-CN" sz="1800" kern="0" baseline="-25000" dirty="0" smtClean="0">
                <a:ea typeface="Arial Unicode MS" pitchFamily="34" charset="-122"/>
              </a:rPr>
              <a:t>2 </a:t>
            </a:r>
            <a:r>
              <a:rPr lang="en-US" altLang="zh-CN" sz="1800" kern="0" dirty="0" smtClean="0">
                <a:ea typeface="Arial Unicode MS" pitchFamily="34" charset="-122"/>
              </a:rPr>
              <a:t>↑</a:t>
            </a:r>
          </a:p>
          <a:p>
            <a:pPr>
              <a:lnSpc>
                <a:spcPct val="150000"/>
              </a:lnSpc>
              <a:buFont typeface="Wingdings" panose="05000000000000000000" pitchFamily="2" charset="2"/>
              <a:buNone/>
            </a:pPr>
            <a:r>
              <a:rPr lang="zh-CN" altLang="en-US" sz="1800" kern="0" dirty="0" smtClean="0"/>
              <a:t>其中，</a:t>
            </a:r>
            <a:r>
              <a:rPr lang="en-US" altLang="zh-CN" sz="1800" kern="0" dirty="0" smtClean="0"/>
              <a:t>SiO</a:t>
            </a:r>
            <a:r>
              <a:rPr lang="en-US" altLang="zh-CN" sz="1800" kern="0" baseline="-25000" dirty="0" smtClean="0"/>
              <a:t>2</a:t>
            </a:r>
            <a:r>
              <a:rPr lang="en-US" altLang="zh-CN" sz="1800" kern="0" dirty="0" smtClean="0"/>
              <a:t> </a:t>
            </a:r>
            <a:r>
              <a:rPr lang="zh-CN" altLang="en-US" sz="1800" kern="0" dirty="0" smtClean="0"/>
              <a:t>是石英，这就是化学合成法。原料</a:t>
            </a:r>
            <a:r>
              <a:rPr lang="en-US" altLang="zh-CN" sz="1800" kern="0" dirty="0" smtClean="0"/>
              <a:t>SiCl</a:t>
            </a:r>
            <a:r>
              <a:rPr lang="en-US" altLang="zh-CN" sz="1800" kern="0" baseline="-25000" dirty="0" smtClean="0"/>
              <a:t>4</a:t>
            </a:r>
            <a:r>
              <a:rPr lang="zh-CN" altLang="en-US" sz="1800" kern="0" dirty="0" smtClean="0"/>
              <a:t>可以是气化的液体，它比固体容易提纯，故制作超纯石英不宜把固体天然石英提纯而宁可采用化学合成法。</a:t>
            </a:r>
          </a:p>
        </p:txBody>
      </p:sp>
      <p:sp>
        <p:nvSpPr>
          <p:cNvPr id="4" name="标题 270338"/>
          <p:cNvSpPr txBox="1">
            <a:spLocks noChangeArrowheads="1"/>
          </p:cNvSpPr>
          <p:nvPr/>
        </p:nvSpPr>
        <p:spPr>
          <a:xfrm>
            <a:off x="10160000" y="290513"/>
            <a:ext cx="1993252" cy="11430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zh-CN" altLang="en-US" sz="2800" kern="0" dirty="0" smtClean="0"/>
              <a:t>预制棒制作</a:t>
            </a:r>
            <a:endParaRPr lang="en-US" altLang="zh-CN" sz="1100" kern="0" dirty="0" smtClean="0"/>
          </a:p>
        </p:txBody>
      </p:sp>
    </p:spTree>
    <p:extLst>
      <p:ext uri="{BB962C8B-B14F-4D97-AF65-F5344CB8AC3E}">
        <p14:creationId xmlns:p14="http://schemas.microsoft.com/office/powerpoint/2010/main" val="29932417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41</a:t>
            </a:fld>
            <a:endParaRPr lang="en-US" altLang="zh-CN"/>
          </a:p>
        </p:txBody>
      </p:sp>
      <p:sp>
        <p:nvSpPr>
          <p:cNvPr id="3" name="文本占位符 271361"/>
          <p:cNvSpPr txBox="1">
            <a:spLocks noChangeArrowheads="1"/>
          </p:cNvSpPr>
          <p:nvPr/>
        </p:nvSpPr>
        <p:spPr>
          <a:xfrm>
            <a:off x="480610" y="289379"/>
            <a:ext cx="11364912" cy="1143056"/>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150000"/>
              </a:lnSpc>
              <a:spcBef>
                <a:spcPct val="0"/>
              </a:spcBef>
              <a:buFont typeface="Wingdings" panose="05000000000000000000" pitchFamily="2" charset="2"/>
              <a:buNone/>
            </a:pPr>
            <a:endParaRPr lang="en-US" altLang="zh-CN" sz="1600" kern="0" dirty="0" smtClean="0"/>
          </a:p>
          <a:p>
            <a:pPr>
              <a:lnSpc>
                <a:spcPct val="150000"/>
              </a:lnSpc>
              <a:spcBef>
                <a:spcPct val="0"/>
              </a:spcBef>
              <a:buFont typeface="Wingdings" panose="05000000000000000000" pitchFamily="2" charset="2"/>
              <a:buNone/>
            </a:pPr>
            <a:r>
              <a:rPr lang="en-US" altLang="zh-CN" sz="1600" kern="0" dirty="0" smtClean="0"/>
              <a:t>                     </a:t>
            </a:r>
          </a:p>
          <a:p>
            <a:pPr>
              <a:lnSpc>
                <a:spcPct val="150000"/>
              </a:lnSpc>
              <a:spcBef>
                <a:spcPct val="0"/>
              </a:spcBef>
              <a:buFont typeface="Wingdings" panose="05000000000000000000" pitchFamily="2" charset="2"/>
              <a:buNone/>
            </a:pPr>
            <a:r>
              <a:rPr lang="en-US" altLang="zh-CN" sz="2100" kern="0" dirty="0" smtClean="0"/>
              <a:t>    </a:t>
            </a:r>
            <a:r>
              <a:rPr lang="zh-CN" altLang="en-US" sz="1800" kern="0" dirty="0"/>
              <a:t>合成的</a:t>
            </a:r>
            <a:r>
              <a:rPr lang="en-US" altLang="zh-CN" sz="1800" kern="0" dirty="0"/>
              <a:t>SiO2</a:t>
            </a:r>
            <a:r>
              <a:rPr lang="zh-CN" altLang="en-US" sz="1800" kern="0" dirty="0"/>
              <a:t>以粉末状沉积在石英坯管内管壁上，遇到高温即融成一层很薄的透明含锗的优质石英。火焰来回移动，管子均匀旋转，一层层的优质石英均匀地沉积在管内。</a:t>
            </a:r>
          </a:p>
        </p:txBody>
      </p:sp>
      <p:grpSp>
        <p:nvGrpSpPr>
          <p:cNvPr id="4" name="组合 271362"/>
          <p:cNvGrpSpPr>
            <a:grpSpLocks/>
          </p:cNvGrpSpPr>
          <p:nvPr/>
        </p:nvGrpSpPr>
        <p:grpSpPr bwMode="auto">
          <a:xfrm>
            <a:off x="2695966" y="2165605"/>
            <a:ext cx="7543800" cy="3995738"/>
            <a:chOff x="912" y="336"/>
            <a:chExt cx="4752" cy="2517"/>
          </a:xfrm>
        </p:grpSpPr>
        <p:sp>
          <p:nvSpPr>
            <p:cNvPr id="5" name="直接连接符 271363"/>
            <p:cNvSpPr>
              <a:spLocks noChangeShapeType="1"/>
            </p:cNvSpPr>
            <p:nvPr/>
          </p:nvSpPr>
          <p:spPr bwMode="auto">
            <a:xfrm>
              <a:off x="1728" y="768"/>
              <a:ext cx="307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6" name="直接连接符 271364"/>
            <p:cNvSpPr>
              <a:spLocks noChangeShapeType="1"/>
            </p:cNvSpPr>
            <p:nvPr/>
          </p:nvSpPr>
          <p:spPr bwMode="auto">
            <a:xfrm>
              <a:off x="1680" y="1152"/>
              <a:ext cx="307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7" name="任意多边形 271365"/>
            <p:cNvSpPr>
              <a:spLocks noChangeArrowheads="1"/>
            </p:cNvSpPr>
            <p:nvPr/>
          </p:nvSpPr>
          <p:spPr bwMode="auto">
            <a:xfrm>
              <a:off x="1632" y="768"/>
              <a:ext cx="104" cy="384"/>
            </a:xfrm>
            <a:custGeom>
              <a:avLst/>
              <a:gdLst>
                <a:gd name="T0" fmla="*/ 96 w 104"/>
                <a:gd name="T1" fmla="*/ 0 h 384"/>
                <a:gd name="T2" fmla="*/ 0 w 104"/>
                <a:gd name="T3" fmla="*/ 96 h 384"/>
                <a:gd name="T4" fmla="*/ 96 w 104"/>
                <a:gd name="T5" fmla="*/ 240 h 384"/>
                <a:gd name="T6" fmla="*/ 48 w 104"/>
                <a:gd name="T7" fmla="*/ 384 h 384"/>
              </a:gdLst>
              <a:ahLst/>
              <a:cxnLst>
                <a:cxn ang="0">
                  <a:pos x="T0" y="T1"/>
                </a:cxn>
                <a:cxn ang="0">
                  <a:pos x="T2" y="T3"/>
                </a:cxn>
                <a:cxn ang="0">
                  <a:pos x="T4" y="T5"/>
                </a:cxn>
                <a:cxn ang="0">
                  <a:pos x="T6" y="T7"/>
                </a:cxn>
              </a:cxnLst>
              <a:rect l="0" t="0" r="r" b="b"/>
              <a:pathLst>
                <a:path w="104" h="384">
                  <a:moveTo>
                    <a:pt x="96" y="0"/>
                  </a:moveTo>
                  <a:cubicBezTo>
                    <a:pt x="48" y="28"/>
                    <a:pt x="0" y="56"/>
                    <a:pt x="0" y="96"/>
                  </a:cubicBezTo>
                  <a:cubicBezTo>
                    <a:pt x="0" y="136"/>
                    <a:pt x="88" y="192"/>
                    <a:pt x="96" y="240"/>
                  </a:cubicBezTo>
                  <a:cubicBezTo>
                    <a:pt x="104" y="288"/>
                    <a:pt x="76" y="336"/>
                    <a:pt x="48" y="384"/>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just" eaLnBrk="0" hangingPunct="0"/>
              <a:endParaRPr lang="zh-CN" altLang="en-US">
                <a:latin typeface="Times New Roman" panose="02020603050405020304" pitchFamily="18" charset="0"/>
              </a:endParaRPr>
            </a:p>
          </p:txBody>
        </p:sp>
        <p:sp>
          <p:nvSpPr>
            <p:cNvPr id="8" name="任意多边形 271366"/>
            <p:cNvSpPr>
              <a:spLocks noChangeArrowheads="1"/>
            </p:cNvSpPr>
            <p:nvPr/>
          </p:nvSpPr>
          <p:spPr bwMode="auto">
            <a:xfrm>
              <a:off x="4704" y="768"/>
              <a:ext cx="104" cy="384"/>
            </a:xfrm>
            <a:custGeom>
              <a:avLst/>
              <a:gdLst>
                <a:gd name="T0" fmla="*/ 96 w 104"/>
                <a:gd name="T1" fmla="*/ 0 h 384"/>
                <a:gd name="T2" fmla="*/ 0 w 104"/>
                <a:gd name="T3" fmla="*/ 96 h 384"/>
                <a:gd name="T4" fmla="*/ 96 w 104"/>
                <a:gd name="T5" fmla="*/ 240 h 384"/>
                <a:gd name="T6" fmla="*/ 48 w 104"/>
                <a:gd name="T7" fmla="*/ 384 h 384"/>
              </a:gdLst>
              <a:ahLst/>
              <a:cxnLst>
                <a:cxn ang="0">
                  <a:pos x="T0" y="T1"/>
                </a:cxn>
                <a:cxn ang="0">
                  <a:pos x="T2" y="T3"/>
                </a:cxn>
                <a:cxn ang="0">
                  <a:pos x="T4" y="T5"/>
                </a:cxn>
                <a:cxn ang="0">
                  <a:pos x="T6" y="T7"/>
                </a:cxn>
              </a:cxnLst>
              <a:rect l="0" t="0" r="r" b="b"/>
              <a:pathLst>
                <a:path w="104" h="384">
                  <a:moveTo>
                    <a:pt x="96" y="0"/>
                  </a:moveTo>
                  <a:cubicBezTo>
                    <a:pt x="48" y="28"/>
                    <a:pt x="0" y="56"/>
                    <a:pt x="0" y="96"/>
                  </a:cubicBezTo>
                  <a:cubicBezTo>
                    <a:pt x="0" y="136"/>
                    <a:pt x="88" y="192"/>
                    <a:pt x="96" y="240"/>
                  </a:cubicBezTo>
                  <a:cubicBezTo>
                    <a:pt x="104" y="288"/>
                    <a:pt x="76" y="336"/>
                    <a:pt x="48" y="384"/>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just" eaLnBrk="0" hangingPunct="0"/>
              <a:endParaRPr lang="zh-CN" altLang="en-US">
                <a:latin typeface="Times New Roman" panose="02020603050405020304" pitchFamily="18" charset="0"/>
              </a:endParaRPr>
            </a:p>
          </p:txBody>
        </p:sp>
        <p:sp>
          <p:nvSpPr>
            <p:cNvPr id="9" name="任意多边形 271367"/>
            <p:cNvSpPr>
              <a:spLocks noChangeArrowheads="1"/>
            </p:cNvSpPr>
            <p:nvPr/>
          </p:nvSpPr>
          <p:spPr bwMode="auto">
            <a:xfrm>
              <a:off x="1576" y="960"/>
              <a:ext cx="104" cy="192"/>
            </a:xfrm>
            <a:custGeom>
              <a:avLst/>
              <a:gdLst>
                <a:gd name="T0" fmla="*/ 104 w 104"/>
                <a:gd name="T1" fmla="*/ 0 h 192"/>
                <a:gd name="T2" fmla="*/ 8 w 104"/>
                <a:gd name="T3" fmla="*/ 96 h 192"/>
                <a:gd name="T4" fmla="*/ 56 w 104"/>
                <a:gd name="T5" fmla="*/ 192 h 192"/>
              </a:gdLst>
              <a:ahLst/>
              <a:cxnLst>
                <a:cxn ang="0">
                  <a:pos x="T0" y="T1"/>
                </a:cxn>
                <a:cxn ang="0">
                  <a:pos x="T2" y="T3"/>
                </a:cxn>
                <a:cxn ang="0">
                  <a:pos x="T4" y="T5"/>
                </a:cxn>
              </a:cxnLst>
              <a:rect l="0" t="0" r="r" b="b"/>
              <a:pathLst>
                <a:path w="104" h="192">
                  <a:moveTo>
                    <a:pt x="104" y="0"/>
                  </a:moveTo>
                  <a:cubicBezTo>
                    <a:pt x="60" y="32"/>
                    <a:pt x="16" y="64"/>
                    <a:pt x="8" y="96"/>
                  </a:cubicBezTo>
                  <a:cubicBezTo>
                    <a:pt x="0" y="128"/>
                    <a:pt x="48" y="176"/>
                    <a:pt x="56" y="192"/>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just" eaLnBrk="0" hangingPunct="0"/>
              <a:endParaRPr lang="zh-CN" altLang="en-US">
                <a:latin typeface="Times New Roman" panose="02020603050405020304" pitchFamily="18" charset="0"/>
              </a:endParaRPr>
            </a:p>
          </p:txBody>
        </p:sp>
        <p:sp>
          <p:nvSpPr>
            <p:cNvPr id="10" name="直接连接符 271368"/>
            <p:cNvSpPr>
              <a:spLocks noChangeShapeType="1"/>
            </p:cNvSpPr>
            <p:nvPr/>
          </p:nvSpPr>
          <p:spPr bwMode="auto">
            <a:xfrm>
              <a:off x="1296" y="960"/>
              <a:ext cx="672"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1" name="直接连接符 271369"/>
            <p:cNvSpPr>
              <a:spLocks noChangeShapeType="1"/>
            </p:cNvSpPr>
            <p:nvPr/>
          </p:nvSpPr>
          <p:spPr bwMode="auto">
            <a:xfrm>
              <a:off x="4464" y="960"/>
              <a:ext cx="624"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2" name="任意多边形 271370"/>
            <p:cNvSpPr>
              <a:spLocks noChangeArrowheads="1"/>
            </p:cNvSpPr>
            <p:nvPr/>
          </p:nvSpPr>
          <p:spPr bwMode="auto">
            <a:xfrm>
              <a:off x="4752" y="768"/>
              <a:ext cx="48" cy="192"/>
            </a:xfrm>
            <a:custGeom>
              <a:avLst/>
              <a:gdLst>
                <a:gd name="T0" fmla="*/ 0 w 48"/>
                <a:gd name="T1" fmla="*/ 0 h 192"/>
                <a:gd name="T2" fmla="*/ 48 w 48"/>
                <a:gd name="T3" fmla="*/ 96 h 192"/>
                <a:gd name="T4" fmla="*/ 0 w 48"/>
                <a:gd name="T5" fmla="*/ 192 h 192"/>
              </a:gdLst>
              <a:ahLst/>
              <a:cxnLst>
                <a:cxn ang="0">
                  <a:pos x="T0" y="T1"/>
                </a:cxn>
                <a:cxn ang="0">
                  <a:pos x="T2" y="T3"/>
                </a:cxn>
                <a:cxn ang="0">
                  <a:pos x="T4" y="T5"/>
                </a:cxn>
              </a:cxnLst>
              <a:rect l="0" t="0" r="r" b="b"/>
              <a:pathLst>
                <a:path w="48" h="192">
                  <a:moveTo>
                    <a:pt x="0" y="0"/>
                  </a:moveTo>
                  <a:cubicBezTo>
                    <a:pt x="24" y="32"/>
                    <a:pt x="48" y="64"/>
                    <a:pt x="48" y="96"/>
                  </a:cubicBezTo>
                  <a:cubicBezTo>
                    <a:pt x="48" y="128"/>
                    <a:pt x="24" y="160"/>
                    <a:pt x="0" y="192"/>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just" eaLnBrk="0" hangingPunct="0"/>
              <a:endParaRPr lang="zh-CN" altLang="en-US">
                <a:latin typeface="Times New Roman" panose="02020603050405020304" pitchFamily="18" charset="0"/>
              </a:endParaRPr>
            </a:p>
          </p:txBody>
        </p:sp>
        <p:sp>
          <p:nvSpPr>
            <p:cNvPr id="13" name="矩形 271371"/>
            <p:cNvSpPr>
              <a:spLocks noChangeArrowheads="1"/>
            </p:cNvSpPr>
            <p:nvPr/>
          </p:nvSpPr>
          <p:spPr bwMode="auto">
            <a:xfrm>
              <a:off x="2928" y="1488"/>
              <a:ext cx="288" cy="288"/>
            </a:xfrm>
            <a:prstGeom prst="rect">
              <a:avLst/>
            </a:prstGeom>
            <a:solidFill>
              <a:schemeClr val="accent1"/>
            </a:solidFill>
            <a:ln w="9525">
              <a:solidFill>
                <a:schemeClr val="tx1"/>
              </a:solidFill>
              <a:miter lim="800000"/>
              <a:headEnd/>
              <a:tailEnd/>
            </a:ln>
          </p:spPr>
          <p:txBody>
            <a:bodyPr/>
            <a:lstStyle/>
            <a:p>
              <a:pPr algn="just" eaLnBrk="0" hangingPunct="0"/>
              <a:endParaRPr lang="zh-CN" altLang="en-US">
                <a:latin typeface="Times New Roman" panose="02020603050405020304" pitchFamily="18" charset="0"/>
              </a:endParaRPr>
            </a:p>
          </p:txBody>
        </p:sp>
        <p:sp>
          <p:nvSpPr>
            <p:cNvPr id="14" name="矩形 271372"/>
            <p:cNvSpPr>
              <a:spLocks noChangeArrowheads="1"/>
            </p:cNvSpPr>
            <p:nvPr/>
          </p:nvSpPr>
          <p:spPr bwMode="auto">
            <a:xfrm>
              <a:off x="2736" y="1776"/>
              <a:ext cx="672" cy="288"/>
            </a:xfrm>
            <a:prstGeom prst="rect">
              <a:avLst/>
            </a:prstGeom>
            <a:solidFill>
              <a:schemeClr val="accent1"/>
            </a:solidFill>
            <a:ln w="9525">
              <a:solidFill>
                <a:schemeClr val="tx1"/>
              </a:solidFill>
              <a:miter lim="800000"/>
              <a:headEnd/>
              <a:tailEnd/>
            </a:ln>
          </p:spPr>
          <p:txBody>
            <a:bodyPr/>
            <a:lstStyle/>
            <a:p>
              <a:pPr algn="just" eaLnBrk="0" hangingPunct="0"/>
              <a:endParaRPr lang="zh-CN" altLang="en-US">
                <a:latin typeface="Times New Roman" panose="02020603050405020304" pitchFamily="18" charset="0"/>
              </a:endParaRPr>
            </a:p>
          </p:txBody>
        </p:sp>
        <p:sp>
          <p:nvSpPr>
            <p:cNvPr id="15" name="矩形 271373"/>
            <p:cNvSpPr>
              <a:spLocks noChangeArrowheads="1"/>
            </p:cNvSpPr>
            <p:nvPr/>
          </p:nvSpPr>
          <p:spPr bwMode="auto">
            <a:xfrm>
              <a:off x="3408" y="1920"/>
              <a:ext cx="720" cy="96"/>
            </a:xfrm>
            <a:prstGeom prst="rect">
              <a:avLst/>
            </a:prstGeom>
            <a:solidFill>
              <a:schemeClr val="accent1"/>
            </a:solidFill>
            <a:ln w="9525">
              <a:solidFill>
                <a:schemeClr val="tx1"/>
              </a:solidFill>
              <a:miter lim="800000"/>
              <a:headEnd/>
              <a:tailEnd/>
            </a:ln>
          </p:spPr>
          <p:txBody>
            <a:bodyPr/>
            <a:lstStyle/>
            <a:p>
              <a:pPr algn="just" eaLnBrk="0" hangingPunct="0"/>
              <a:endParaRPr lang="zh-CN" altLang="en-US">
                <a:latin typeface="Times New Roman" panose="02020603050405020304" pitchFamily="18" charset="0"/>
              </a:endParaRPr>
            </a:p>
          </p:txBody>
        </p:sp>
        <p:sp>
          <p:nvSpPr>
            <p:cNvPr id="16" name="矩形 271374"/>
            <p:cNvSpPr>
              <a:spLocks noChangeArrowheads="1"/>
            </p:cNvSpPr>
            <p:nvPr/>
          </p:nvSpPr>
          <p:spPr bwMode="auto">
            <a:xfrm rot="-1800000">
              <a:off x="3360" y="1728"/>
              <a:ext cx="672" cy="96"/>
            </a:xfrm>
            <a:prstGeom prst="rect">
              <a:avLst/>
            </a:prstGeom>
            <a:solidFill>
              <a:schemeClr val="accent1"/>
            </a:solidFill>
            <a:ln w="9525">
              <a:solidFill>
                <a:schemeClr val="tx1"/>
              </a:solidFill>
              <a:miter lim="800000"/>
              <a:headEnd/>
              <a:tailEnd/>
            </a:ln>
          </p:spPr>
          <p:txBody>
            <a:bodyPr/>
            <a:lstStyle/>
            <a:p>
              <a:pPr algn="just" eaLnBrk="0" hangingPunct="0"/>
              <a:endParaRPr lang="zh-CN" altLang="en-US">
                <a:latin typeface="Times New Roman" panose="02020603050405020304" pitchFamily="18" charset="0"/>
              </a:endParaRPr>
            </a:p>
          </p:txBody>
        </p:sp>
        <p:sp>
          <p:nvSpPr>
            <p:cNvPr id="17" name="直接连接符 271375"/>
            <p:cNvSpPr>
              <a:spLocks noChangeShapeType="1"/>
            </p:cNvSpPr>
            <p:nvPr/>
          </p:nvSpPr>
          <p:spPr bwMode="auto">
            <a:xfrm flipH="1">
              <a:off x="4128" y="1440"/>
              <a:ext cx="240" cy="144"/>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8" name="直接连接符 271376"/>
            <p:cNvSpPr>
              <a:spLocks noChangeShapeType="1"/>
            </p:cNvSpPr>
            <p:nvPr/>
          </p:nvSpPr>
          <p:spPr bwMode="auto">
            <a:xfrm flipH="1">
              <a:off x="4272" y="1968"/>
              <a:ext cx="288"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9" name="文本框 271377"/>
            <p:cNvSpPr txBox="1">
              <a:spLocks noChangeArrowheads="1"/>
            </p:cNvSpPr>
            <p:nvPr/>
          </p:nvSpPr>
          <p:spPr bwMode="auto">
            <a:xfrm>
              <a:off x="4512" y="1440"/>
              <a:ext cx="240"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p>
              <a:pPr>
                <a:spcBef>
                  <a:spcPct val="50000"/>
                </a:spcBef>
              </a:pPr>
              <a:r>
                <a:rPr lang="en-US" altLang="zh-CN">
                  <a:latin typeface="Times New Roman" panose="02020603050405020304" pitchFamily="18" charset="0"/>
                </a:rPr>
                <a:t>H</a:t>
              </a:r>
              <a:r>
                <a:rPr lang="en-US" altLang="zh-CN" baseline="-25000">
                  <a:latin typeface="Times New Roman" panose="02020603050405020304" pitchFamily="18" charset="0"/>
                </a:rPr>
                <a:t>2</a:t>
              </a:r>
              <a:endParaRPr lang="en-US" altLang="zh-CN">
                <a:latin typeface="Times New Roman" panose="02020603050405020304" pitchFamily="18" charset="0"/>
              </a:endParaRPr>
            </a:p>
          </p:txBody>
        </p:sp>
        <p:sp>
          <p:nvSpPr>
            <p:cNvPr id="20" name="文本框 271378"/>
            <p:cNvSpPr txBox="1">
              <a:spLocks noChangeArrowheads="1"/>
            </p:cNvSpPr>
            <p:nvPr/>
          </p:nvSpPr>
          <p:spPr bwMode="auto">
            <a:xfrm>
              <a:off x="4656" y="1920"/>
              <a:ext cx="240"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p>
              <a:pPr>
                <a:spcBef>
                  <a:spcPct val="50000"/>
                </a:spcBef>
              </a:pPr>
              <a:r>
                <a:rPr lang="en-US" altLang="zh-CN">
                  <a:latin typeface="Times New Roman" panose="02020603050405020304" pitchFamily="18" charset="0"/>
                </a:rPr>
                <a:t>O</a:t>
              </a:r>
              <a:r>
                <a:rPr lang="en-US" altLang="zh-CN" baseline="-25000">
                  <a:latin typeface="Times New Roman" panose="02020603050405020304" pitchFamily="18" charset="0"/>
                </a:rPr>
                <a:t>2</a:t>
              </a:r>
              <a:endParaRPr lang="en-US" altLang="zh-CN">
                <a:latin typeface="Times New Roman" panose="02020603050405020304" pitchFamily="18" charset="0"/>
              </a:endParaRPr>
            </a:p>
          </p:txBody>
        </p:sp>
        <p:sp>
          <p:nvSpPr>
            <p:cNvPr id="21" name="直接连接符 271379"/>
            <p:cNvSpPr>
              <a:spLocks noChangeShapeType="1"/>
            </p:cNvSpPr>
            <p:nvPr/>
          </p:nvSpPr>
          <p:spPr bwMode="auto">
            <a:xfrm flipH="1">
              <a:off x="2688" y="2208"/>
              <a:ext cx="816" cy="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22" name="文本框 271380"/>
            <p:cNvSpPr txBox="1">
              <a:spLocks noChangeArrowheads="1"/>
            </p:cNvSpPr>
            <p:nvPr/>
          </p:nvSpPr>
          <p:spPr bwMode="auto">
            <a:xfrm>
              <a:off x="2640" y="2304"/>
              <a:ext cx="86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p>
              <a:pPr>
                <a:spcBef>
                  <a:spcPct val="50000"/>
                </a:spcBef>
              </a:pPr>
              <a:r>
                <a:rPr lang="zh-CN" altLang="en-US">
                  <a:latin typeface="Times New Roman" panose="02020603050405020304" pitchFamily="18" charset="0"/>
                </a:rPr>
                <a:t>火焰移动</a:t>
              </a:r>
            </a:p>
          </p:txBody>
        </p:sp>
        <p:sp>
          <p:nvSpPr>
            <p:cNvPr id="23" name="右弧形箭头 271381"/>
            <p:cNvSpPr>
              <a:spLocks noChangeArrowheads="1"/>
            </p:cNvSpPr>
            <p:nvPr/>
          </p:nvSpPr>
          <p:spPr bwMode="auto">
            <a:xfrm>
              <a:off x="1872" y="480"/>
              <a:ext cx="384" cy="1248"/>
            </a:xfrm>
            <a:prstGeom prst="curvedLeftArrow">
              <a:avLst>
                <a:gd name="adj1" fmla="val 65000"/>
                <a:gd name="adj2" fmla="val 130000"/>
                <a:gd name="adj3" fmla="val 25778"/>
              </a:avLst>
            </a:prstGeom>
            <a:solidFill>
              <a:schemeClr val="accent1"/>
            </a:solidFill>
            <a:ln w="9525">
              <a:solidFill>
                <a:schemeClr val="tx1"/>
              </a:solidFill>
              <a:miter lim="800000"/>
              <a:headEnd/>
              <a:tailEnd/>
            </a:ln>
          </p:spPr>
          <p:txBody>
            <a:bodyPr/>
            <a:lstStyle/>
            <a:p>
              <a:pPr algn="just" eaLnBrk="0" hangingPunct="0"/>
              <a:endParaRPr lang="zh-CN" altLang="en-US">
                <a:latin typeface="Times New Roman" panose="02020603050405020304" pitchFamily="18" charset="0"/>
              </a:endParaRPr>
            </a:p>
          </p:txBody>
        </p:sp>
        <p:sp>
          <p:nvSpPr>
            <p:cNvPr id="24" name="文本框 271382"/>
            <p:cNvSpPr txBox="1">
              <a:spLocks noChangeArrowheads="1"/>
            </p:cNvSpPr>
            <p:nvPr/>
          </p:nvSpPr>
          <p:spPr bwMode="auto">
            <a:xfrm>
              <a:off x="912" y="1248"/>
              <a:ext cx="912" cy="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p>
              <a:pPr>
                <a:spcBef>
                  <a:spcPct val="50000"/>
                </a:spcBef>
              </a:pPr>
              <a:r>
                <a:rPr lang="en-US" altLang="zh-CN">
                  <a:latin typeface="Times New Roman" panose="02020603050405020304" pitchFamily="18" charset="0"/>
                </a:rPr>
                <a:t>SiCl</a:t>
              </a:r>
              <a:r>
                <a:rPr lang="en-US" altLang="zh-CN" baseline="-25000">
                  <a:latin typeface="Times New Roman" panose="02020603050405020304" pitchFamily="18" charset="0"/>
                </a:rPr>
                <a:t>4</a:t>
              </a:r>
              <a:r>
                <a:rPr lang="en-US" altLang="zh-CN">
                  <a:latin typeface="Times New Roman" panose="02020603050405020304" pitchFamily="18" charset="0"/>
                </a:rPr>
                <a:t> + O</a:t>
              </a:r>
              <a:r>
                <a:rPr lang="en-US" altLang="zh-CN" baseline="-25000">
                  <a:latin typeface="Times New Roman" panose="02020603050405020304" pitchFamily="18" charset="0"/>
                </a:rPr>
                <a:t>2</a:t>
              </a:r>
            </a:p>
            <a:p>
              <a:pPr>
                <a:spcBef>
                  <a:spcPct val="50000"/>
                </a:spcBef>
              </a:pPr>
              <a:r>
                <a:rPr lang="en-US" altLang="zh-CN">
                  <a:latin typeface="Times New Roman" panose="02020603050405020304" pitchFamily="18" charset="0"/>
                </a:rPr>
                <a:t>GeCl</a:t>
              </a:r>
              <a:r>
                <a:rPr lang="en-US" altLang="zh-CN" baseline="-25000">
                  <a:latin typeface="Times New Roman" panose="02020603050405020304" pitchFamily="18" charset="0"/>
                </a:rPr>
                <a:t>2</a:t>
              </a:r>
              <a:r>
                <a:rPr lang="en-US" altLang="zh-CN">
                  <a:latin typeface="Times New Roman" panose="02020603050405020304" pitchFamily="18" charset="0"/>
                </a:rPr>
                <a:t>+ O</a:t>
              </a:r>
              <a:r>
                <a:rPr lang="en-US" altLang="zh-CN" baseline="-25000">
                  <a:latin typeface="Times New Roman" panose="02020603050405020304" pitchFamily="18" charset="0"/>
                </a:rPr>
                <a:t>2</a:t>
              </a:r>
            </a:p>
          </p:txBody>
        </p:sp>
        <p:sp>
          <p:nvSpPr>
            <p:cNvPr id="25" name="文本框 271383"/>
            <p:cNvSpPr txBox="1">
              <a:spLocks noChangeArrowheads="1"/>
            </p:cNvSpPr>
            <p:nvPr/>
          </p:nvSpPr>
          <p:spPr bwMode="auto">
            <a:xfrm>
              <a:off x="5184" y="672"/>
              <a:ext cx="480" cy="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p>
              <a:pPr>
                <a:spcBef>
                  <a:spcPct val="50000"/>
                </a:spcBef>
              </a:pPr>
              <a:r>
                <a:rPr lang="zh-CN" altLang="en-US">
                  <a:latin typeface="Times New Roman" panose="02020603050405020304" pitchFamily="18" charset="0"/>
                </a:rPr>
                <a:t>排气</a:t>
              </a:r>
            </a:p>
            <a:p>
              <a:pPr>
                <a:spcBef>
                  <a:spcPct val="50000"/>
                </a:spcBef>
              </a:pPr>
              <a:r>
                <a:rPr lang="en-US" altLang="zh-CN">
                  <a:latin typeface="Times New Roman" panose="02020603050405020304" pitchFamily="18" charset="0"/>
                </a:rPr>
                <a:t>Cl</a:t>
              </a:r>
              <a:r>
                <a:rPr lang="en-US" altLang="zh-CN" baseline="-25000">
                  <a:latin typeface="Times New Roman" panose="02020603050405020304" pitchFamily="18" charset="0"/>
                </a:rPr>
                <a:t>2</a:t>
              </a:r>
              <a:endParaRPr lang="en-US" altLang="zh-CN">
                <a:latin typeface="Times New Roman" panose="02020603050405020304" pitchFamily="18" charset="0"/>
              </a:endParaRPr>
            </a:p>
          </p:txBody>
        </p:sp>
        <p:sp>
          <p:nvSpPr>
            <p:cNvPr id="26" name="文本框 271384"/>
            <p:cNvSpPr txBox="1">
              <a:spLocks noChangeArrowheads="1"/>
            </p:cNvSpPr>
            <p:nvPr/>
          </p:nvSpPr>
          <p:spPr bwMode="auto">
            <a:xfrm>
              <a:off x="3552" y="336"/>
              <a:ext cx="86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p>
              <a:pPr>
                <a:spcBef>
                  <a:spcPct val="50000"/>
                </a:spcBef>
              </a:pPr>
              <a:r>
                <a:rPr lang="zh-CN" altLang="en-US">
                  <a:latin typeface="Times New Roman" panose="02020603050405020304" pitchFamily="18" charset="0"/>
                </a:rPr>
                <a:t>石英坯管</a:t>
              </a:r>
            </a:p>
          </p:txBody>
        </p:sp>
        <p:sp>
          <p:nvSpPr>
            <p:cNvPr id="27" name="直接连接符 271385"/>
            <p:cNvSpPr>
              <a:spLocks noChangeShapeType="1"/>
            </p:cNvSpPr>
            <p:nvPr/>
          </p:nvSpPr>
          <p:spPr bwMode="auto">
            <a:xfrm flipV="1">
              <a:off x="3072" y="624"/>
              <a:ext cx="0" cy="86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28" name="直接连接符 271386"/>
            <p:cNvSpPr>
              <a:spLocks noChangeShapeType="1"/>
            </p:cNvSpPr>
            <p:nvPr/>
          </p:nvSpPr>
          <p:spPr bwMode="auto">
            <a:xfrm flipH="1" flipV="1">
              <a:off x="2928" y="624"/>
              <a:ext cx="96" cy="86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29" name="直接连接符 271387"/>
            <p:cNvSpPr>
              <a:spLocks noChangeShapeType="1"/>
            </p:cNvSpPr>
            <p:nvPr/>
          </p:nvSpPr>
          <p:spPr bwMode="auto">
            <a:xfrm flipV="1">
              <a:off x="3120" y="624"/>
              <a:ext cx="96" cy="86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30" name="直接连接符 271388"/>
            <p:cNvSpPr>
              <a:spLocks noChangeShapeType="1"/>
            </p:cNvSpPr>
            <p:nvPr/>
          </p:nvSpPr>
          <p:spPr bwMode="auto">
            <a:xfrm flipV="1">
              <a:off x="3168" y="624"/>
              <a:ext cx="144" cy="86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31" name="直接连接符 271389"/>
            <p:cNvSpPr>
              <a:spLocks noChangeShapeType="1"/>
            </p:cNvSpPr>
            <p:nvPr/>
          </p:nvSpPr>
          <p:spPr bwMode="auto">
            <a:xfrm flipH="1" flipV="1">
              <a:off x="2832" y="672"/>
              <a:ext cx="144" cy="81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32" name="文本框 271390"/>
            <p:cNvSpPr txBox="1">
              <a:spLocks noChangeArrowheads="1"/>
            </p:cNvSpPr>
            <p:nvPr/>
          </p:nvSpPr>
          <p:spPr bwMode="auto">
            <a:xfrm>
              <a:off x="3360" y="1248"/>
              <a:ext cx="1776"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p>
              <a:pPr>
                <a:spcBef>
                  <a:spcPct val="50000"/>
                </a:spcBef>
              </a:pPr>
              <a:r>
                <a:rPr lang="en-US" altLang="zh-CN">
                  <a:latin typeface="Times New Roman" panose="02020603050405020304" pitchFamily="18" charset="0"/>
                </a:rPr>
                <a:t>HO</a:t>
              </a:r>
              <a:r>
                <a:rPr lang="zh-CN" altLang="en-US">
                  <a:latin typeface="Times New Roman" panose="02020603050405020304" pitchFamily="18" charset="0"/>
                </a:rPr>
                <a:t>焰 </a:t>
              </a:r>
              <a:r>
                <a:rPr lang="en-US" altLang="zh-CN">
                  <a:latin typeface="Times New Roman" panose="02020603050405020304" pitchFamily="18" charset="0"/>
                </a:rPr>
                <a:t>1400</a:t>
              </a:r>
              <a:r>
                <a:rPr lang="zh-CN" altLang="en-US">
                  <a:latin typeface="Times New Roman" panose="02020603050405020304" pitchFamily="18" charset="0"/>
                </a:rPr>
                <a:t>～</a:t>
              </a:r>
              <a:r>
                <a:rPr lang="en-US" altLang="zh-CN">
                  <a:latin typeface="Times New Roman" panose="02020603050405020304" pitchFamily="18" charset="0"/>
                </a:rPr>
                <a:t>1500</a:t>
              </a:r>
              <a:r>
                <a:rPr lang="en-US" altLang="zh-CN">
                  <a:latin typeface="Times New Roman" panose="02020603050405020304" pitchFamily="18" charset="0"/>
                  <a:ea typeface="Arial Unicode MS" pitchFamily="34" charset="-122"/>
                </a:rPr>
                <a:t>℃</a:t>
              </a:r>
              <a:endParaRPr lang="en-US" altLang="zh-CN">
                <a:latin typeface="Times New Roman" panose="02020603050405020304" pitchFamily="18" charset="0"/>
              </a:endParaRPr>
            </a:p>
          </p:txBody>
        </p:sp>
        <p:sp>
          <p:nvSpPr>
            <p:cNvPr id="33" name="文本框 271391"/>
            <p:cNvSpPr txBox="1">
              <a:spLocks noChangeArrowheads="1"/>
            </p:cNvSpPr>
            <p:nvPr/>
          </p:nvSpPr>
          <p:spPr bwMode="auto">
            <a:xfrm>
              <a:off x="2448" y="2640"/>
              <a:ext cx="192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altLang="zh-CN" sz="1600" b="1" dirty="0">
                  <a:latin typeface="Times New Roman" panose="02020603050405020304" pitchFamily="18" charset="0"/>
                </a:rPr>
                <a:t>MCVD</a:t>
              </a:r>
              <a:r>
                <a:rPr lang="zh-CN" altLang="en-US" sz="1600" b="1" dirty="0">
                  <a:latin typeface="Times New Roman" panose="02020603050405020304" pitchFamily="18" charset="0"/>
                </a:rPr>
                <a:t>熔炼工艺示意图</a:t>
              </a:r>
            </a:p>
          </p:txBody>
        </p:sp>
        <p:sp>
          <p:nvSpPr>
            <p:cNvPr id="34" name="文本框 271392"/>
            <p:cNvSpPr txBox="1">
              <a:spLocks noChangeArrowheads="1"/>
            </p:cNvSpPr>
            <p:nvPr/>
          </p:nvSpPr>
          <p:spPr bwMode="auto">
            <a:xfrm>
              <a:off x="1248" y="384"/>
              <a:ext cx="43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p>
              <a:pPr>
                <a:spcBef>
                  <a:spcPct val="50000"/>
                </a:spcBef>
              </a:pPr>
              <a:r>
                <a:rPr lang="zh-CN" altLang="en-US">
                  <a:latin typeface="Times New Roman" panose="02020603050405020304" pitchFamily="18" charset="0"/>
                </a:rPr>
                <a:t>旋转</a:t>
              </a:r>
            </a:p>
          </p:txBody>
        </p:sp>
      </p:grpSp>
    </p:spTree>
    <p:extLst>
      <p:ext uri="{BB962C8B-B14F-4D97-AF65-F5344CB8AC3E}">
        <p14:creationId xmlns:p14="http://schemas.microsoft.com/office/powerpoint/2010/main" val="36961465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42</a:t>
            </a:fld>
            <a:endParaRPr lang="en-US" altLang="zh-CN"/>
          </a:p>
        </p:txBody>
      </p:sp>
      <p:sp>
        <p:nvSpPr>
          <p:cNvPr id="3" name="文本占位符 272385"/>
          <p:cNvSpPr txBox="1">
            <a:spLocks noChangeArrowheads="1"/>
          </p:cNvSpPr>
          <p:nvPr/>
        </p:nvSpPr>
        <p:spPr>
          <a:xfrm>
            <a:off x="579115" y="1193746"/>
            <a:ext cx="10827638" cy="4752975"/>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200000"/>
              </a:lnSpc>
              <a:buFont typeface="Wingdings" panose="05000000000000000000" pitchFamily="2" charset="2"/>
              <a:buNone/>
            </a:pPr>
            <a:r>
              <a:rPr lang="en-US" altLang="zh-CN" sz="2400" kern="0" dirty="0" smtClean="0"/>
              <a:t>        </a:t>
            </a:r>
            <a:r>
              <a:rPr lang="zh-CN" altLang="en-US" sz="1800" kern="0" dirty="0" smtClean="0"/>
              <a:t>当沉积的石英层有足够的厚度后，把火焰温度升高到</a:t>
            </a:r>
            <a:r>
              <a:rPr lang="en-US" altLang="zh-CN" sz="1800" kern="0" dirty="0" smtClean="0"/>
              <a:t>1700</a:t>
            </a:r>
            <a:r>
              <a:rPr lang="zh-CN" altLang="en-US" sz="1800" kern="0" dirty="0" smtClean="0"/>
              <a:t>～</a:t>
            </a:r>
            <a:r>
              <a:rPr lang="en-US" altLang="zh-CN" sz="1800" kern="0" dirty="0" smtClean="0"/>
              <a:t>2000 ℃</a:t>
            </a:r>
            <a:r>
              <a:rPr lang="zh-CN" altLang="en-US" sz="1800" kern="0" dirty="0" smtClean="0"/>
              <a:t>，石英管被软化，由于它的表面张力，石英管自动收缩，而将管子的中心孔填没，成为一根实心用以制作光纤的石英棒，称为预制棒。预制棒的芯子是优质石英，用以导光，外表皮是一般石英，不作导光用，仅起保护作用。</a:t>
            </a:r>
          </a:p>
          <a:p>
            <a:pPr>
              <a:lnSpc>
                <a:spcPct val="200000"/>
              </a:lnSpc>
            </a:pPr>
            <a:r>
              <a:rPr lang="en-US" altLang="zh-CN" sz="2000" kern="0" dirty="0" smtClean="0">
                <a:solidFill>
                  <a:schemeClr val="tx2"/>
                </a:solidFill>
              </a:rPr>
              <a:t>2</a:t>
            </a:r>
            <a:r>
              <a:rPr lang="zh-CN" altLang="en-US" sz="2000" kern="0" dirty="0" smtClean="0">
                <a:solidFill>
                  <a:schemeClr val="tx2"/>
                </a:solidFill>
              </a:rPr>
              <a:t>、拉丝</a:t>
            </a:r>
          </a:p>
          <a:p>
            <a:pPr>
              <a:lnSpc>
                <a:spcPct val="200000"/>
              </a:lnSpc>
              <a:buFont typeface="Wingdings" panose="05000000000000000000" pitchFamily="2" charset="2"/>
              <a:buNone/>
            </a:pPr>
            <a:r>
              <a:rPr lang="zh-CN" altLang="en-US" sz="1800" kern="0" dirty="0" smtClean="0"/>
              <a:t>    拉丝是把较粗的石英预制棒拉成细长的光纤。送料机构以一定的速度均匀地将预制棒送往环状加热炉中加热，当预制棒尖端的粘度下降，考自身的重力逐渐下垂变细而成纤维，由牵引辊绕到卷筒上。拉丝装置示意图如下。</a:t>
            </a:r>
          </a:p>
        </p:txBody>
      </p:sp>
    </p:spTree>
    <p:extLst>
      <p:ext uri="{BB962C8B-B14F-4D97-AF65-F5344CB8AC3E}">
        <p14:creationId xmlns:p14="http://schemas.microsoft.com/office/powerpoint/2010/main" val="6591935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43</a:t>
            </a:fld>
            <a:endParaRPr lang="en-US" altLang="zh-CN"/>
          </a:p>
        </p:txBody>
      </p:sp>
      <p:grpSp>
        <p:nvGrpSpPr>
          <p:cNvPr id="3" name="组合 273409"/>
          <p:cNvGrpSpPr>
            <a:grpSpLocks/>
          </p:cNvGrpSpPr>
          <p:nvPr/>
        </p:nvGrpSpPr>
        <p:grpSpPr bwMode="auto">
          <a:xfrm>
            <a:off x="1673816" y="1446525"/>
            <a:ext cx="5362413" cy="4921332"/>
            <a:chOff x="720" y="384"/>
            <a:chExt cx="3264" cy="3762"/>
          </a:xfrm>
        </p:grpSpPr>
        <p:sp>
          <p:nvSpPr>
            <p:cNvPr id="4" name="文本框 273410"/>
            <p:cNvSpPr txBox="1">
              <a:spLocks noChangeArrowheads="1"/>
            </p:cNvSpPr>
            <p:nvPr/>
          </p:nvSpPr>
          <p:spPr bwMode="auto">
            <a:xfrm>
              <a:off x="1488" y="384"/>
              <a:ext cx="864" cy="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p>
              <a:pPr algn="ctr">
                <a:spcBef>
                  <a:spcPct val="50000"/>
                </a:spcBef>
              </a:pPr>
              <a:r>
                <a:rPr lang="zh-CN" altLang="en-US">
                  <a:latin typeface="Times New Roman" panose="02020603050405020304" pitchFamily="18" charset="0"/>
                </a:rPr>
                <a:t>光纤坯棒</a:t>
              </a:r>
            </a:p>
          </p:txBody>
        </p:sp>
        <p:sp>
          <p:nvSpPr>
            <p:cNvPr id="5" name="矩形 273411"/>
            <p:cNvSpPr>
              <a:spLocks noChangeArrowheads="1"/>
            </p:cNvSpPr>
            <p:nvPr/>
          </p:nvSpPr>
          <p:spPr bwMode="auto">
            <a:xfrm>
              <a:off x="1344" y="960"/>
              <a:ext cx="336" cy="192"/>
            </a:xfrm>
            <a:prstGeom prst="rect">
              <a:avLst/>
            </a:prstGeom>
            <a:solidFill>
              <a:schemeClr val="accent1"/>
            </a:solidFill>
            <a:ln w="9525">
              <a:solidFill>
                <a:schemeClr val="tx1"/>
              </a:solidFill>
              <a:miter lim="800000"/>
              <a:headEnd/>
              <a:tailEnd/>
            </a:ln>
          </p:spPr>
          <p:txBody>
            <a:bodyPr/>
            <a:lstStyle/>
            <a:p>
              <a:pPr algn="just" eaLnBrk="0" hangingPunct="0"/>
              <a:endParaRPr lang="zh-CN" altLang="en-US">
                <a:latin typeface="Times New Roman" panose="02020603050405020304" pitchFamily="18" charset="0"/>
              </a:endParaRPr>
            </a:p>
          </p:txBody>
        </p:sp>
        <p:sp>
          <p:nvSpPr>
            <p:cNvPr id="6" name="矩形 273412"/>
            <p:cNvSpPr>
              <a:spLocks noChangeArrowheads="1"/>
            </p:cNvSpPr>
            <p:nvPr/>
          </p:nvSpPr>
          <p:spPr bwMode="auto">
            <a:xfrm>
              <a:off x="2112" y="960"/>
              <a:ext cx="336" cy="192"/>
            </a:xfrm>
            <a:prstGeom prst="rect">
              <a:avLst/>
            </a:prstGeom>
            <a:solidFill>
              <a:schemeClr val="accent1"/>
            </a:solidFill>
            <a:ln w="9525">
              <a:solidFill>
                <a:schemeClr val="tx1"/>
              </a:solidFill>
              <a:miter lim="800000"/>
              <a:headEnd/>
              <a:tailEnd/>
            </a:ln>
          </p:spPr>
          <p:txBody>
            <a:bodyPr/>
            <a:lstStyle/>
            <a:p>
              <a:pPr algn="just" eaLnBrk="0" hangingPunct="0"/>
              <a:endParaRPr lang="zh-CN" altLang="en-US">
                <a:latin typeface="Times New Roman" panose="02020603050405020304" pitchFamily="18" charset="0"/>
              </a:endParaRPr>
            </a:p>
          </p:txBody>
        </p:sp>
        <p:sp>
          <p:nvSpPr>
            <p:cNvPr id="7" name="直接连接符 273413"/>
            <p:cNvSpPr>
              <a:spLocks noChangeShapeType="1"/>
            </p:cNvSpPr>
            <p:nvPr/>
          </p:nvSpPr>
          <p:spPr bwMode="auto">
            <a:xfrm>
              <a:off x="1680" y="960"/>
              <a:ext cx="43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8" name="直接连接符 273414"/>
            <p:cNvSpPr>
              <a:spLocks noChangeShapeType="1"/>
            </p:cNvSpPr>
            <p:nvPr/>
          </p:nvSpPr>
          <p:spPr bwMode="auto">
            <a:xfrm>
              <a:off x="1680" y="1152"/>
              <a:ext cx="43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9" name="直接连接符 273415"/>
            <p:cNvSpPr>
              <a:spLocks noChangeShapeType="1"/>
            </p:cNvSpPr>
            <p:nvPr/>
          </p:nvSpPr>
          <p:spPr bwMode="auto">
            <a:xfrm>
              <a:off x="1920" y="624"/>
              <a:ext cx="0" cy="2784"/>
            </a:xfrm>
            <a:prstGeom prst="line">
              <a:avLst/>
            </a:prstGeom>
            <a:noFill/>
            <a:ln w="9525">
              <a:solidFill>
                <a:schemeClr val="tx1"/>
              </a:solidFill>
              <a:prstDash val="lgDashDot"/>
              <a:miter lim="800000"/>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0" name="文本框 273416"/>
            <p:cNvSpPr txBox="1">
              <a:spLocks noChangeArrowheads="1"/>
            </p:cNvSpPr>
            <p:nvPr/>
          </p:nvSpPr>
          <p:spPr bwMode="auto">
            <a:xfrm>
              <a:off x="2784" y="912"/>
              <a:ext cx="720" cy="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p>
              <a:pPr algn="ctr">
                <a:spcBef>
                  <a:spcPct val="50000"/>
                </a:spcBef>
              </a:pPr>
              <a:r>
                <a:rPr lang="zh-CN" altLang="en-US" dirty="0">
                  <a:latin typeface="Times New Roman" panose="02020603050405020304" pitchFamily="18" charset="0"/>
                </a:rPr>
                <a:t>测温仪</a:t>
              </a:r>
            </a:p>
          </p:txBody>
        </p:sp>
        <p:sp>
          <p:nvSpPr>
            <p:cNvPr id="11" name="直接连接符 273417"/>
            <p:cNvSpPr>
              <a:spLocks noChangeShapeType="1"/>
            </p:cNvSpPr>
            <p:nvPr/>
          </p:nvSpPr>
          <p:spPr bwMode="auto">
            <a:xfrm>
              <a:off x="2448" y="1056"/>
              <a:ext cx="33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2" name="文本框 273418"/>
            <p:cNvSpPr txBox="1">
              <a:spLocks noChangeArrowheads="1"/>
            </p:cNvSpPr>
            <p:nvPr/>
          </p:nvSpPr>
          <p:spPr bwMode="auto">
            <a:xfrm>
              <a:off x="2736" y="1440"/>
              <a:ext cx="912" cy="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p>
              <a:pPr algn="ctr">
                <a:spcBef>
                  <a:spcPct val="50000"/>
                </a:spcBef>
              </a:pPr>
              <a:r>
                <a:rPr lang="zh-CN" altLang="en-US">
                  <a:latin typeface="Times New Roman" panose="02020603050405020304" pitchFamily="18" charset="0"/>
                </a:rPr>
                <a:t>炉温控制</a:t>
              </a:r>
            </a:p>
          </p:txBody>
        </p:sp>
        <p:sp>
          <p:nvSpPr>
            <p:cNvPr id="13" name="直接连接符 273419"/>
            <p:cNvSpPr>
              <a:spLocks noChangeShapeType="1"/>
            </p:cNvSpPr>
            <p:nvPr/>
          </p:nvSpPr>
          <p:spPr bwMode="auto">
            <a:xfrm>
              <a:off x="3168" y="1152"/>
              <a:ext cx="0" cy="28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4" name="直接连接符 273420"/>
            <p:cNvSpPr>
              <a:spLocks noChangeShapeType="1"/>
            </p:cNvSpPr>
            <p:nvPr/>
          </p:nvSpPr>
          <p:spPr bwMode="auto">
            <a:xfrm>
              <a:off x="2256" y="1152"/>
              <a:ext cx="0" cy="432"/>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5" name="直接连接符 273421"/>
            <p:cNvSpPr>
              <a:spLocks noChangeShapeType="1"/>
            </p:cNvSpPr>
            <p:nvPr/>
          </p:nvSpPr>
          <p:spPr bwMode="auto">
            <a:xfrm>
              <a:off x="2256" y="1584"/>
              <a:ext cx="48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6" name="直接连接符 273422"/>
            <p:cNvSpPr>
              <a:spLocks noChangeShapeType="1"/>
            </p:cNvSpPr>
            <p:nvPr/>
          </p:nvSpPr>
          <p:spPr bwMode="auto">
            <a:xfrm>
              <a:off x="1488" y="1872"/>
              <a:ext cx="19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7" name="直接连接符 273423"/>
            <p:cNvSpPr>
              <a:spLocks noChangeShapeType="1"/>
            </p:cNvSpPr>
            <p:nvPr/>
          </p:nvSpPr>
          <p:spPr bwMode="auto">
            <a:xfrm>
              <a:off x="1440" y="2016"/>
              <a:ext cx="38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8" name="直接连接符 273424"/>
            <p:cNvSpPr>
              <a:spLocks noChangeShapeType="1"/>
            </p:cNvSpPr>
            <p:nvPr/>
          </p:nvSpPr>
          <p:spPr bwMode="auto">
            <a:xfrm flipH="1">
              <a:off x="1440" y="1872"/>
              <a:ext cx="48" cy="14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9" name="直接连接符 273425"/>
            <p:cNvSpPr>
              <a:spLocks noChangeShapeType="1"/>
            </p:cNvSpPr>
            <p:nvPr/>
          </p:nvSpPr>
          <p:spPr bwMode="auto">
            <a:xfrm>
              <a:off x="1680" y="1872"/>
              <a:ext cx="144" cy="14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20" name="文本框 273426"/>
            <p:cNvSpPr txBox="1">
              <a:spLocks noChangeArrowheads="1"/>
            </p:cNvSpPr>
            <p:nvPr/>
          </p:nvSpPr>
          <p:spPr bwMode="auto">
            <a:xfrm>
              <a:off x="2064" y="1824"/>
              <a:ext cx="720" cy="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p>
              <a:pPr algn="ctr">
                <a:spcBef>
                  <a:spcPct val="50000"/>
                </a:spcBef>
              </a:pPr>
              <a:r>
                <a:rPr lang="zh-CN" altLang="en-US">
                  <a:latin typeface="Times New Roman" panose="02020603050405020304" pitchFamily="18" charset="0"/>
                </a:rPr>
                <a:t>测径仪</a:t>
              </a:r>
            </a:p>
          </p:txBody>
        </p:sp>
        <p:sp>
          <p:nvSpPr>
            <p:cNvPr id="21" name="矩形 273427"/>
            <p:cNvSpPr>
              <a:spLocks noChangeArrowheads="1"/>
            </p:cNvSpPr>
            <p:nvPr/>
          </p:nvSpPr>
          <p:spPr bwMode="auto">
            <a:xfrm>
              <a:off x="1776" y="2400"/>
              <a:ext cx="240" cy="816"/>
            </a:xfrm>
            <a:prstGeom prst="rect">
              <a:avLst/>
            </a:prstGeom>
            <a:solidFill>
              <a:schemeClr val="accent1"/>
            </a:solidFill>
            <a:ln w="9525">
              <a:solidFill>
                <a:schemeClr val="tx1"/>
              </a:solidFill>
              <a:miter lim="800000"/>
              <a:headEnd/>
              <a:tailEnd/>
            </a:ln>
          </p:spPr>
          <p:txBody>
            <a:bodyPr/>
            <a:lstStyle/>
            <a:p>
              <a:pPr algn="just" eaLnBrk="0" hangingPunct="0"/>
              <a:endParaRPr lang="zh-CN" altLang="en-US">
                <a:latin typeface="Times New Roman" panose="02020603050405020304" pitchFamily="18" charset="0"/>
              </a:endParaRPr>
            </a:p>
          </p:txBody>
        </p:sp>
        <p:sp>
          <p:nvSpPr>
            <p:cNvPr id="22" name="直接连接符 273428"/>
            <p:cNvSpPr>
              <a:spLocks noChangeShapeType="1"/>
            </p:cNvSpPr>
            <p:nvPr/>
          </p:nvSpPr>
          <p:spPr bwMode="auto">
            <a:xfrm>
              <a:off x="1728" y="2160"/>
              <a:ext cx="96" cy="24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23" name="直接连接符 273429"/>
            <p:cNvSpPr>
              <a:spLocks noChangeShapeType="1"/>
            </p:cNvSpPr>
            <p:nvPr/>
          </p:nvSpPr>
          <p:spPr bwMode="auto">
            <a:xfrm flipH="1">
              <a:off x="1968" y="2160"/>
              <a:ext cx="144" cy="24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24" name="文本框 273430"/>
            <p:cNvSpPr txBox="1">
              <a:spLocks noChangeArrowheads="1"/>
            </p:cNvSpPr>
            <p:nvPr/>
          </p:nvSpPr>
          <p:spPr bwMode="auto">
            <a:xfrm>
              <a:off x="2832" y="2352"/>
              <a:ext cx="912" cy="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spAutoFit/>
            </a:bodyPr>
            <a:lstStyle/>
            <a:p>
              <a:pPr algn="ctr">
                <a:spcBef>
                  <a:spcPct val="50000"/>
                </a:spcBef>
              </a:pPr>
              <a:r>
                <a:rPr lang="zh-CN" altLang="en-US">
                  <a:latin typeface="Times New Roman" panose="02020603050405020304" pitchFamily="18" charset="0"/>
                </a:rPr>
                <a:t>调速设备</a:t>
              </a:r>
            </a:p>
          </p:txBody>
        </p:sp>
        <p:sp>
          <p:nvSpPr>
            <p:cNvPr id="25" name="直接连接符 273431"/>
            <p:cNvSpPr>
              <a:spLocks noChangeShapeType="1"/>
            </p:cNvSpPr>
            <p:nvPr/>
          </p:nvSpPr>
          <p:spPr bwMode="auto">
            <a:xfrm>
              <a:off x="2784" y="1968"/>
              <a:ext cx="288"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26" name="直接连接符 273432"/>
            <p:cNvSpPr>
              <a:spLocks noChangeShapeType="1"/>
            </p:cNvSpPr>
            <p:nvPr/>
          </p:nvSpPr>
          <p:spPr bwMode="auto">
            <a:xfrm>
              <a:off x="3072" y="1968"/>
              <a:ext cx="0" cy="38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27" name="直接连接符 273433"/>
            <p:cNvSpPr>
              <a:spLocks noChangeShapeType="1"/>
            </p:cNvSpPr>
            <p:nvPr/>
          </p:nvSpPr>
          <p:spPr bwMode="auto">
            <a:xfrm>
              <a:off x="2352" y="480"/>
              <a:ext cx="163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28" name="直接连接符 273434"/>
            <p:cNvSpPr>
              <a:spLocks noChangeShapeType="1"/>
            </p:cNvSpPr>
            <p:nvPr/>
          </p:nvSpPr>
          <p:spPr bwMode="auto">
            <a:xfrm>
              <a:off x="3984" y="480"/>
              <a:ext cx="0" cy="148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29" name="直接连接符 273435"/>
            <p:cNvSpPr>
              <a:spLocks noChangeShapeType="1"/>
            </p:cNvSpPr>
            <p:nvPr/>
          </p:nvSpPr>
          <p:spPr bwMode="auto">
            <a:xfrm>
              <a:off x="3600" y="1968"/>
              <a:ext cx="38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30" name="直接连接符 273436"/>
            <p:cNvSpPr>
              <a:spLocks noChangeShapeType="1"/>
            </p:cNvSpPr>
            <p:nvPr/>
          </p:nvSpPr>
          <p:spPr bwMode="auto">
            <a:xfrm>
              <a:off x="3600" y="1968"/>
              <a:ext cx="0" cy="38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31" name="矩形 273437"/>
            <p:cNvSpPr>
              <a:spLocks noChangeArrowheads="1"/>
            </p:cNvSpPr>
            <p:nvPr/>
          </p:nvSpPr>
          <p:spPr bwMode="auto">
            <a:xfrm>
              <a:off x="1488" y="3408"/>
              <a:ext cx="912"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just" eaLnBrk="0" hangingPunct="0"/>
              <a:endParaRPr lang="zh-CN" altLang="en-US">
                <a:latin typeface="Times New Roman" panose="02020603050405020304" pitchFamily="18" charset="0"/>
              </a:endParaRPr>
            </a:p>
          </p:txBody>
        </p:sp>
        <p:sp>
          <p:nvSpPr>
            <p:cNvPr id="32" name="直接连接符 273438"/>
            <p:cNvSpPr>
              <a:spLocks noChangeShapeType="1"/>
            </p:cNvSpPr>
            <p:nvPr/>
          </p:nvSpPr>
          <p:spPr bwMode="auto">
            <a:xfrm>
              <a:off x="3312" y="2592"/>
              <a:ext cx="0" cy="96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33" name="直接连接符 273439"/>
            <p:cNvSpPr>
              <a:spLocks noChangeShapeType="1"/>
            </p:cNvSpPr>
            <p:nvPr/>
          </p:nvSpPr>
          <p:spPr bwMode="auto">
            <a:xfrm>
              <a:off x="2400" y="3552"/>
              <a:ext cx="91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34" name="直接连接符 273440"/>
            <p:cNvSpPr>
              <a:spLocks noChangeShapeType="1"/>
            </p:cNvSpPr>
            <p:nvPr/>
          </p:nvSpPr>
          <p:spPr bwMode="auto">
            <a:xfrm>
              <a:off x="1920" y="3408"/>
              <a:ext cx="0" cy="28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35" name="直接连接符 273441"/>
            <p:cNvSpPr>
              <a:spLocks noChangeShapeType="1"/>
            </p:cNvSpPr>
            <p:nvPr/>
          </p:nvSpPr>
          <p:spPr bwMode="auto">
            <a:xfrm>
              <a:off x="2016" y="3408"/>
              <a:ext cx="0" cy="28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36" name="直接连接符 273442"/>
            <p:cNvSpPr>
              <a:spLocks noChangeShapeType="1"/>
            </p:cNvSpPr>
            <p:nvPr/>
          </p:nvSpPr>
          <p:spPr bwMode="auto">
            <a:xfrm>
              <a:off x="2112" y="3408"/>
              <a:ext cx="0" cy="28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37" name="直接连接符 273443"/>
            <p:cNvSpPr>
              <a:spLocks noChangeShapeType="1"/>
            </p:cNvSpPr>
            <p:nvPr/>
          </p:nvSpPr>
          <p:spPr bwMode="auto">
            <a:xfrm>
              <a:off x="2208" y="3408"/>
              <a:ext cx="0" cy="28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38" name="直接连接符 273444"/>
            <p:cNvSpPr>
              <a:spLocks noChangeShapeType="1"/>
            </p:cNvSpPr>
            <p:nvPr/>
          </p:nvSpPr>
          <p:spPr bwMode="auto">
            <a:xfrm>
              <a:off x="2304" y="3408"/>
              <a:ext cx="0" cy="28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39" name="直接连接符 273445"/>
            <p:cNvSpPr>
              <a:spLocks noChangeShapeType="1"/>
            </p:cNvSpPr>
            <p:nvPr/>
          </p:nvSpPr>
          <p:spPr bwMode="auto">
            <a:xfrm>
              <a:off x="1536" y="3408"/>
              <a:ext cx="0" cy="28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40" name="左弧形箭头 273446"/>
            <p:cNvSpPr>
              <a:spLocks noChangeArrowheads="1"/>
            </p:cNvSpPr>
            <p:nvPr/>
          </p:nvSpPr>
          <p:spPr bwMode="auto">
            <a:xfrm>
              <a:off x="1248" y="3408"/>
              <a:ext cx="144" cy="384"/>
            </a:xfrm>
            <a:prstGeom prst="curvedRightArrow">
              <a:avLst>
                <a:gd name="adj1" fmla="val 53333"/>
                <a:gd name="adj2" fmla="val 106667"/>
                <a:gd name="adj3" fmla="val 33329"/>
              </a:avLst>
            </a:prstGeom>
            <a:solidFill>
              <a:schemeClr val="accent1"/>
            </a:solidFill>
            <a:ln w="9525">
              <a:solidFill>
                <a:schemeClr val="tx1"/>
              </a:solidFill>
              <a:miter lim="800000"/>
              <a:headEnd/>
              <a:tailEnd/>
            </a:ln>
          </p:spPr>
          <p:txBody>
            <a:bodyPr/>
            <a:lstStyle/>
            <a:p>
              <a:pPr algn="just" eaLnBrk="0" hangingPunct="0"/>
              <a:endParaRPr lang="zh-CN" altLang="en-US">
                <a:latin typeface="Times New Roman" panose="02020603050405020304" pitchFamily="18" charset="0"/>
              </a:endParaRPr>
            </a:p>
          </p:txBody>
        </p:sp>
        <p:sp>
          <p:nvSpPr>
            <p:cNvPr id="41" name="文本框 273447"/>
            <p:cNvSpPr txBox="1">
              <a:spLocks noChangeArrowheads="1"/>
            </p:cNvSpPr>
            <p:nvPr/>
          </p:nvSpPr>
          <p:spPr bwMode="auto">
            <a:xfrm>
              <a:off x="1440" y="2496"/>
              <a:ext cx="240" cy="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p>
              <a:pPr>
                <a:spcBef>
                  <a:spcPct val="50000"/>
                </a:spcBef>
              </a:pPr>
              <a:r>
                <a:rPr lang="zh-CN" altLang="en-US">
                  <a:latin typeface="Times New Roman" panose="02020603050405020304" pitchFamily="18" charset="0"/>
                </a:rPr>
                <a:t>固化炉</a:t>
              </a:r>
            </a:p>
          </p:txBody>
        </p:sp>
        <p:sp>
          <p:nvSpPr>
            <p:cNvPr id="42" name="文本框 273448"/>
            <p:cNvSpPr txBox="1">
              <a:spLocks noChangeArrowheads="1"/>
            </p:cNvSpPr>
            <p:nvPr/>
          </p:nvSpPr>
          <p:spPr bwMode="auto">
            <a:xfrm>
              <a:off x="720" y="2112"/>
              <a:ext cx="1056"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p>
              <a:pPr>
                <a:spcBef>
                  <a:spcPct val="50000"/>
                </a:spcBef>
              </a:pPr>
              <a:r>
                <a:rPr lang="zh-CN" altLang="en-US">
                  <a:latin typeface="Times New Roman" panose="02020603050405020304" pitchFamily="18" charset="0"/>
                </a:rPr>
                <a:t>光纤涂覆器</a:t>
              </a:r>
            </a:p>
          </p:txBody>
        </p:sp>
        <p:sp>
          <p:nvSpPr>
            <p:cNvPr id="43" name="文本框 273449"/>
            <p:cNvSpPr txBox="1">
              <a:spLocks noChangeArrowheads="1"/>
            </p:cNvSpPr>
            <p:nvPr/>
          </p:nvSpPr>
          <p:spPr bwMode="auto">
            <a:xfrm>
              <a:off x="1056" y="672"/>
              <a:ext cx="240" cy="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p>
              <a:pPr>
                <a:spcBef>
                  <a:spcPct val="50000"/>
                </a:spcBef>
              </a:pPr>
              <a:r>
                <a:rPr lang="zh-CN" altLang="en-US">
                  <a:latin typeface="Times New Roman" panose="02020603050405020304" pitchFamily="18" charset="0"/>
                </a:rPr>
                <a:t>高温炉</a:t>
              </a:r>
            </a:p>
          </p:txBody>
        </p:sp>
        <p:sp>
          <p:nvSpPr>
            <p:cNvPr id="44" name="文本框 273450"/>
            <p:cNvSpPr txBox="1">
              <a:spLocks noChangeArrowheads="1"/>
            </p:cNvSpPr>
            <p:nvPr/>
          </p:nvSpPr>
          <p:spPr bwMode="auto">
            <a:xfrm>
              <a:off x="1104" y="1344"/>
              <a:ext cx="720"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p>
              <a:pPr>
                <a:spcBef>
                  <a:spcPct val="50000"/>
                </a:spcBef>
              </a:pPr>
              <a:r>
                <a:rPr lang="en-US" altLang="zh-CN">
                  <a:latin typeface="Times New Roman" panose="02020603050405020304" pitchFamily="18" charset="0"/>
                </a:rPr>
                <a:t>2000 ℃</a:t>
              </a:r>
            </a:p>
          </p:txBody>
        </p:sp>
        <p:sp>
          <p:nvSpPr>
            <p:cNvPr id="45" name="文本框 273451"/>
            <p:cNvSpPr txBox="1">
              <a:spLocks noChangeArrowheads="1"/>
            </p:cNvSpPr>
            <p:nvPr/>
          </p:nvSpPr>
          <p:spPr bwMode="auto">
            <a:xfrm>
              <a:off x="2208" y="3120"/>
              <a:ext cx="62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p>
              <a:pPr>
                <a:spcBef>
                  <a:spcPct val="50000"/>
                </a:spcBef>
              </a:pPr>
              <a:r>
                <a:rPr lang="zh-CN" altLang="en-US">
                  <a:latin typeface="Times New Roman" panose="02020603050405020304" pitchFamily="18" charset="0"/>
                </a:rPr>
                <a:t>拉丝轮</a:t>
              </a:r>
            </a:p>
          </p:txBody>
        </p:sp>
        <p:sp>
          <p:nvSpPr>
            <p:cNvPr id="46" name="文本框 273452"/>
            <p:cNvSpPr txBox="1">
              <a:spLocks noChangeArrowheads="1"/>
            </p:cNvSpPr>
            <p:nvPr/>
          </p:nvSpPr>
          <p:spPr bwMode="auto">
            <a:xfrm>
              <a:off x="1392" y="3840"/>
              <a:ext cx="2064"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zh-CN" altLang="en-US" sz="2000" dirty="0">
                  <a:latin typeface="微软雅黑" panose="020B0503020204020204" pitchFamily="34" charset="-122"/>
                  <a:ea typeface="微软雅黑" panose="020B0503020204020204" pitchFamily="34" charset="-122"/>
                </a:rPr>
                <a:t>拉丝工艺装置示意图</a:t>
              </a:r>
            </a:p>
          </p:txBody>
        </p:sp>
      </p:grpSp>
      <p:sp>
        <p:nvSpPr>
          <p:cNvPr id="47" name="文本框 273453"/>
          <p:cNvSpPr txBox="1">
            <a:spLocks noChangeArrowheads="1"/>
          </p:cNvSpPr>
          <p:nvPr/>
        </p:nvSpPr>
        <p:spPr bwMode="auto">
          <a:xfrm>
            <a:off x="7430524" y="1656365"/>
            <a:ext cx="4263325" cy="301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spAutoFit/>
          </a:bodyPr>
          <a:lstStyle/>
          <a:p>
            <a:pPr>
              <a:lnSpc>
                <a:spcPct val="150000"/>
              </a:lnSpc>
              <a:spcBef>
                <a:spcPct val="50000"/>
              </a:spcBef>
            </a:pPr>
            <a:r>
              <a:rPr lang="zh-CN" altLang="en-US" kern="0" dirty="0">
                <a:latin typeface="+mn-lt"/>
                <a:ea typeface="+mn-ea"/>
              </a:rPr>
              <a:t>预制棒缓缓送入，高温下被软化，由拉丝轮拉成细丝。为保证光纤直径精度，采用激光测径仪，并按照偏差信号反馈控制炉温和拉丝温度等。</a:t>
            </a:r>
          </a:p>
          <a:p>
            <a:pPr>
              <a:lnSpc>
                <a:spcPct val="150000"/>
              </a:lnSpc>
              <a:spcBef>
                <a:spcPct val="50000"/>
              </a:spcBef>
            </a:pPr>
            <a:r>
              <a:rPr lang="zh-CN" altLang="en-US" kern="0" dirty="0">
                <a:latin typeface="+mn-lt"/>
                <a:ea typeface="+mn-ea"/>
              </a:rPr>
              <a:t>为保护光纤表面不被外界污染而产生微裂纹，必须在光纤成形后马上涂覆一层保护涂料，并立即固化，最后卷绕在套筒上。</a:t>
            </a:r>
          </a:p>
        </p:txBody>
      </p:sp>
    </p:spTree>
    <p:extLst>
      <p:ext uri="{BB962C8B-B14F-4D97-AF65-F5344CB8AC3E}">
        <p14:creationId xmlns:p14="http://schemas.microsoft.com/office/powerpoint/2010/main" val="40061539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44</a:t>
            </a:fld>
            <a:endParaRPr lang="en-US" altLang="zh-CN"/>
          </a:p>
        </p:txBody>
      </p:sp>
      <p:sp>
        <p:nvSpPr>
          <p:cNvPr id="3" name="标题 274433"/>
          <p:cNvSpPr txBox="1">
            <a:spLocks noChangeArrowheads="1"/>
          </p:cNvSpPr>
          <p:nvPr/>
        </p:nvSpPr>
        <p:spPr>
          <a:xfrm>
            <a:off x="9991725" y="254914"/>
            <a:ext cx="2343150" cy="6096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zh-CN" altLang="en-US" sz="2800" kern="0" dirty="0" smtClean="0"/>
              <a:t>套塑与成缆</a:t>
            </a:r>
          </a:p>
        </p:txBody>
      </p:sp>
      <p:sp>
        <p:nvSpPr>
          <p:cNvPr id="4" name="文本占位符 274434"/>
          <p:cNvSpPr txBox="1">
            <a:spLocks noChangeArrowheads="1"/>
          </p:cNvSpPr>
          <p:nvPr/>
        </p:nvSpPr>
        <p:spPr>
          <a:xfrm>
            <a:off x="387458" y="1291715"/>
            <a:ext cx="11194942" cy="4319587"/>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150000"/>
              </a:lnSpc>
            </a:pPr>
            <a:r>
              <a:rPr lang="zh-CN" altLang="en-US" sz="2000" kern="0" dirty="0" smtClean="0"/>
              <a:t>为进一步保护光纤，提高光纤的机械强度，一般把带有涂敷层的光纤再套上一层尼龙。</a:t>
            </a:r>
          </a:p>
          <a:p>
            <a:pPr>
              <a:lnSpc>
                <a:spcPct val="150000"/>
              </a:lnSpc>
            </a:pPr>
            <a:r>
              <a:rPr lang="zh-CN" altLang="en-US" sz="2000" kern="0" dirty="0" smtClean="0"/>
              <a:t>光纤的套塑方式有两种：</a:t>
            </a:r>
          </a:p>
          <a:p>
            <a:pPr lvl="1">
              <a:lnSpc>
                <a:spcPct val="200000"/>
              </a:lnSpc>
            </a:pPr>
            <a:r>
              <a:rPr lang="zh-CN" altLang="en-US" sz="1800" kern="0" dirty="0" smtClean="0"/>
              <a:t>松套：光纤可在尼龙管内松动，其涂敷材料一般为环氧树脂，抗水性能不很好，常填充半流质的油膏</a:t>
            </a:r>
            <a:r>
              <a:rPr lang="en-US" altLang="zh-CN" sz="1800" kern="0" dirty="0" smtClean="0"/>
              <a:t>(Jelly)</a:t>
            </a:r>
            <a:r>
              <a:rPr lang="zh-CN" altLang="en-US" sz="1800" kern="0" dirty="0" smtClean="0"/>
              <a:t>。</a:t>
            </a:r>
          </a:p>
          <a:p>
            <a:pPr lvl="1">
              <a:lnSpc>
                <a:spcPct val="200000"/>
              </a:lnSpc>
            </a:pPr>
            <a:r>
              <a:rPr lang="zh-CN" altLang="en-US" sz="1800" kern="0" dirty="0" smtClean="0"/>
              <a:t>紧套：其涂敷材料一般是硅橡胶，外面紧密无间隙地套上一层尼龙，光纤在尼龙管内不能松动。</a:t>
            </a:r>
          </a:p>
        </p:txBody>
      </p:sp>
    </p:spTree>
    <p:extLst>
      <p:ext uri="{BB962C8B-B14F-4D97-AF65-F5344CB8AC3E}">
        <p14:creationId xmlns:p14="http://schemas.microsoft.com/office/powerpoint/2010/main" val="356148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0" fill="hold">
                                          <p:stCondLst>
                                            <p:cond delay="0"/>
                                          </p:stCondLst>
                                        </p:cTn>
                                        <p:tgtEl>
                                          <p:spTgt spid="3"/>
                                        </p:tgtEl>
                                        <p:attrNameLst>
                                          <p:attrName>style.visibility</p:attrName>
                                        </p:attrNameLst>
                                      </p:cBhvr>
                                      <p:to>
                                        <p:strVal val="visible"/>
                                      </p:to>
                                    </p:set>
                                    <p:animEffect transition="in" filter="fade">
                                      <p:cBhvr>
                                        <p:cTn id="7" dur="799" decel="100000"/>
                                        <p:tgtEl>
                                          <p:spTgt spid="3"/>
                                        </p:tgtEl>
                                      </p:cBhvr>
                                    </p:animEffect>
                                    <p:anim calcmode="lin" valueType="num">
                                      <p:cBhvr>
                                        <p:cTn id="8" dur="799" decel="100000" fill="hold"/>
                                        <p:tgtEl>
                                          <p:spTgt spid="3"/>
                                        </p:tgtEl>
                                        <p:attrNameLst>
                                          <p:attrName>style.rotation</p:attrName>
                                        </p:attrNameLst>
                                      </p:cBhvr>
                                      <p:tavLst>
                                        <p:tav tm="0">
                                          <p:val>
                                            <p:fltVal val="-90"/>
                                          </p:val>
                                        </p:tav>
                                        <p:tav tm="100000">
                                          <p:val>
                                            <p:fltVal val="0"/>
                                          </p:val>
                                        </p:tav>
                                      </p:tavLst>
                                    </p:anim>
                                    <p:anim calcmode="lin" valueType="num">
                                      <p:cBhvr>
                                        <p:cTn id="9" dur="799" decel="100000" fill="hold"/>
                                        <p:tgtEl>
                                          <p:spTgt spid="3"/>
                                        </p:tgtEl>
                                        <p:attrNameLst>
                                          <p:attrName>ppt_x</p:attrName>
                                        </p:attrNameLst>
                                      </p:cBhvr>
                                      <p:tavLst>
                                        <p:tav tm="0">
                                          <p:val>
                                            <p:strVal val="#ppt_x+0.4"/>
                                          </p:val>
                                        </p:tav>
                                        <p:tav tm="100000">
                                          <p:val>
                                            <p:strVal val="#ppt_x-0.05"/>
                                          </p:val>
                                        </p:tav>
                                      </p:tavLst>
                                    </p:anim>
                                    <p:anim calcmode="lin" valueType="num">
                                      <p:cBhvr>
                                        <p:cTn id="10" dur="799" decel="100000" fill="hold"/>
                                        <p:tgtEl>
                                          <p:spTgt spid="3"/>
                                        </p:tgtEl>
                                        <p:attrNameLst>
                                          <p:attrName>ppt_y</p:attrName>
                                        </p:attrNameLst>
                                      </p:cBhvr>
                                      <p:tavLst>
                                        <p:tav tm="0">
                                          <p:val>
                                            <p:strVal val="#ppt_y-0.4"/>
                                          </p:val>
                                        </p:tav>
                                        <p:tav tm="100000">
                                          <p:val>
                                            <p:strVal val="#ppt_y+0.1"/>
                                          </p:val>
                                        </p:tav>
                                      </p:tavLst>
                                    </p:anim>
                                    <p:anim calcmode="lin" valueType="num">
                                      <p:cBhvr>
                                        <p:cTn id="11" dur="199" accel="100000" fill="hold">
                                          <p:stCondLst>
                                            <p:cond delay="799"/>
                                          </p:stCondLst>
                                        </p:cTn>
                                        <p:tgtEl>
                                          <p:spTgt spid="3"/>
                                        </p:tgtEl>
                                        <p:attrNameLst>
                                          <p:attrName>ppt_x</p:attrName>
                                        </p:attrNameLst>
                                      </p:cBhvr>
                                      <p:tavLst>
                                        <p:tav tm="0">
                                          <p:val>
                                            <p:strVal val="#ppt_x-0.05"/>
                                          </p:val>
                                        </p:tav>
                                        <p:tav tm="100000">
                                          <p:val>
                                            <p:strVal val="#ppt_x"/>
                                          </p:val>
                                        </p:tav>
                                      </p:tavLst>
                                    </p:anim>
                                    <p:anim calcmode="lin" valueType="num">
                                      <p:cBhvr>
                                        <p:cTn id="12" dur="199" accel="100000" fill="hold">
                                          <p:stCondLst>
                                            <p:cond delay="799"/>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0" fill="hold">
                                          <p:stCondLst>
                                            <p:cond delay="0"/>
                                          </p:stCondLst>
                                        </p:cTn>
                                        <p:tgtEl>
                                          <p:spTgt spid="4">
                                            <p:txEl>
                                              <p:pRg st="0" end="0"/>
                                            </p:txEl>
                                          </p:spTgt>
                                        </p:tgtEl>
                                        <p:attrNameLst>
                                          <p:attrName>style.visibility</p:attrName>
                                        </p:attrNameLst>
                                      </p:cBhvr>
                                      <p:to>
                                        <p:strVal val="visible"/>
                                      </p:to>
                                    </p:set>
                                    <p:animEffect transition="in" filter="fade">
                                      <p:cBhvr>
                                        <p:cTn id="17" dur="1000"/>
                                        <p:tgtEl>
                                          <p:spTgt spid="4">
                                            <p:txEl>
                                              <p:pRg st="0" end="0"/>
                                            </p:txEl>
                                          </p:spTgt>
                                        </p:tgtEl>
                                      </p:cBhvr>
                                    </p:animEffect>
                                    <p:anim calcmode="lin" valueType="num">
                                      <p:cBhvr>
                                        <p:cTn id="1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0" fill="hold">
                                          <p:stCondLst>
                                            <p:cond delay="0"/>
                                          </p:stCondLst>
                                        </p:cTn>
                                        <p:tgtEl>
                                          <p:spTgt spid="4">
                                            <p:txEl>
                                              <p:pRg st="1" end="1"/>
                                            </p:txEl>
                                          </p:spTgt>
                                        </p:tgtEl>
                                        <p:attrNameLst>
                                          <p:attrName>style.visibility</p:attrName>
                                        </p:attrNameLst>
                                      </p:cBhvr>
                                      <p:to>
                                        <p:strVal val="visible"/>
                                      </p:to>
                                    </p:set>
                                    <p:animEffect transition="in" filter="fade">
                                      <p:cBhvr>
                                        <p:cTn id="24" dur="1000"/>
                                        <p:tgtEl>
                                          <p:spTgt spid="4">
                                            <p:txEl>
                                              <p:pRg st="1" end="1"/>
                                            </p:txEl>
                                          </p:spTgt>
                                        </p:tgtEl>
                                      </p:cBhvr>
                                    </p:animEffect>
                                    <p:anim calcmode="lin" valueType="num">
                                      <p:cBhvr>
                                        <p:cTn id="2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0" fill="hold">
                                          <p:stCondLst>
                                            <p:cond delay="0"/>
                                          </p:stCondLst>
                                        </p:cTn>
                                        <p:tgtEl>
                                          <p:spTgt spid="4">
                                            <p:txEl>
                                              <p:pRg st="2" end="2"/>
                                            </p:txEl>
                                          </p:spTgt>
                                        </p:tgtEl>
                                        <p:attrNameLst>
                                          <p:attrName>style.visibility</p:attrName>
                                        </p:attrNameLst>
                                      </p:cBhvr>
                                      <p:to>
                                        <p:strVal val="visible"/>
                                      </p:to>
                                    </p:set>
                                    <p:animEffect transition="in" filter="fade">
                                      <p:cBhvr>
                                        <p:cTn id="29" dur="1000"/>
                                        <p:tgtEl>
                                          <p:spTgt spid="4">
                                            <p:txEl>
                                              <p:pRg st="2" end="2"/>
                                            </p:txEl>
                                          </p:spTgt>
                                        </p:tgtEl>
                                      </p:cBhvr>
                                    </p:animEffect>
                                    <p:anim calcmode="lin" valueType="num">
                                      <p:cBhvr>
                                        <p:cTn id="3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0" fill="hold">
                                          <p:stCondLst>
                                            <p:cond delay="0"/>
                                          </p:stCondLst>
                                        </p:cTn>
                                        <p:tgtEl>
                                          <p:spTgt spid="4">
                                            <p:txEl>
                                              <p:pRg st="3" end="3"/>
                                            </p:txEl>
                                          </p:spTgt>
                                        </p:tgtEl>
                                        <p:attrNameLst>
                                          <p:attrName>style.visibility</p:attrName>
                                        </p:attrNameLst>
                                      </p:cBhvr>
                                      <p:to>
                                        <p:strVal val="visible"/>
                                      </p:to>
                                    </p:set>
                                    <p:animEffect transition="in" filter="fade">
                                      <p:cBhvr>
                                        <p:cTn id="34" dur="1000"/>
                                        <p:tgtEl>
                                          <p:spTgt spid="4">
                                            <p:txEl>
                                              <p:pRg st="3" end="3"/>
                                            </p:txEl>
                                          </p:spTgt>
                                        </p:tgtEl>
                                      </p:cBhvr>
                                    </p:animEffect>
                                    <p:anim calcmode="lin" valueType="num">
                                      <p:cBhvr>
                                        <p:cTn id="3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45</a:t>
            </a:fld>
            <a:endParaRPr lang="en-US" altLang="zh-CN"/>
          </a:p>
        </p:txBody>
      </p:sp>
      <p:sp>
        <p:nvSpPr>
          <p:cNvPr id="3" name="文本占位符 275457"/>
          <p:cNvSpPr txBox="1">
            <a:spLocks noChangeArrowheads="1"/>
          </p:cNvSpPr>
          <p:nvPr/>
        </p:nvSpPr>
        <p:spPr>
          <a:xfrm>
            <a:off x="476680" y="1091313"/>
            <a:ext cx="11302031" cy="4675187"/>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200000"/>
              </a:lnSpc>
            </a:pPr>
            <a:r>
              <a:rPr lang="zh-CN" altLang="en-US" sz="1800" kern="0" dirty="0" smtClean="0">
                <a:latin typeface="微软雅黑" panose="020B0503020204020204" pitchFamily="34" charset="-122"/>
                <a:ea typeface="微软雅黑" panose="020B0503020204020204" pitchFamily="34" charset="-122"/>
              </a:rPr>
              <a:t>紧套光纤结构简单，操作方便，而松套光纤防水性能和机械性能较好。</a:t>
            </a:r>
          </a:p>
          <a:p>
            <a:pPr>
              <a:lnSpc>
                <a:spcPct val="200000"/>
              </a:lnSpc>
            </a:pPr>
            <a:r>
              <a:rPr lang="zh-CN" altLang="en-US" sz="1800" kern="0" dirty="0" smtClean="0">
                <a:latin typeface="微软雅黑" panose="020B0503020204020204" pitchFamily="34" charset="-122"/>
                <a:ea typeface="微软雅黑" panose="020B0503020204020204" pitchFamily="34" charset="-122"/>
              </a:rPr>
              <a:t>由于石英光纤是用掺杂材料制成的，所以其物理性能比金属材料稳定得多，但光纤在套塑后，由于套塑原料的膨胀系数较石英大得多，所以在低温时塑料收缩，形成光纤的微弯曲而增加了衰减。故而适当注意套塑工艺可获得温度特性良好的光纤。</a:t>
            </a:r>
          </a:p>
          <a:p>
            <a:pPr>
              <a:lnSpc>
                <a:spcPct val="200000"/>
              </a:lnSpc>
            </a:pPr>
            <a:r>
              <a:rPr lang="zh-CN" altLang="en-US" sz="1800" kern="0" dirty="0" smtClean="0">
                <a:latin typeface="微软雅黑" panose="020B0503020204020204" pitchFamily="34" charset="-122"/>
                <a:ea typeface="微软雅黑" panose="020B0503020204020204" pitchFamily="34" charset="-122"/>
              </a:rPr>
              <a:t>套塑后的光纤称为光纤心线，套塑后要进行筛选，选出机械强度满足要求的心线进行成缆。成缆方式与电缆基本相似。</a:t>
            </a:r>
          </a:p>
        </p:txBody>
      </p:sp>
    </p:spTree>
    <p:extLst>
      <p:ext uri="{BB962C8B-B14F-4D97-AF65-F5344CB8AC3E}">
        <p14:creationId xmlns:p14="http://schemas.microsoft.com/office/powerpoint/2010/main" val="253280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0"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897"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97" accel="100000" fill="hold">
                                          <p:stCondLst>
                                            <p:cond delay="897"/>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0"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897"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97" accel="100000" fill="hold">
                                          <p:stCondLst>
                                            <p:cond delay="897"/>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0"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897"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97" accel="100000" fill="hold">
                                          <p:stCondLst>
                                            <p:cond delay="897"/>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46</a:t>
            </a:fld>
            <a:endParaRPr lang="en-US" altLang="zh-CN"/>
          </a:p>
        </p:txBody>
      </p:sp>
      <p:sp>
        <p:nvSpPr>
          <p:cNvPr id="3" name="矩形 2"/>
          <p:cNvSpPr/>
          <p:nvPr/>
        </p:nvSpPr>
        <p:spPr>
          <a:xfrm>
            <a:off x="8934451" y="-296862"/>
            <a:ext cx="3124200" cy="1143000"/>
          </a:xfrm>
          <a:prstGeom prst="rect">
            <a:avLst/>
          </a:prstGeom>
          <a:noFill/>
          <a:ln w="9525">
            <a:noFill/>
            <a:miter/>
          </a:ln>
        </p:spPr>
        <p:txBody>
          <a:bodyPr anchor="b"/>
          <a:lstStyle>
            <a:lvl1pPr marL="0" lvl="0" indent="0" algn="l" defTabSz="914400" eaLnBrk="1" fontAlgn="base" latinLnBrk="0" hangingPunct="1">
              <a:spcBef>
                <a:spcPct val="0"/>
              </a:spcBef>
              <a:spcAft>
                <a:spcPct val="0"/>
              </a:spcAft>
              <a:buClr>
                <a:srgbClr val="000000"/>
              </a:buClr>
              <a:buNone/>
              <a:defRPr sz="4400" b="0" i="0" u="none" kern="1200" baseline="0">
                <a:solidFill>
                  <a:schemeClr val="tx2"/>
                </a:solidFill>
                <a:latin typeface="Tahoma" pitchFamily="34" charset="0"/>
                <a:ea typeface="宋体" pitchFamily="2" charset="-122"/>
              </a:defRPr>
            </a:lvl1pPr>
          </a:lstStyle>
          <a:p>
            <a:r>
              <a:rPr lang="zh-CN" altLang="en-US" sz="2800" kern="0" noProof="1">
                <a:latin typeface="黑体" panose="02010609060101010101" pitchFamily="49" charset="-122"/>
                <a:ea typeface="黑体" panose="02010609060101010101" pitchFamily="49" charset="-122"/>
                <a:cs typeface="+mj-cs"/>
              </a:rPr>
              <a:t>光缆的结构与识别</a:t>
            </a:r>
          </a:p>
        </p:txBody>
      </p:sp>
      <p:sp>
        <p:nvSpPr>
          <p:cNvPr id="4" name="Rectangle 3"/>
          <p:cNvSpPr txBox="1">
            <a:spLocks noChangeArrowheads="1"/>
          </p:cNvSpPr>
          <p:nvPr/>
        </p:nvSpPr>
        <p:spPr bwMode="auto">
          <a:xfrm>
            <a:off x="272996" y="1201738"/>
            <a:ext cx="11592731"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9900" indent="-469900">
              <a:lnSpc>
                <a:spcPct val="200000"/>
              </a:lnSpc>
              <a:buFont typeface="Wingdings" panose="05000000000000000000" pitchFamily="2" charset="2"/>
              <a:buNone/>
            </a:pPr>
            <a:r>
              <a:rPr lang="zh-CN" altLang="en-US" sz="1800" b="1" kern="0" dirty="0" smtClean="0">
                <a:solidFill>
                  <a:srgbClr val="B90000"/>
                </a:solidFill>
              </a:rPr>
              <a:t>一、光缆的结构分哪几部分？</a:t>
            </a:r>
            <a:endParaRPr lang="zh-CN" altLang="en-US" sz="1800" kern="0" dirty="0" smtClean="0">
              <a:solidFill>
                <a:srgbClr val="B90000"/>
              </a:solidFill>
            </a:endParaRPr>
          </a:p>
          <a:p>
            <a:pPr marL="469900" indent="-469900">
              <a:lnSpc>
                <a:spcPct val="200000"/>
              </a:lnSpc>
            </a:pPr>
            <a:r>
              <a:rPr lang="zh-CN" altLang="en-US" sz="1600" kern="0" dirty="0" smtClean="0"/>
              <a:t>光缆的结构包括</a:t>
            </a:r>
            <a:r>
              <a:rPr lang="zh-CN" altLang="en-US" sz="1600" b="1" kern="0" dirty="0" smtClean="0"/>
              <a:t>缆芯、护层和加强芯</a:t>
            </a:r>
            <a:r>
              <a:rPr lang="zh-CN" altLang="en-US" sz="1600" kern="0" dirty="0" smtClean="0"/>
              <a:t>组成。缆芯由光纤的芯数决定，可分为单芯型和多芯型两种。护层主要是对已成缆的光纤芯线起保护作用，避免受外界机械力和环境损坏。护层可分为内护层（多用聚乙烯或聚氯乙烯等）和外护层（多用铝带和聚乙烯组成的</a:t>
            </a:r>
            <a:r>
              <a:rPr lang="en-US" altLang="zh-CN" sz="1600" kern="0" dirty="0" smtClean="0"/>
              <a:t>LAP</a:t>
            </a:r>
            <a:r>
              <a:rPr lang="zh-CN" altLang="en-US" sz="1600" kern="0" dirty="0" smtClean="0"/>
              <a:t>外护套加钢丝铠装等）。加强芯主要承受敷设安装时所加的外力。典型结构的光缆如下：</a:t>
            </a:r>
          </a:p>
          <a:p>
            <a:pPr marL="469900" indent="-469900">
              <a:lnSpc>
                <a:spcPct val="200000"/>
              </a:lnSpc>
              <a:buFont typeface="Wingdings" panose="05000000000000000000" pitchFamily="2" charset="2"/>
              <a:buNone/>
            </a:pPr>
            <a:r>
              <a:rPr lang="en-GB" altLang="zh-CN" sz="1600" kern="0" dirty="0" smtClean="0">
                <a:solidFill>
                  <a:srgbClr val="B90000"/>
                </a:solidFill>
              </a:rPr>
              <a:t>1</a:t>
            </a:r>
            <a:r>
              <a:rPr lang="zh-CN" altLang="en-US" sz="1600" kern="0" dirty="0" smtClean="0">
                <a:solidFill>
                  <a:srgbClr val="B90000"/>
                </a:solidFill>
              </a:rPr>
              <a:t>、层绞式结构光缆</a:t>
            </a:r>
            <a:endParaRPr lang="en-US" altLang="zh-CN" sz="1600" kern="0" dirty="0" smtClean="0">
              <a:solidFill>
                <a:srgbClr val="B90000"/>
              </a:solidFill>
            </a:endParaRPr>
          </a:p>
          <a:p>
            <a:pPr marL="469900" indent="-469900">
              <a:lnSpc>
                <a:spcPct val="200000"/>
              </a:lnSpc>
              <a:buFont typeface="Wingdings" panose="05000000000000000000" pitchFamily="2" charset="2"/>
              <a:buNone/>
            </a:pPr>
            <a:r>
              <a:rPr lang="zh-CN" altLang="en-US" sz="1600" kern="0" dirty="0" smtClean="0"/>
              <a:t>把经过套塑的光纤绕在加强芯周围绞合而构成。层绞式结构光缆类似传统的电缆结构，故又称之为古典光缆。</a:t>
            </a:r>
          </a:p>
          <a:p>
            <a:pPr marL="469900" indent="-469900">
              <a:lnSpc>
                <a:spcPct val="200000"/>
              </a:lnSpc>
            </a:pPr>
            <a:r>
              <a:rPr lang="zh-CN" altLang="en-US" sz="1600" kern="0" dirty="0" smtClean="0"/>
              <a:t>图示为目前在市话中继和长途线路上采用的几种层绞式结构光缆的示意图（截面）。</a:t>
            </a:r>
          </a:p>
        </p:txBody>
      </p:sp>
    </p:spTree>
    <p:extLst>
      <p:ext uri="{BB962C8B-B14F-4D97-AF65-F5344CB8AC3E}">
        <p14:creationId xmlns:p14="http://schemas.microsoft.com/office/powerpoint/2010/main" val="38024430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47</a:t>
            </a:fld>
            <a:endParaRPr lang="en-US" altLang="zh-CN"/>
          </a:p>
        </p:txBody>
      </p:sp>
      <p:sp>
        <p:nvSpPr>
          <p:cNvPr id="3" name="Rectangle 3"/>
          <p:cNvSpPr txBox="1">
            <a:spLocks noChangeArrowheads="1"/>
          </p:cNvSpPr>
          <p:nvPr/>
        </p:nvSpPr>
        <p:spPr bwMode="auto">
          <a:xfrm>
            <a:off x="1685670" y="1553705"/>
            <a:ext cx="856323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9900" indent="-469900">
              <a:buFont typeface="Wingdings" panose="05000000000000000000" pitchFamily="2" charset="2"/>
              <a:buNone/>
            </a:pPr>
            <a:endParaRPr lang="zh-CN" altLang="en-US" sz="2200" kern="0" dirty="0" smtClean="0"/>
          </a:p>
          <a:p>
            <a:pPr marL="469900" indent="-469900">
              <a:buFont typeface="Wingdings" panose="05000000000000000000" pitchFamily="2" charset="2"/>
              <a:buNone/>
            </a:pPr>
            <a:endParaRPr lang="zh-CN" altLang="en-US" sz="2200" kern="0" dirty="0" smtClean="0"/>
          </a:p>
          <a:p>
            <a:pPr marL="469900" indent="-469900">
              <a:buFont typeface="Wingdings" panose="05000000000000000000" pitchFamily="2" charset="2"/>
              <a:buNone/>
            </a:pPr>
            <a:endParaRPr lang="zh-CN" altLang="en-US" sz="2200" kern="0" dirty="0" smtClean="0"/>
          </a:p>
          <a:p>
            <a:pPr marL="469900" indent="-469900">
              <a:buFont typeface="Wingdings" panose="05000000000000000000" pitchFamily="2" charset="2"/>
              <a:buNone/>
            </a:pPr>
            <a:endParaRPr lang="zh-CN" altLang="en-US" sz="2200" kern="0" dirty="0" smtClean="0"/>
          </a:p>
        </p:txBody>
      </p:sp>
      <p:pic>
        <p:nvPicPr>
          <p:cNvPr id="4" name="Picture 1" descr="02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2109" y="2811233"/>
            <a:ext cx="32766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02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3147" y="2812573"/>
            <a:ext cx="297180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279561"/>
          <p:cNvSpPr>
            <a:spLocks noChangeArrowheads="1"/>
          </p:cNvSpPr>
          <p:nvPr/>
        </p:nvSpPr>
        <p:spPr bwMode="auto">
          <a:xfrm>
            <a:off x="9382125" y="297993"/>
            <a:ext cx="28098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0" hangingPunct="0"/>
            <a:r>
              <a:rPr lang="zh-CN" altLang="en-US" sz="2800" kern="0" dirty="0" smtClean="0">
                <a:solidFill>
                  <a:schemeClr val="tx2"/>
                </a:solidFill>
                <a:latin typeface="黑体" panose="02010609060101010101" pitchFamily="49" charset="-122"/>
                <a:ea typeface="黑体" panose="02010609060101010101" pitchFamily="49" charset="-122"/>
                <a:cs typeface="+mj-cs"/>
              </a:rPr>
              <a:t>层</a:t>
            </a:r>
            <a:r>
              <a:rPr lang="zh-CN" altLang="en-US" sz="2800" kern="0" dirty="0">
                <a:solidFill>
                  <a:schemeClr val="tx2"/>
                </a:solidFill>
                <a:latin typeface="黑体" panose="02010609060101010101" pitchFamily="49" charset="-122"/>
                <a:ea typeface="黑体" panose="02010609060101010101" pitchFamily="49" charset="-122"/>
                <a:cs typeface="+mj-cs"/>
              </a:rPr>
              <a:t>绞式结构光缆</a:t>
            </a:r>
          </a:p>
        </p:txBody>
      </p:sp>
      <p:sp>
        <p:nvSpPr>
          <p:cNvPr id="7" name="矩形 6"/>
          <p:cNvSpPr/>
          <p:nvPr/>
        </p:nvSpPr>
        <p:spPr>
          <a:xfrm>
            <a:off x="7087148" y="1866521"/>
            <a:ext cx="3320140" cy="430887"/>
          </a:xfrm>
          <a:prstGeom prst="rect">
            <a:avLst/>
          </a:prstGeom>
        </p:spPr>
        <p:txBody>
          <a:bodyPr wrap="none">
            <a:spAutoFit/>
          </a:bodyPr>
          <a:lstStyle/>
          <a:p>
            <a:r>
              <a:rPr lang="en-US" altLang="zh-CN" sz="2200" b="1" kern="0" dirty="0">
                <a:solidFill>
                  <a:srgbClr val="B90000"/>
                </a:solidFill>
                <a:latin typeface="+mn-lt"/>
                <a:ea typeface="+mn-ea"/>
              </a:rPr>
              <a:t>12</a:t>
            </a:r>
            <a:r>
              <a:rPr lang="zh-CN" altLang="en-US" sz="2200" b="1" kern="0" dirty="0">
                <a:solidFill>
                  <a:srgbClr val="B90000"/>
                </a:solidFill>
                <a:latin typeface="+mn-lt"/>
                <a:ea typeface="+mn-ea"/>
              </a:rPr>
              <a:t>芯松套层绞式直埋光缆</a:t>
            </a:r>
          </a:p>
        </p:txBody>
      </p:sp>
      <p:sp>
        <p:nvSpPr>
          <p:cNvPr id="8" name="矩形 7"/>
          <p:cNvSpPr/>
          <p:nvPr/>
        </p:nvSpPr>
        <p:spPr>
          <a:xfrm>
            <a:off x="1240576" y="1866142"/>
            <a:ext cx="2379177" cy="400110"/>
          </a:xfrm>
          <a:prstGeom prst="rect">
            <a:avLst/>
          </a:prstGeom>
        </p:spPr>
        <p:txBody>
          <a:bodyPr wrap="none">
            <a:spAutoFit/>
          </a:bodyPr>
          <a:lstStyle/>
          <a:p>
            <a:pPr marL="469900" indent="-469900">
              <a:buFont typeface="Wingdings" panose="05000000000000000000" pitchFamily="2" charset="2"/>
              <a:buNone/>
            </a:pPr>
            <a:r>
              <a:rPr lang="en-US" altLang="zh-CN" sz="2000" b="1" kern="0" dirty="0">
                <a:solidFill>
                  <a:srgbClr val="B90000"/>
                </a:solidFill>
              </a:rPr>
              <a:t>6</a:t>
            </a:r>
            <a:r>
              <a:rPr lang="zh-CN" altLang="en-US" sz="2000" b="1" kern="0" dirty="0">
                <a:solidFill>
                  <a:srgbClr val="B90000"/>
                </a:solidFill>
              </a:rPr>
              <a:t>芯紧套层绞式光缆</a:t>
            </a:r>
          </a:p>
        </p:txBody>
      </p:sp>
    </p:spTree>
    <p:extLst>
      <p:ext uri="{BB962C8B-B14F-4D97-AF65-F5344CB8AC3E}">
        <p14:creationId xmlns:p14="http://schemas.microsoft.com/office/powerpoint/2010/main" val="11280667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48</a:t>
            </a:fld>
            <a:endParaRPr lang="en-US" altLang="zh-CN"/>
          </a:p>
        </p:txBody>
      </p:sp>
      <p:sp>
        <p:nvSpPr>
          <p:cNvPr id="3" name="Rectangle 3"/>
          <p:cNvSpPr txBox="1">
            <a:spLocks noChangeArrowheads="1"/>
          </p:cNvSpPr>
          <p:nvPr/>
        </p:nvSpPr>
        <p:spPr bwMode="auto">
          <a:xfrm>
            <a:off x="788584" y="1990940"/>
            <a:ext cx="9634539"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9900" indent="-469900">
              <a:buFont typeface="Wingdings" panose="05000000000000000000" pitchFamily="2" charset="2"/>
              <a:buNone/>
            </a:pPr>
            <a:r>
              <a:rPr lang="en-US" altLang="zh-CN" sz="2200" kern="0" dirty="0" smtClean="0"/>
              <a:t>                                                                        </a:t>
            </a:r>
            <a:endParaRPr lang="zh-CN" altLang="en-US" sz="2200" kern="0" dirty="0" smtClean="0">
              <a:solidFill>
                <a:srgbClr val="B90000"/>
              </a:solidFill>
            </a:endParaRPr>
          </a:p>
          <a:p>
            <a:pPr marL="469900" indent="-469900">
              <a:buFont typeface="Wingdings" panose="05000000000000000000" pitchFamily="2" charset="2"/>
              <a:buNone/>
            </a:pPr>
            <a:endParaRPr lang="zh-CN" altLang="en-US" sz="2200" kern="0" dirty="0" smtClean="0">
              <a:solidFill>
                <a:srgbClr val="B90000"/>
              </a:solidFill>
            </a:endParaRPr>
          </a:p>
          <a:p>
            <a:pPr marL="469900" indent="-469900">
              <a:buFont typeface="Wingdings" panose="05000000000000000000" pitchFamily="2" charset="2"/>
              <a:buNone/>
            </a:pPr>
            <a:endParaRPr lang="zh-CN" altLang="en-US" sz="2200" kern="0" dirty="0" smtClean="0">
              <a:solidFill>
                <a:srgbClr val="B90000"/>
              </a:solidFill>
            </a:endParaRPr>
          </a:p>
          <a:p>
            <a:pPr marL="469900" indent="-469900">
              <a:buFont typeface="Wingdings" panose="05000000000000000000" pitchFamily="2" charset="2"/>
              <a:buNone/>
            </a:pPr>
            <a:endParaRPr lang="zh-CN" altLang="en-US" sz="2200" kern="0" dirty="0" smtClean="0">
              <a:solidFill>
                <a:srgbClr val="B90000"/>
              </a:solidFill>
            </a:endParaRPr>
          </a:p>
          <a:p>
            <a:pPr marL="469900" indent="-469900">
              <a:buFont typeface="Wingdings" panose="05000000000000000000" pitchFamily="2" charset="2"/>
              <a:buNone/>
            </a:pPr>
            <a:endParaRPr lang="zh-CN" altLang="en-US" sz="2200" kern="0" dirty="0" smtClean="0">
              <a:solidFill>
                <a:srgbClr val="B90000"/>
              </a:solidFill>
            </a:endParaRPr>
          </a:p>
          <a:p>
            <a:pPr marL="469900" indent="-469900">
              <a:buFont typeface="Wingdings" panose="05000000000000000000" pitchFamily="2" charset="2"/>
              <a:buNone/>
            </a:pPr>
            <a:endParaRPr lang="zh-CN" altLang="en-US" sz="2200" kern="0" dirty="0" smtClean="0">
              <a:solidFill>
                <a:srgbClr val="B90000"/>
              </a:solidFill>
            </a:endParaRPr>
          </a:p>
          <a:p>
            <a:pPr marL="469900" indent="-469900">
              <a:buFont typeface="Wingdings" panose="05000000000000000000" pitchFamily="2" charset="2"/>
              <a:buNone/>
            </a:pPr>
            <a:endParaRPr lang="zh-CN" altLang="en-US" sz="2200" kern="0" dirty="0" smtClean="0">
              <a:solidFill>
                <a:srgbClr val="B90000"/>
              </a:solidFill>
            </a:endParaRPr>
          </a:p>
          <a:p>
            <a:pPr marL="469900" indent="-469900">
              <a:buFont typeface="Wingdings" panose="05000000000000000000" pitchFamily="2" charset="2"/>
              <a:buNone/>
            </a:pPr>
            <a:endParaRPr lang="zh-CN" altLang="en-US" sz="2200" kern="0" dirty="0" smtClean="0">
              <a:solidFill>
                <a:srgbClr val="B90000"/>
              </a:solidFill>
            </a:endParaRPr>
          </a:p>
          <a:p>
            <a:pPr marL="469900" indent="-469900">
              <a:buFont typeface="Wingdings" panose="05000000000000000000" pitchFamily="2" charset="2"/>
              <a:buNone/>
            </a:pPr>
            <a:endParaRPr lang="zh-CN" altLang="en-US" sz="2200" kern="0" dirty="0" smtClean="0">
              <a:solidFill>
                <a:srgbClr val="B90000"/>
              </a:solidFill>
            </a:endParaRPr>
          </a:p>
          <a:p>
            <a:pPr marL="469900" indent="-469900">
              <a:buFont typeface="Wingdings" panose="05000000000000000000" pitchFamily="2" charset="2"/>
              <a:buNone/>
            </a:pPr>
            <a:endParaRPr lang="zh-CN" altLang="en-US" sz="2200" kern="0" dirty="0" smtClean="0">
              <a:solidFill>
                <a:srgbClr val="B90000"/>
              </a:solidFill>
            </a:endParaRPr>
          </a:p>
        </p:txBody>
      </p:sp>
      <p:sp>
        <p:nvSpPr>
          <p:cNvPr id="4" name="Rectangle 2"/>
          <p:cNvSpPr>
            <a:spLocks noChangeArrowheads="1"/>
          </p:cNvSpPr>
          <p:nvPr/>
        </p:nvSpPr>
        <p:spPr bwMode="auto">
          <a:xfrm>
            <a:off x="418454" y="-26005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sz="1800">
              <a:latin typeface="Verdana" panose="020B0604030504040204" pitchFamily="34" charset="0"/>
            </a:endParaRPr>
          </a:p>
        </p:txBody>
      </p:sp>
      <p:pic>
        <p:nvPicPr>
          <p:cNvPr id="5" name="Picture 1" descr="02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023" y="2849777"/>
            <a:ext cx="36242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418454" y="-26005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sz="1800">
              <a:latin typeface="Verdana" panose="020B0604030504040204" pitchFamily="34" charset="0"/>
            </a:endParaRPr>
          </a:p>
        </p:txBody>
      </p:sp>
      <p:pic>
        <p:nvPicPr>
          <p:cNvPr id="7" name="Picture 3" descr="02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5381" y="2780008"/>
            <a:ext cx="4495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280587"/>
          <p:cNvSpPr>
            <a:spLocks noChangeArrowheads="1"/>
          </p:cNvSpPr>
          <p:nvPr/>
        </p:nvSpPr>
        <p:spPr bwMode="auto">
          <a:xfrm>
            <a:off x="9442560" y="262475"/>
            <a:ext cx="27494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0" hangingPunct="0"/>
            <a:r>
              <a:rPr lang="zh-CN" altLang="en-US" sz="2800" kern="0" dirty="0" smtClean="0">
                <a:solidFill>
                  <a:schemeClr val="tx2"/>
                </a:solidFill>
                <a:latin typeface="黑体" panose="02010609060101010101" pitchFamily="49" charset="-122"/>
                <a:ea typeface="黑体" panose="02010609060101010101" pitchFamily="49" charset="-122"/>
                <a:cs typeface="+mj-cs"/>
              </a:rPr>
              <a:t>层</a:t>
            </a:r>
            <a:r>
              <a:rPr lang="zh-CN" altLang="en-US" sz="2800" kern="0" dirty="0">
                <a:solidFill>
                  <a:schemeClr val="tx2"/>
                </a:solidFill>
                <a:latin typeface="黑体" panose="02010609060101010101" pitchFamily="49" charset="-122"/>
                <a:ea typeface="黑体" panose="02010609060101010101" pitchFamily="49" charset="-122"/>
                <a:cs typeface="+mj-cs"/>
              </a:rPr>
              <a:t>绞式结构光缆</a:t>
            </a:r>
          </a:p>
        </p:txBody>
      </p:sp>
      <p:sp>
        <p:nvSpPr>
          <p:cNvPr id="9" name="矩形 8"/>
          <p:cNvSpPr/>
          <p:nvPr/>
        </p:nvSpPr>
        <p:spPr>
          <a:xfrm>
            <a:off x="1076997" y="2056990"/>
            <a:ext cx="3275256" cy="400110"/>
          </a:xfrm>
          <a:prstGeom prst="rect">
            <a:avLst/>
          </a:prstGeom>
        </p:spPr>
        <p:txBody>
          <a:bodyPr wrap="none">
            <a:spAutoFit/>
          </a:bodyPr>
          <a:lstStyle/>
          <a:p>
            <a:pPr marL="469900" indent="-469900">
              <a:buFont typeface="Wingdings" panose="05000000000000000000" pitchFamily="2" charset="2"/>
              <a:buNone/>
            </a:pPr>
            <a:r>
              <a:rPr lang="zh-CN" altLang="en-US" b="1" kern="0" dirty="0">
                <a:solidFill>
                  <a:srgbClr val="B90000"/>
                </a:solidFill>
              </a:rPr>
              <a:t> </a:t>
            </a:r>
            <a:r>
              <a:rPr lang="en-US" altLang="zh-CN" b="1" kern="0" dirty="0">
                <a:solidFill>
                  <a:srgbClr val="B90000"/>
                </a:solidFill>
              </a:rPr>
              <a:t>12</a:t>
            </a:r>
            <a:r>
              <a:rPr lang="zh-CN" altLang="en-US" b="1" kern="0" dirty="0">
                <a:solidFill>
                  <a:srgbClr val="B90000"/>
                </a:solidFill>
              </a:rPr>
              <a:t>芯松套层绞式直埋防蚁光缆</a:t>
            </a:r>
            <a:endParaRPr lang="zh-CN" altLang="en-US" sz="2000" b="1" kern="0" dirty="0"/>
          </a:p>
        </p:txBody>
      </p:sp>
      <p:sp>
        <p:nvSpPr>
          <p:cNvPr id="10" name="矩形 9"/>
          <p:cNvSpPr/>
          <p:nvPr/>
        </p:nvSpPr>
        <p:spPr>
          <a:xfrm>
            <a:off x="6446728" y="2087768"/>
            <a:ext cx="3108543" cy="369332"/>
          </a:xfrm>
          <a:prstGeom prst="rect">
            <a:avLst/>
          </a:prstGeom>
        </p:spPr>
        <p:txBody>
          <a:bodyPr wrap="none">
            <a:spAutoFit/>
          </a:bodyPr>
          <a:lstStyle/>
          <a:p>
            <a:r>
              <a:rPr lang="en-US" altLang="zh-CN" b="1" kern="0" dirty="0">
                <a:solidFill>
                  <a:srgbClr val="B90000"/>
                </a:solidFill>
              </a:rPr>
              <a:t>6</a:t>
            </a:r>
            <a:r>
              <a:rPr lang="zh-CN" altLang="en-US" b="1" kern="0" dirty="0">
                <a:solidFill>
                  <a:srgbClr val="B90000"/>
                </a:solidFill>
              </a:rPr>
              <a:t>～</a:t>
            </a:r>
            <a:r>
              <a:rPr lang="en-US" altLang="zh-CN" b="1" kern="0" dirty="0">
                <a:solidFill>
                  <a:srgbClr val="B90000"/>
                </a:solidFill>
              </a:rPr>
              <a:t>48</a:t>
            </a:r>
            <a:r>
              <a:rPr lang="zh-CN" altLang="en-US" b="1" kern="0" dirty="0">
                <a:solidFill>
                  <a:srgbClr val="B90000"/>
                </a:solidFill>
              </a:rPr>
              <a:t>芯松套层绞式水底光缆</a:t>
            </a:r>
            <a:endParaRPr lang="zh-CN" altLang="en-US" b="1" dirty="0"/>
          </a:p>
        </p:txBody>
      </p:sp>
    </p:spTree>
    <p:extLst>
      <p:ext uri="{BB962C8B-B14F-4D97-AF65-F5344CB8AC3E}">
        <p14:creationId xmlns:p14="http://schemas.microsoft.com/office/powerpoint/2010/main" val="1037988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49</a:t>
            </a:fld>
            <a:endParaRPr lang="en-US" altLang="zh-CN"/>
          </a:p>
        </p:txBody>
      </p:sp>
      <p:pic>
        <p:nvPicPr>
          <p:cNvPr id="3" name="Picture 1" descr="02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6752" y="2949575"/>
            <a:ext cx="8675688"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bwMode="auto">
          <a:xfrm>
            <a:off x="284135" y="1104901"/>
            <a:ext cx="1129826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9900" indent="-469900">
              <a:lnSpc>
                <a:spcPct val="200000"/>
              </a:lnSpc>
            </a:pPr>
            <a:r>
              <a:rPr lang="zh-CN" altLang="en-US" sz="1600" kern="0" dirty="0" smtClean="0"/>
              <a:t>骨架式结构光缆是把紧套光纤或一次涂覆光纤放入加强芯周围的螺旋形塑料骨架凹槽内而构成。</a:t>
            </a:r>
          </a:p>
          <a:p>
            <a:pPr marL="469900" indent="-469900">
              <a:lnSpc>
                <a:spcPct val="200000"/>
              </a:lnSpc>
            </a:pPr>
            <a:r>
              <a:rPr lang="zh-CN" altLang="en-US" sz="1600" kern="0" dirty="0" smtClean="0"/>
              <a:t>骨架结构有中心增加螺旋型、正反螺旋型、分散增强基本单元型，图中（</a:t>
            </a:r>
            <a:r>
              <a:rPr lang="en-US" altLang="zh-CN" sz="1600" kern="0" dirty="0" smtClean="0"/>
              <a:t>b</a:t>
            </a:r>
            <a:r>
              <a:rPr lang="zh-CN" altLang="en-US" sz="1600" kern="0" dirty="0" smtClean="0"/>
              <a:t>）为螺旋型结构。</a:t>
            </a:r>
          </a:p>
          <a:p>
            <a:pPr marL="469900" indent="-469900">
              <a:lnSpc>
                <a:spcPct val="200000"/>
              </a:lnSpc>
            </a:pPr>
            <a:r>
              <a:rPr lang="zh-CN" altLang="en-US" sz="1400" kern="0" dirty="0" smtClean="0"/>
              <a:t>目前，我国采用的下图骨架式结构光缆。</a:t>
            </a:r>
          </a:p>
        </p:txBody>
      </p:sp>
      <p:sp>
        <p:nvSpPr>
          <p:cNvPr id="5" name="Rectangle 2"/>
          <p:cNvSpPr>
            <a:spLocks noChangeArrowheads="1"/>
          </p:cNvSpPr>
          <p:nvPr/>
        </p:nvSpPr>
        <p:spPr bwMode="auto">
          <a:xfrm>
            <a:off x="0" y="-182563"/>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sz="1800">
              <a:latin typeface="Verdana" panose="020B0604030504040204" pitchFamily="34" charset="0"/>
            </a:endParaRPr>
          </a:p>
        </p:txBody>
      </p:sp>
      <p:sp>
        <p:nvSpPr>
          <p:cNvPr id="6" name="矩形 281609"/>
          <p:cNvSpPr>
            <a:spLocks noChangeArrowheads="1"/>
          </p:cNvSpPr>
          <p:nvPr/>
        </p:nvSpPr>
        <p:spPr bwMode="auto">
          <a:xfrm>
            <a:off x="9357654" y="321348"/>
            <a:ext cx="27295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0" hangingPunct="0"/>
            <a:r>
              <a:rPr lang="zh-CN" altLang="en-US" sz="2800" kern="0" dirty="0">
                <a:solidFill>
                  <a:schemeClr val="tx2"/>
                </a:solidFill>
                <a:latin typeface="黑体" panose="02010609060101010101" pitchFamily="49" charset="-122"/>
                <a:ea typeface="黑体" panose="02010609060101010101" pitchFamily="49" charset="-122"/>
                <a:cs typeface="+mj-cs"/>
              </a:rPr>
              <a:t>骨架式结构光缆</a:t>
            </a:r>
            <a:endParaRPr lang="en-US" altLang="zh-CN" sz="2800" kern="0" dirty="0">
              <a:solidFill>
                <a:schemeClr val="tx2"/>
              </a:solidFill>
              <a:latin typeface="黑体" panose="02010609060101010101" pitchFamily="49" charset="-122"/>
              <a:ea typeface="黑体" panose="02010609060101010101" pitchFamily="49" charset="-122"/>
              <a:cs typeface="+mj-cs"/>
            </a:endParaRPr>
          </a:p>
        </p:txBody>
      </p:sp>
    </p:spTree>
    <p:extLst>
      <p:ext uri="{BB962C8B-B14F-4D97-AF65-F5344CB8AC3E}">
        <p14:creationId xmlns:p14="http://schemas.microsoft.com/office/powerpoint/2010/main" val="3254197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5</a:t>
            </a:fld>
            <a:endParaRPr lang="en-US" altLang="zh-CN"/>
          </a:p>
        </p:txBody>
      </p:sp>
      <p:sp>
        <p:nvSpPr>
          <p:cNvPr id="3" name="文本占位符 105474"/>
          <p:cNvSpPr txBox="1">
            <a:spLocks noChangeArrowheads="1"/>
          </p:cNvSpPr>
          <p:nvPr/>
        </p:nvSpPr>
        <p:spPr>
          <a:xfrm>
            <a:off x="1064029" y="1172095"/>
            <a:ext cx="9677651" cy="4990003"/>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zh-CN" altLang="en-US" sz="2000" kern="0" dirty="0" smtClean="0"/>
              <a:t>光纤是一种高度透明的玻璃丝，由纯石英经复杂的工艺拉制而成。</a:t>
            </a:r>
          </a:p>
          <a:p>
            <a:pPr>
              <a:spcBef>
                <a:spcPct val="0"/>
              </a:spcBef>
            </a:pPr>
            <a:r>
              <a:rPr lang="zh-CN" altLang="en-US" sz="2000" kern="0" dirty="0" smtClean="0"/>
              <a:t>光纤</a:t>
            </a:r>
            <a:r>
              <a:rPr lang="en-US" altLang="zh-CN" sz="2000" kern="0" dirty="0" smtClean="0">
                <a:sym typeface="Symbol" panose="05050102010706020507" pitchFamily="18" charset="2"/>
              </a:rPr>
              <a:t></a:t>
            </a:r>
            <a:r>
              <a:rPr lang="zh-CN" altLang="en-US" sz="2000" kern="0" dirty="0" smtClean="0">
                <a:sym typeface="Symbol" panose="05050102010706020507" pitchFamily="18" charset="2"/>
              </a:rPr>
              <a:t>中心部分</a:t>
            </a:r>
            <a:r>
              <a:rPr lang="en-US" altLang="zh-CN" sz="2000" kern="0" dirty="0" smtClean="0">
                <a:sym typeface="Symbol" panose="05050102010706020507" pitchFamily="18" charset="2"/>
              </a:rPr>
              <a:t>(</a:t>
            </a:r>
            <a:r>
              <a:rPr lang="zh-CN" altLang="en-US" sz="2000" kern="0" dirty="0" smtClean="0">
                <a:sym typeface="Symbol" panose="05050102010706020507" pitchFamily="18" charset="2"/>
              </a:rPr>
              <a:t>芯</a:t>
            </a:r>
            <a:r>
              <a:rPr lang="en-US" altLang="zh-CN" sz="2000" kern="0" dirty="0" smtClean="0">
                <a:sym typeface="Symbol" panose="05050102010706020507" pitchFamily="18" charset="2"/>
              </a:rPr>
              <a:t>Core)</a:t>
            </a:r>
            <a:r>
              <a:rPr lang="zh-CN" altLang="en-US" sz="2000" kern="0" dirty="0" smtClean="0">
                <a:sym typeface="Symbol" panose="05050102010706020507" pitchFamily="18" charset="2"/>
              </a:rPr>
              <a:t>＋同心圆状包裹层</a:t>
            </a:r>
            <a:r>
              <a:rPr lang="en-US" altLang="zh-CN" sz="2000" kern="0" dirty="0" smtClean="0">
                <a:sym typeface="Symbol" panose="05050102010706020507" pitchFamily="18" charset="2"/>
              </a:rPr>
              <a:t>(</a:t>
            </a:r>
            <a:r>
              <a:rPr lang="zh-CN" altLang="en-US" sz="2000" kern="0" dirty="0" smtClean="0">
                <a:sym typeface="Symbol" panose="05050102010706020507" pitchFamily="18" charset="2"/>
              </a:rPr>
              <a:t>包层</a:t>
            </a:r>
            <a:r>
              <a:rPr lang="en-US" altLang="zh-CN" sz="2000" kern="0" dirty="0" smtClean="0">
                <a:sym typeface="Symbol" panose="05050102010706020507" pitchFamily="18" charset="2"/>
              </a:rPr>
              <a:t>Clad)</a:t>
            </a:r>
            <a:r>
              <a:rPr lang="zh-CN" altLang="en-US" sz="2000" kern="0" dirty="0" smtClean="0">
                <a:sym typeface="Symbol" panose="05050102010706020507" pitchFamily="18" charset="2"/>
              </a:rPr>
              <a:t>＋涂覆层。</a:t>
            </a:r>
            <a:endParaRPr lang="en-US" altLang="zh-CN" sz="2000" kern="0" dirty="0" smtClean="0">
              <a:sym typeface="Symbol" panose="05050102010706020507" pitchFamily="18" charset="2"/>
            </a:endParaRPr>
          </a:p>
          <a:p>
            <a:pPr>
              <a:spcBef>
                <a:spcPct val="0"/>
              </a:spcBef>
            </a:pPr>
            <a:endParaRPr lang="en-US" altLang="zh-CN" sz="2000" kern="0" dirty="0">
              <a:sym typeface="Symbol" panose="05050102010706020507" pitchFamily="18" charset="2"/>
            </a:endParaRPr>
          </a:p>
          <a:p>
            <a:pPr>
              <a:spcBef>
                <a:spcPct val="0"/>
              </a:spcBef>
            </a:pPr>
            <a:endParaRPr lang="zh-CN" altLang="en-US" sz="2000" kern="0" dirty="0" smtClean="0">
              <a:sym typeface="Symbol" panose="05050102010706020507" pitchFamily="18" charset="2"/>
            </a:endParaRPr>
          </a:p>
          <a:p>
            <a:pPr>
              <a:spcBef>
                <a:spcPct val="0"/>
              </a:spcBef>
            </a:pPr>
            <a:endParaRPr lang="zh-CN" altLang="en-US" sz="2000" kern="0" dirty="0" smtClean="0">
              <a:sym typeface="Symbol" panose="05050102010706020507" pitchFamily="18" charset="2"/>
            </a:endParaRPr>
          </a:p>
          <a:p>
            <a:pPr>
              <a:spcBef>
                <a:spcPct val="0"/>
              </a:spcBef>
            </a:pPr>
            <a:endParaRPr lang="zh-CN" altLang="en-US" sz="2000" kern="0" dirty="0" smtClean="0">
              <a:sym typeface="Symbol" panose="05050102010706020507" pitchFamily="18" charset="2"/>
            </a:endParaRPr>
          </a:p>
          <a:p>
            <a:pPr>
              <a:spcBef>
                <a:spcPct val="0"/>
              </a:spcBef>
            </a:pPr>
            <a:endParaRPr lang="zh-CN" altLang="en-US" sz="2000" kern="0" dirty="0" smtClean="0">
              <a:sym typeface="Symbol" panose="05050102010706020507" pitchFamily="18" charset="2"/>
            </a:endParaRPr>
          </a:p>
          <a:p>
            <a:pPr>
              <a:spcBef>
                <a:spcPct val="0"/>
              </a:spcBef>
            </a:pPr>
            <a:endParaRPr lang="en-US" altLang="zh-CN" sz="2000" kern="0" dirty="0" smtClean="0">
              <a:sym typeface="Symbol" panose="05050102010706020507" pitchFamily="18" charset="2"/>
            </a:endParaRPr>
          </a:p>
          <a:p>
            <a:pPr>
              <a:spcBef>
                <a:spcPct val="0"/>
              </a:spcBef>
            </a:pPr>
            <a:endParaRPr lang="en-US" altLang="zh-CN" sz="2000" kern="0" dirty="0" smtClean="0">
              <a:sym typeface="Symbol" panose="05050102010706020507" pitchFamily="18" charset="2"/>
            </a:endParaRPr>
          </a:p>
          <a:p>
            <a:pPr>
              <a:spcBef>
                <a:spcPct val="0"/>
              </a:spcBef>
            </a:pPr>
            <a:endParaRPr lang="en-US" altLang="zh-CN" sz="2000" kern="0" dirty="0">
              <a:sym typeface="Symbol" panose="05050102010706020507" pitchFamily="18" charset="2"/>
            </a:endParaRPr>
          </a:p>
          <a:p>
            <a:pPr>
              <a:spcBef>
                <a:spcPct val="0"/>
              </a:spcBef>
            </a:pPr>
            <a:endParaRPr lang="en-US" altLang="zh-CN" sz="2000" kern="0" dirty="0">
              <a:sym typeface="Symbol" panose="05050102010706020507" pitchFamily="18" charset="2"/>
            </a:endParaRPr>
          </a:p>
          <a:p>
            <a:pPr>
              <a:spcBef>
                <a:spcPct val="0"/>
              </a:spcBef>
            </a:pPr>
            <a:endParaRPr lang="zh-CN" altLang="en-US" sz="2000" kern="0" dirty="0" smtClean="0">
              <a:sym typeface="Symbol" panose="05050102010706020507" pitchFamily="18" charset="2"/>
            </a:endParaRPr>
          </a:p>
          <a:p>
            <a:r>
              <a:rPr lang="zh-CN" altLang="en-US" sz="2000" kern="0" dirty="0" smtClean="0">
                <a:sym typeface="Symbol" panose="05050102010706020507" pitchFamily="18" charset="2"/>
              </a:rPr>
              <a:t>特点：</a:t>
            </a:r>
            <a:r>
              <a:rPr lang="en-US" altLang="zh-CN" i="1" kern="0" dirty="0" err="1" smtClean="0">
                <a:solidFill>
                  <a:srgbClr val="FF0000"/>
                </a:solidFill>
                <a:sym typeface="Symbol" panose="05050102010706020507" pitchFamily="18" charset="2"/>
              </a:rPr>
              <a:t>n</a:t>
            </a:r>
            <a:r>
              <a:rPr lang="en-US" altLang="zh-CN" sz="1400" i="1" kern="0" dirty="0" err="1" smtClean="0">
                <a:solidFill>
                  <a:srgbClr val="FF0000"/>
                </a:solidFill>
                <a:sym typeface="Symbol" panose="05050102010706020507" pitchFamily="18" charset="2"/>
              </a:rPr>
              <a:t>core</a:t>
            </a:r>
            <a:r>
              <a:rPr lang="en-US" altLang="zh-CN" sz="2000" kern="0" dirty="0" smtClean="0">
                <a:solidFill>
                  <a:srgbClr val="FF0000"/>
                </a:solidFill>
                <a:sym typeface="Symbol" panose="05050102010706020507" pitchFamily="18" charset="2"/>
              </a:rPr>
              <a:t>&gt;</a:t>
            </a:r>
            <a:r>
              <a:rPr lang="en-US" altLang="zh-CN" i="1" kern="0" dirty="0" err="1" smtClean="0">
                <a:solidFill>
                  <a:srgbClr val="FF0000"/>
                </a:solidFill>
                <a:sym typeface="Symbol" panose="05050102010706020507" pitchFamily="18" charset="2"/>
              </a:rPr>
              <a:t>n</a:t>
            </a:r>
            <a:r>
              <a:rPr lang="en-US" altLang="zh-CN" sz="1400" i="1" kern="0" dirty="0" err="1" smtClean="0">
                <a:solidFill>
                  <a:srgbClr val="FF0000"/>
                </a:solidFill>
                <a:sym typeface="Symbol" panose="05050102010706020507" pitchFamily="18" charset="2"/>
              </a:rPr>
              <a:t>clad</a:t>
            </a:r>
            <a:r>
              <a:rPr lang="en-US" altLang="zh-CN" sz="1400" i="1" kern="0" dirty="0" smtClean="0">
                <a:sym typeface="Symbol" panose="05050102010706020507" pitchFamily="18" charset="2"/>
              </a:rPr>
              <a:t>  </a:t>
            </a:r>
            <a:r>
              <a:rPr lang="en-US" altLang="zh-CN" sz="2000" kern="0" dirty="0" smtClean="0">
                <a:solidFill>
                  <a:schemeClr val="hlink"/>
                </a:solidFill>
                <a:sym typeface="Symbol" panose="05050102010706020507" pitchFamily="18" charset="2"/>
              </a:rPr>
              <a:t></a:t>
            </a:r>
            <a:r>
              <a:rPr lang="zh-CN" altLang="en-US" sz="1800" kern="0" dirty="0" smtClean="0">
                <a:sym typeface="Symbol" panose="05050102010706020507" pitchFamily="18" charset="2"/>
              </a:rPr>
              <a:t>光在芯和包层之间的界面上反复进行全反射，并在光纤中传递下去。</a:t>
            </a:r>
            <a:endParaRPr lang="zh-CN" altLang="en-US" sz="2000" i="1" kern="0" dirty="0" smtClean="0">
              <a:solidFill>
                <a:schemeClr val="accent1"/>
              </a:solidFill>
              <a:sym typeface="Symbol" panose="05050102010706020507" pitchFamily="18" charset="2"/>
            </a:endParaRPr>
          </a:p>
        </p:txBody>
      </p:sp>
      <p:graphicFrame>
        <p:nvGraphicFramePr>
          <p:cNvPr id="4" name="内容占位符 105489"/>
          <p:cNvGraphicFramePr>
            <a:graphicFrameLocks/>
          </p:cNvGraphicFramePr>
          <p:nvPr>
            <p:extLst>
              <p:ext uri="{D42A27DB-BD31-4B8C-83A1-F6EECF244321}">
                <p14:modId xmlns:p14="http://schemas.microsoft.com/office/powerpoint/2010/main" val="3218151871"/>
              </p:ext>
            </p:extLst>
          </p:nvPr>
        </p:nvGraphicFramePr>
        <p:xfrm>
          <a:off x="2844859" y="2100450"/>
          <a:ext cx="5542682" cy="2562990"/>
        </p:xfrm>
        <a:graphic>
          <a:graphicData uri="http://schemas.openxmlformats.org/presentationml/2006/ole">
            <mc:AlternateContent xmlns:mc="http://schemas.openxmlformats.org/markup-compatibility/2006">
              <mc:Choice xmlns:v="urn:schemas-microsoft-com:vml" Requires="v">
                <p:oleObj spid="_x0000_s3080" r:id="rId3" imgW="4764600" imgH="1702800" progId="Visio.Drawing.11">
                  <p:embed/>
                </p:oleObj>
              </mc:Choice>
              <mc:Fallback>
                <p:oleObj r:id="rId3" imgW="4764600" imgH="1702800" progId="Visio.Drawing.11">
                  <p:embed/>
                  <p:pic>
                    <p:nvPicPr>
                      <p:cNvPr id="15363" name="内容占位符 10548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859" y="2100450"/>
                        <a:ext cx="5542682" cy="2562990"/>
                      </a:xfrm>
                      <a:prstGeom prst="rect">
                        <a:avLst/>
                      </a:prstGeom>
                      <a:ln>
                        <a:noFill/>
                      </a:ln>
                      <a:extLst/>
                    </p:spPr>
                  </p:pic>
                </p:oleObj>
              </mc:Fallback>
            </mc:AlternateContent>
          </a:graphicData>
        </a:graphic>
      </p:graphicFrame>
      <p:sp>
        <p:nvSpPr>
          <p:cNvPr id="5" name="矩形 4"/>
          <p:cNvSpPr/>
          <p:nvPr/>
        </p:nvSpPr>
        <p:spPr>
          <a:xfrm>
            <a:off x="9111145" y="161035"/>
            <a:ext cx="2492990" cy="646331"/>
          </a:xfrm>
          <a:prstGeom prst="rect">
            <a:avLst/>
          </a:prstGeom>
        </p:spPr>
        <p:txBody>
          <a:bodyPr wrap="none">
            <a:spAutoFit/>
          </a:bodyPr>
          <a:lstStyle/>
          <a:p>
            <a:r>
              <a:rPr lang="zh-CN" altLang="en-US" sz="3600" dirty="0">
                <a:latin typeface="黑体" panose="02010609060101010101" pitchFamily="49" charset="-122"/>
                <a:ea typeface="黑体" panose="02010609060101010101" pitchFamily="49" charset="-122"/>
              </a:rPr>
              <a:t>光纤的结构</a:t>
            </a:r>
          </a:p>
        </p:txBody>
      </p:sp>
    </p:spTree>
    <p:extLst>
      <p:ext uri="{BB962C8B-B14F-4D97-AF65-F5344CB8AC3E}">
        <p14:creationId xmlns:p14="http://schemas.microsoft.com/office/powerpoint/2010/main" val="39927992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50</a:t>
            </a:fld>
            <a:endParaRPr lang="en-US" altLang="zh-CN"/>
          </a:p>
        </p:txBody>
      </p:sp>
      <p:pic>
        <p:nvPicPr>
          <p:cNvPr id="3" name="Picture 3" descr="02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9328" y="1807885"/>
            <a:ext cx="4427551"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descr="02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6912" y="2897069"/>
            <a:ext cx="3926098"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1798893" y="5611576"/>
            <a:ext cx="9267986"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9900" indent="-469900">
              <a:buFont typeface="Wingdings" panose="05000000000000000000" pitchFamily="2" charset="2"/>
              <a:buNone/>
            </a:pPr>
            <a:r>
              <a:rPr lang="en-US" altLang="zh-CN" sz="1800" kern="0" dirty="0" smtClean="0"/>
              <a:t>70</a:t>
            </a:r>
            <a:r>
              <a:rPr lang="zh-CN" altLang="en-US" sz="1800" kern="0" dirty="0" smtClean="0"/>
              <a:t>芯骨架式光缆                                                                     骨架式自承式架空光缆</a:t>
            </a:r>
          </a:p>
        </p:txBody>
      </p:sp>
      <p:sp>
        <p:nvSpPr>
          <p:cNvPr id="6" name="Rectangle 2"/>
          <p:cNvSpPr>
            <a:spLocks noChangeArrowheads="1"/>
          </p:cNvSpPr>
          <p:nvPr/>
        </p:nvSpPr>
        <p:spPr bwMode="auto">
          <a:xfrm>
            <a:off x="0" y="-182563"/>
            <a:ext cx="194544"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endParaRPr lang="zh-CN" altLang="zh-CN" sz="1800">
              <a:latin typeface="Verdana" panose="020B0604030504040204" pitchFamily="34" charset="0"/>
            </a:endParaRPr>
          </a:p>
        </p:txBody>
      </p:sp>
      <p:sp>
        <p:nvSpPr>
          <p:cNvPr id="7" name="Rectangle 4"/>
          <p:cNvSpPr>
            <a:spLocks noChangeArrowheads="1"/>
          </p:cNvSpPr>
          <p:nvPr/>
        </p:nvSpPr>
        <p:spPr bwMode="auto">
          <a:xfrm>
            <a:off x="0" y="-182563"/>
            <a:ext cx="194544"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endParaRPr lang="zh-CN" altLang="zh-CN" sz="1800">
              <a:latin typeface="Verdana" panose="020B0604030504040204" pitchFamily="34" charset="0"/>
            </a:endParaRPr>
          </a:p>
        </p:txBody>
      </p:sp>
      <p:sp>
        <p:nvSpPr>
          <p:cNvPr id="8" name="矩形 282635"/>
          <p:cNvSpPr>
            <a:spLocks noChangeArrowheads="1"/>
          </p:cNvSpPr>
          <p:nvPr/>
        </p:nvSpPr>
        <p:spPr bwMode="auto">
          <a:xfrm>
            <a:off x="611187" y="978694"/>
            <a:ext cx="100361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ct val="20000"/>
              </a:spcBef>
              <a:buClr>
                <a:schemeClr val="folHlink"/>
              </a:buClr>
              <a:buSzPct val="60000"/>
              <a:buFont typeface="Wingdings" panose="05000000000000000000" pitchFamily="2" charset="2"/>
              <a:buChar char="n"/>
            </a:pPr>
            <a:r>
              <a:rPr lang="zh-CN" altLang="en-US" kern="0" dirty="0">
                <a:latin typeface="+mn-lt"/>
                <a:ea typeface="+mn-ea"/>
              </a:rPr>
              <a:t>左图为基本单元结构。右图所示是采用骨架式结构的自承式架空光缆。</a:t>
            </a:r>
          </a:p>
        </p:txBody>
      </p:sp>
    </p:spTree>
    <p:extLst>
      <p:ext uri="{BB962C8B-B14F-4D97-AF65-F5344CB8AC3E}">
        <p14:creationId xmlns:p14="http://schemas.microsoft.com/office/powerpoint/2010/main" val="26956936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51</a:t>
            </a:fld>
            <a:endParaRPr lang="en-US" altLang="zh-CN"/>
          </a:p>
        </p:txBody>
      </p:sp>
      <p:sp>
        <p:nvSpPr>
          <p:cNvPr id="3" name="Rectangle 2"/>
          <p:cNvSpPr txBox="1">
            <a:spLocks noChangeArrowheads="1"/>
          </p:cNvSpPr>
          <p:nvPr/>
        </p:nvSpPr>
        <p:spPr bwMode="auto">
          <a:xfrm>
            <a:off x="9561514" y="139700"/>
            <a:ext cx="2563811"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zh-CN" altLang="en-US" sz="2400" kern="0" dirty="0" smtClean="0">
                <a:solidFill>
                  <a:schemeClr val="tx1"/>
                </a:solidFill>
              </a:rPr>
              <a:t>束管式结构光缆</a:t>
            </a:r>
            <a:endParaRPr lang="en-US" altLang="zh-CN" sz="4000" kern="0" dirty="0" smtClean="0">
              <a:solidFill>
                <a:schemeClr val="tx1"/>
              </a:solidFill>
            </a:endParaRPr>
          </a:p>
        </p:txBody>
      </p:sp>
      <p:sp>
        <p:nvSpPr>
          <p:cNvPr id="4" name="Rectangle 3"/>
          <p:cNvSpPr txBox="1">
            <a:spLocks noChangeArrowheads="1"/>
          </p:cNvSpPr>
          <p:nvPr/>
        </p:nvSpPr>
        <p:spPr bwMode="auto">
          <a:xfrm>
            <a:off x="1344613" y="1217613"/>
            <a:ext cx="9867604"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9900" indent="-469900">
              <a:lnSpc>
                <a:spcPct val="150000"/>
              </a:lnSpc>
              <a:buFont typeface="Wingdings" panose="05000000000000000000" pitchFamily="2" charset="2"/>
              <a:buNone/>
            </a:pPr>
            <a:r>
              <a:rPr lang="zh-CN" altLang="en-US" sz="1800" kern="0" dirty="0" smtClean="0"/>
              <a:t>把一次涂覆光纤或光纤束放入大套管中，加强芯配置在套管周围而构成。</a:t>
            </a:r>
            <a:endParaRPr lang="en-US" altLang="zh-CN" sz="1800" kern="0" dirty="0" smtClean="0"/>
          </a:p>
          <a:p>
            <a:pPr marL="469900" indent="-469900">
              <a:lnSpc>
                <a:spcPct val="150000"/>
              </a:lnSpc>
              <a:buFont typeface="Wingdings" panose="05000000000000000000" pitchFamily="2" charset="2"/>
              <a:buNone/>
            </a:pPr>
            <a:r>
              <a:rPr lang="zh-CN" altLang="en-US" sz="1800" kern="0" dirty="0" smtClean="0"/>
              <a:t>图中所示的光缆结构即属护层增强构件配制方式。</a:t>
            </a:r>
          </a:p>
          <a:p>
            <a:pPr marL="469900" indent="-469900" algn="ctr">
              <a:lnSpc>
                <a:spcPct val="150000"/>
              </a:lnSpc>
              <a:buFont typeface="Wingdings" panose="05000000000000000000" pitchFamily="2" charset="2"/>
              <a:buNone/>
            </a:pPr>
            <a:endParaRPr lang="zh-CN" altLang="en-US" sz="1800" kern="0" dirty="0" smtClean="0">
              <a:solidFill>
                <a:srgbClr val="B90000"/>
              </a:solidFill>
            </a:endParaRPr>
          </a:p>
          <a:p>
            <a:pPr marL="469900" indent="-469900" algn="ctr">
              <a:lnSpc>
                <a:spcPct val="150000"/>
              </a:lnSpc>
              <a:buFont typeface="Wingdings" panose="05000000000000000000" pitchFamily="2" charset="2"/>
              <a:buNone/>
            </a:pPr>
            <a:endParaRPr lang="zh-CN" altLang="en-US" sz="1800" kern="0" dirty="0" smtClean="0">
              <a:solidFill>
                <a:srgbClr val="B90000"/>
              </a:solidFill>
            </a:endParaRPr>
          </a:p>
          <a:p>
            <a:pPr marL="469900" indent="-469900" algn="ctr">
              <a:lnSpc>
                <a:spcPct val="150000"/>
              </a:lnSpc>
              <a:buFont typeface="Wingdings" panose="05000000000000000000" pitchFamily="2" charset="2"/>
              <a:buNone/>
            </a:pPr>
            <a:endParaRPr lang="zh-CN" altLang="en-US" sz="1800" kern="0" dirty="0" smtClean="0">
              <a:solidFill>
                <a:srgbClr val="B90000"/>
              </a:solidFill>
            </a:endParaRPr>
          </a:p>
          <a:p>
            <a:pPr marL="469900" indent="-469900" algn="ctr">
              <a:lnSpc>
                <a:spcPct val="150000"/>
              </a:lnSpc>
              <a:buFont typeface="Wingdings" panose="05000000000000000000" pitchFamily="2" charset="2"/>
              <a:buNone/>
            </a:pPr>
            <a:endParaRPr lang="zh-CN" altLang="en-US" sz="1800" kern="0" dirty="0" smtClean="0">
              <a:solidFill>
                <a:srgbClr val="B90000"/>
              </a:solidFill>
            </a:endParaRPr>
          </a:p>
          <a:p>
            <a:pPr marL="469900" indent="-469900" algn="ctr">
              <a:lnSpc>
                <a:spcPct val="150000"/>
              </a:lnSpc>
              <a:buFont typeface="Wingdings" panose="05000000000000000000" pitchFamily="2" charset="2"/>
              <a:buNone/>
            </a:pPr>
            <a:endParaRPr lang="zh-CN" altLang="en-US" sz="1800" kern="0" dirty="0" smtClean="0">
              <a:solidFill>
                <a:srgbClr val="B90000"/>
              </a:solidFill>
            </a:endParaRPr>
          </a:p>
          <a:p>
            <a:pPr marL="469900" indent="-469900" algn="ctr">
              <a:lnSpc>
                <a:spcPct val="150000"/>
              </a:lnSpc>
              <a:buFont typeface="Wingdings" panose="05000000000000000000" pitchFamily="2" charset="2"/>
              <a:buNone/>
            </a:pPr>
            <a:endParaRPr lang="zh-CN" altLang="en-US" sz="1800" kern="0" dirty="0" smtClean="0">
              <a:solidFill>
                <a:srgbClr val="B90000"/>
              </a:solidFill>
            </a:endParaRPr>
          </a:p>
          <a:p>
            <a:pPr marL="469900" indent="-469900" algn="ctr">
              <a:lnSpc>
                <a:spcPct val="150000"/>
              </a:lnSpc>
              <a:buFont typeface="Wingdings" panose="05000000000000000000" pitchFamily="2" charset="2"/>
              <a:buNone/>
            </a:pPr>
            <a:endParaRPr lang="zh-CN" altLang="en-US" sz="1800" kern="0" dirty="0" smtClean="0">
              <a:solidFill>
                <a:srgbClr val="B90000"/>
              </a:solidFill>
            </a:endParaRPr>
          </a:p>
        </p:txBody>
      </p:sp>
      <p:sp>
        <p:nvSpPr>
          <p:cNvPr id="5" name="Rectangle 2"/>
          <p:cNvSpPr>
            <a:spLocks noChangeArrowheads="1"/>
          </p:cNvSpPr>
          <p:nvPr/>
        </p:nvSpPr>
        <p:spPr bwMode="auto">
          <a:xfrm>
            <a:off x="0" y="-182563"/>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sz="1800">
              <a:latin typeface="Verdana" panose="020B0604030504040204" pitchFamily="34" charset="0"/>
            </a:endParaRPr>
          </a:p>
        </p:txBody>
      </p:sp>
      <p:pic>
        <p:nvPicPr>
          <p:cNvPr id="6" name="Picture 1" descr="02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92550" y="2633663"/>
            <a:ext cx="4205288"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18373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52</a:t>
            </a:fld>
            <a:endParaRPr lang="en-US" altLang="zh-CN"/>
          </a:p>
        </p:txBody>
      </p:sp>
      <p:sp>
        <p:nvSpPr>
          <p:cNvPr id="3" name="Rectangle 2"/>
          <p:cNvSpPr txBox="1">
            <a:spLocks noChangeArrowheads="1"/>
          </p:cNvSpPr>
          <p:nvPr/>
        </p:nvSpPr>
        <p:spPr bwMode="auto">
          <a:xfrm>
            <a:off x="9999797" y="20901"/>
            <a:ext cx="203980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zh-CN" altLang="en-US" sz="2400" kern="0" dirty="0">
                <a:solidFill>
                  <a:schemeClr val="tx1"/>
                </a:solidFill>
              </a:rPr>
              <a:t>带状结构光缆</a:t>
            </a:r>
            <a:endParaRPr lang="en-US" altLang="zh-CN" sz="2400" kern="0" dirty="0">
              <a:solidFill>
                <a:schemeClr val="tx1"/>
              </a:solidFill>
            </a:endParaRPr>
          </a:p>
        </p:txBody>
      </p:sp>
      <p:sp>
        <p:nvSpPr>
          <p:cNvPr id="4" name="Rectangle 3"/>
          <p:cNvSpPr txBox="1">
            <a:spLocks noChangeArrowheads="1"/>
          </p:cNvSpPr>
          <p:nvPr/>
        </p:nvSpPr>
        <p:spPr bwMode="auto">
          <a:xfrm>
            <a:off x="418912" y="1014413"/>
            <a:ext cx="110093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9900" indent="-469900">
              <a:lnSpc>
                <a:spcPct val="200000"/>
              </a:lnSpc>
            </a:pPr>
            <a:r>
              <a:rPr lang="zh-CN" altLang="en-US" sz="1800" kern="0" dirty="0" smtClean="0"/>
              <a:t>把带状光纤单元放入大套管中，形成中心束管式结构；也可把带状光纤单元放入凹槽内或松套管内，形成骨架式或层绞式结构。如图所示。</a:t>
            </a:r>
          </a:p>
          <a:p>
            <a:pPr marL="469900" indent="-469900">
              <a:lnSpc>
                <a:spcPct val="200000"/>
              </a:lnSpc>
              <a:buFont typeface="Wingdings" panose="05000000000000000000" pitchFamily="2" charset="2"/>
              <a:buNone/>
            </a:pPr>
            <a:endParaRPr lang="zh-CN" altLang="en-US" sz="1800" kern="0" dirty="0" smtClean="0"/>
          </a:p>
        </p:txBody>
      </p:sp>
      <p:sp>
        <p:nvSpPr>
          <p:cNvPr id="5" name="Rectangle 3"/>
          <p:cNvSpPr>
            <a:spLocks noChangeArrowheads="1"/>
          </p:cNvSpPr>
          <p:nvPr/>
        </p:nvSpPr>
        <p:spPr bwMode="auto">
          <a:xfrm>
            <a:off x="0" y="-182563"/>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sz="1800">
              <a:latin typeface="Verdana" panose="020B0604030504040204" pitchFamily="34" charset="0"/>
            </a:endParaRPr>
          </a:p>
        </p:txBody>
      </p:sp>
      <p:pic>
        <p:nvPicPr>
          <p:cNvPr id="6" name="Picture 2" descr="02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9875" y="2700864"/>
            <a:ext cx="4737100" cy="310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0" y="-182563"/>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sz="1800">
              <a:latin typeface="Verdana" panose="020B0604030504040204" pitchFamily="34" charset="0"/>
            </a:endParaRPr>
          </a:p>
        </p:txBody>
      </p:sp>
      <p:pic>
        <p:nvPicPr>
          <p:cNvPr id="8" name="Picture 4" descr="02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8061" y="2700864"/>
            <a:ext cx="4211637"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12384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53</a:t>
            </a:fld>
            <a:endParaRPr lang="en-US" altLang="zh-CN"/>
          </a:p>
        </p:txBody>
      </p:sp>
      <p:sp>
        <p:nvSpPr>
          <p:cNvPr id="3" name="Rectangle 2"/>
          <p:cNvSpPr txBox="1">
            <a:spLocks noChangeArrowheads="1"/>
          </p:cNvSpPr>
          <p:nvPr/>
        </p:nvSpPr>
        <p:spPr bwMode="auto">
          <a:xfrm>
            <a:off x="9614465" y="793"/>
            <a:ext cx="23108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zh-CN" altLang="en-US" sz="2400" kern="0" dirty="0" smtClean="0">
                <a:solidFill>
                  <a:schemeClr val="tx1"/>
                </a:solidFill>
              </a:rPr>
              <a:t>单芯结构光缆</a:t>
            </a:r>
          </a:p>
        </p:txBody>
      </p:sp>
      <p:sp>
        <p:nvSpPr>
          <p:cNvPr id="4" name="Rectangle 3"/>
          <p:cNvSpPr txBox="1">
            <a:spLocks noChangeArrowheads="1"/>
          </p:cNvSpPr>
          <p:nvPr/>
        </p:nvSpPr>
        <p:spPr bwMode="auto">
          <a:xfrm>
            <a:off x="508055" y="962026"/>
            <a:ext cx="1082298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nSpc>
                <a:spcPct val="200000"/>
              </a:lnSpc>
              <a:buNone/>
            </a:pPr>
            <a:r>
              <a:rPr lang="en-US" altLang="zh-CN" sz="1800" kern="0" dirty="0" smtClean="0"/>
              <a:t> </a:t>
            </a:r>
            <a:r>
              <a:rPr lang="zh-CN" altLang="en-US" sz="1800" kern="0" dirty="0" smtClean="0"/>
              <a:t>单芯结构光缆简称单芯软光缆，如图所示。</a:t>
            </a:r>
            <a:endParaRPr lang="en-US" altLang="zh-CN" sz="1800" kern="0" dirty="0" smtClean="0"/>
          </a:p>
          <a:p>
            <a:pPr marL="0" indent="0">
              <a:lnSpc>
                <a:spcPct val="200000"/>
              </a:lnSpc>
              <a:buNone/>
            </a:pPr>
            <a:r>
              <a:rPr lang="zh-CN" altLang="en-US" sz="1800" kern="0" dirty="0" smtClean="0"/>
              <a:t> 这种结构的光缆主要用于局内（或站内）或用来制作仪表测试软线和特殊通信场所用特种光缆以及制作单芯软光缆的光纤。</a:t>
            </a:r>
          </a:p>
          <a:p>
            <a:pPr marL="469900" indent="-469900">
              <a:lnSpc>
                <a:spcPct val="200000"/>
              </a:lnSpc>
            </a:pPr>
            <a:endParaRPr lang="zh-CN" altLang="en-US" sz="1800" kern="0" dirty="0" smtClean="0"/>
          </a:p>
          <a:p>
            <a:pPr marL="469900" indent="-469900">
              <a:lnSpc>
                <a:spcPct val="200000"/>
              </a:lnSpc>
            </a:pPr>
            <a:endParaRPr lang="zh-CN" altLang="en-US" sz="1800" kern="0" dirty="0" smtClean="0"/>
          </a:p>
          <a:p>
            <a:pPr marL="469900" indent="-469900">
              <a:lnSpc>
                <a:spcPct val="200000"/>
              </a:lnSpc>
            </a:pPr>
            <a:endParaRPr lang="zh-CN" altLang="en-US" sz="1800" kern="0" dirty="0" smtClean="0"/>
          </a:p>
          <a:p>
            <a:pPr marL="469900" indent="-469900">
              <a:lnSpc>
                <a:spcPct val="200000"/>
              </a:lnSpc>
            </a:pPr>
            <a:endParaRPr lang="zh-CN" altLang="en-US" sz="1800" kern="0" dirty="0" smtClean="0"/>
          </a:p>
          <a:p>
            <a:pPr marL="469900" indent="-469900">
              <a:lnSpc>
                <a:spcPct val="200000"/>
              </a:lnSpc>
            </a:pPr>
            <a:endParaRPr lang="zh-CN" altLang="en-US" sz="1800" kern="0" dirty="0" smtClean="0"/>
          </a:p>
          <a:p>
            <a:pPr marL="469900" indent="-469900">
              <a:lnSpc>
                <a:spcPct val="200000"/>
              </a:lnSpc>
            </a:pPr>
            <a:endParaRPr lang="zh-CN" altLang="en-US" sz="1800" kern="0" dirty="0" smtClean="0"/>
          </a:p>
        </p:txBody>
      </p:sp>
      <p:sp>
        <p:nvSpPr>
          <p:cNvPr id="5" name="Rectangle 2"/>
          <p:cNvSpPr>
            <a:spLocks noChangeArrowheads="1"/>
          </p:cNvSpPr>
          <p:nvPr/>
        </p:nvSpPr>
        <p:spPr bwMode="auto">
          <a:xfrm>
            <a:off x="0" y="-182563"/>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sz="1800">
              <a:latin typeface="Verdana" panose="020B0604030504040204" pitchFamily="34" charset="0"/>
            </a:endParaRPr>
          </a:p>
        </p:txBody>
      </p:sp>
      <p:pic>
        <p:nvPicPr>
          <p:cNvPr id="6" name="Picture 1" descr="02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2276" y="3134522"/>
            <a:ext cx="4724400"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99875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54</a:t>
            </a:fld>
            <a:endParaRPr lang="en-US" altLang="zh-CN"/>
          </a:p>
        </p:txBody>
      </p:sp>
      <p:sp>
        <p:nvSpPr>
          <p:cNvPr id="3" name="Rectangle 2"/>
          <p:cNvSpPr txBox="1">
            <a:spLocks noChangeArrowheads="1"/>
          </p:cNvSpPr>
          <p:nvPr/>
        </p:nvSpPr>
        <p:spPr bwMode="auto">
          <a:xfrm>
            <a:off x="9844491" y="0"/>
            <a:ext cx="234750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zh-CN" altLang="en-US" sz="2400" kern="0" dirty="0" smtClean="0">
                <a:solidFill>
                  <a:schemeClr val="tx1"/>
                </a:solidFill>
              </a:rPr>
              <a:t>特殊结构光缆</a:t>
            </a:r>
          </a:p>
        </p:txBody>
      </p:sp>
      <p:sp>
        <p:nvSpPr>
          <p:cNvPr id="4" name="Rectangle 3"/>
          <p:cNvSpPr txBox="1">
            <a:spLocks noChangeArrowheads="1"/>
          </p:cNvSpPr>
          <p:nvPr/>
        </p:nvSpPr>
        <p:spPr bwMode="auto">
          <a:xfrm>
            <a:off x="309966" y="1065213"/>
            <a:ext cx="11272434"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9900" indent="-469900">
              <a:lnSpc>
                <a:spcPct val="150000"/>
              </a:lnSpc>
              <a:buFont typeface="Wingdings" panose="05000000000000000000" pitchFamily="2" charset="2"/>
              <a:buNone/>
            </a:pPr>
            <a:endParaRPr lang="en-US" altLang="zh-CN" sz="1800" kern="0" dirty="0" smtClean="0">
              <a:solidFill>
                <a:srgbClr val="B90000"/>
              </a:solidFill>
            </a:endParaRPr>
          </a:p>
          <a:p>
            <a:pPr marL="0" indent="0">
              <a:lnSpc>
                <a:spcPct val="150000"/>
              </a:lnSpc>
              <a:buNone/>
            </a:pPr>
            <a:r>
              <a:rPr lang="en-US" altLang="zh-CN" sz="1800" kern="0" dirty="0" smtClean="0"/>
              <a:t> </a:t>
            </a:r>
            <a:r>
              <a:rPr lang="zh-CN" altLang="en-US" sz="1800" kern="0" dirty="0" smtClean="0"/>
              <a:t>特殊结构的光缆，主要有光</a:t>
            </a:r>
            <a:r>
              <a:rPr lang="en-US" altLang="zh-CN" sz="1800" kern="0" dirty="0" smtClean="0"/>
              <a:t>/</a:t>
            </a:r>
            <a:r>
              <a:rPr lang="zh-CN" altLang="en-US" sz="1800" kern="0" dirty="0" smtClean="0"/>
              <a:t>电力组合缆、光</a:t>
            </a:r>
            <a:r>
              <a:rPr lang="en-US" altLang="zh-CN" sz="1800" kern="0" dirty="0" smtClean="0"/>
              <a:t>/</a:t>
            </a:r>
            <a:r>
              <a:rPr lang="zh-CN" altLang="en-US" sz="1800" kern="0" dirty="0" smtClean="0"/>
              <a:t>架空地线组合缆和海底光缆和无金属光缆。这里只介绍后两种。</a:t>
            </a:r>
          </a:p>
          <a:p>
            <a:pPr marL="469900" indent="-469900">
              <a:lnSpc>
                <a:spcPct val="150000"/>
              </a:lnSpc>
              <a:buFont typeface="Wingdings" panose="05000000000000000000" pitchFamily="2" charset="2"/>
              <a:buNone/>
            </a:pPr>
            <a:r>
              <a:rPr lang="zh-CN" altLang="en-US" sz="1800" kern="0" dirty="0" smtClean="0">
                <a:solidFill>
                  <a:srgbClr val="B90000"/>
                </a:solidFill>
              </a:rPr>
              <a:t>    </a:t>
            </a:r>
            <a:r>
              <a:rPr lang="en-US" altLang="zh-CN" sz="1800" kern="0" dirty="0" smtClean="0">
                <a:solidFill>
                  <a:srgbClr val="B90000"/>
                </a:solidFill>
              </a:rPr>
              <a:t>① </a:t>
            </a:r>
            <a:r>
              <a:rPr lang="zh-CN" altLang="en-US" sz="1800" kern="0" dirty="0" smtClean="0">
                <a:solidFill>
                  <a:srgbClr val="B90000"/>
                </a:solidFill>
              </a:rPr>
              <a:t>海底光缆</a:t>
            </a:r>
          </a:p>
          <a:p>
            <a:pPr marL="469900" indent="-469900">
              <a:lnSpc>
                <a:spcPct val="150000"/>
              </a:lnSpc>
            </a:pPr>
            <a:r>
              <a:rPr lang="en-GB" altLang="zh-CN" sz="1800" kern="0" dirty="0" smtClean="0"/>
              <a:t>    </a:t>
            </a:r>
            <a:r>
              <a:rPr lang="zh-CN" altLang="en-US" sz="1800" kern="0" dirty="0" smtClean="0"/>
              <a:t>有浅海光缆和深海光缆两种。</a:t>
            </a:r>
          </a:p>
          <a:p>
            <a:pPr marL="469900" indent="-469900">
              <a:lnSpc>
                <a:spcPct val="150000"/>
              </a:lnSpc>
              <a:buFont typeface="Wingdings" panose="05000000000000000000" pitchFamily="2" charset="2"/>
              <a:buNone/>
            </a:pPr>
            <a:r>
              <a:rPr lang="en-GB" altLang="zh-CN" sz="1800" kern="0" dirty="0" smtClean="0">
                <a:solidFill>
                  <a:srgbClr val="B90000"/>
                </a:solidFill>
              </a:rPr>
              <a:t>    ② </a:t>
            </a:r>
            <a:r>
              <a:rPr lang="zh-CN" altLang="en-US" sz="1800" kern="0" dirty="0" smtClean="0">
                <a:solidFill>
                  <a:srgbClr val="B90000"/>
                </a:solidFill>
              </a:rPr>
              <a:t>无金属光缆</a:t>
            </a:r>
          </a:p>
          <a:p>
            <a:pPr marL="469900" indent="-469900">
              <a:lnSpc>
                <a:spcPct val="150000"/>
              </a:lnSpc>
            </a:pPr>
            <a:r>
              <a:rPr lang="en-GB" altLang="zh-CN" sz="1800" kern="0" dirty="0" smtClean="0"/>
              <a:t>    </a:t>
            </a:r>
            <a:r>
              <a:rPr lang="zh-CN" altLang="en-US" sz="1800" kern="0" dirty="0" smtClean="0"/>
              <a:t>无金属光缆是指光缆除光纤、绝缘介质外（包括增强构件、护层）均是全塑结构，适用于强电场合，如电站、电气化铁道及强电磁干扰地带。</a:t>
            </a:r>
          </a:p>
          <a:p>
            <a:pPr marL="469900" indent="-469900">
              <a:lnSpc>
                <a:spcPct val="150000"/>
              </a:lnSpc>
              <a:buFont typeface="Wingdings" panose="05000000000000000000" pitchFamily="2" charset="2"/>
              <a:buNone/>
            </a:pPr>
            <a:endParaRPr lang="zh-CN" altLang="en-US" sz="1800" kern="0" dirty="0" smtClean="0"/>
          </a:p>
        </p:txBody>
      </p:sp>
    </p:spTree>
    <p:extLst>
      <p:ext uri="{BB962C8B-B14F-4D97-AF65-F5344CB8AC3E}">
        <p14:creationId xmlns:p14="http://schemas.microsoft.com/office/powerpoint/2010/main" val="31642823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55</a:t>
            </a:fld>
            <a:endParaRPr lang="en-US" altLang="zh-CN"/>
          </a:p>
        </p:txBody>
      </p:sp>
      <p:sp>
        <p:nvSpPr>
          <p:cNvPr id="3" name="Rectangle 2"/>
          <p:cNvSpPr txBox="1">
            <a:spLocks noChangeArrowheads="1"/>
          </p:cNvSpPr>
          <p:nvPr/>
        </p:nvSpPr>
        <p:spPr bwMode="auto">
          <a:xfrm>
            <a:off x="9315456" y="0"/>
            <a:ext cx="287654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zh-CN" altLang="en-US" sz="2400" kern="0" dirty="0" smtClean="0">
                <a:solidFill>
                  <a:schemeClr val="tx1"/>
                </a:solidFill>
              </a:rPr>
              <a:t>光缆可分为那几类？</a:t>
            </a:r>
            <a:endParaRPr lang="zh-CN" altLang="en-US" sz="1600" kern="0" dirty="0" smtClean="0">
              <a:solidFill>
                <a:schemeClr val="tx1"/>
              </a:solidFill>
            </a:endParaRPr>
          </a:p>
        </p:txBody>
      </p:sp>
      <p:sp>
        <p:nvSpPr>
          <p:cNvPr id="4" name="Rectangle 3"/>
          <p:cNvSpPr txBox="1">
            <a:spLocks noChangeArrowheads="1"/>
          </p:cNvSpPr>
          <p:nvPr/>
        </p:nvSpPr>
        <p:spPr bwMode="auto">
          <a:xfrm>
            <a:off x="645117" y="1143000"/>
            <a:ext cx="11050291"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9900" indent="-469900">
              <a:lnSpc>
                <a:spcPct val="150000"/>
              </a:lnSpc>
              <a:buFont typeface="Wingdings" panose="05000000000000000000" pitchFamily="2" charset="2"/>
              <a:buNone/>
            </a:pPr>
            <a:r>
              <a:rPr lang="en-US" altLang="zh-CN" sz="1800" kern="0" dirty="0" smtClean="0">
                <a:solidFill>
                  <a:srgbClr val="B90000"/>
                </a:solidFill>
              </a:rPr>
              <a:t>1</a:t>
            </a:r>
            <a:r>
              <a:rPr lang="zh-CN" altLang="en-US" sz="1800" kern="0" dirty="0" smtClean="0">
                <a:solidFill>
                  <a:srgbClr val="B90000"/>
                </a:solidFill>
              </a:rPr>
              <a:t>．按传输性能、距离和用途分</a:t>
            </a:r>
          </a:p>
          <a:p>
            <a:pPr marL="469900" indent="-469900">
              <a:lnSpc>
                <a:spcPct val="150000"/>
              </a:lnSpc>
            </a:pPr>
            <a:r>
              <a:rPr lang="zh-CN" altLang="en-US" sz="1800" kern="0" dirty="0" smtClean="0"/>
              <a:t>可分为市话光缆、长途光缆、海底光缆和用户光缆。</a:t>
            </a:r>
          </a:p>
          <a:p>
            <a:pPr marL="469900" indent="-469900">
              <a:lnSpc>
                <a:spcPct val="150000"/>
              </a:lnSpc>
              <a:buFont typeface="Wingdings" panose="05000000000000000000" pitchFamily="2" charset="2"/>
              <a:buNone/>
            </a:pPr>
            <a:r>
              <a:rPr lang="en-US" altLang="zh-CN" sz="1800" kern="0" dirty="0" smtClean="0">
                <a:solidFill>
                  <a:srgbClr val="B90000"/>
                </a:solidFill>
              </a:rPr>
              <a:t>2</a:t>
            </a:r>
            <a:r>
              <a:rPr lang="zh-CN" altLang="en-US" sz="1800" kern="0" dirty="0" smtClean="0">
                <a:solidFill>
                  <a:srgbClr val="B90000"/>
                </a:solidFill>
              </a:rPr>
              <a:t>．按光纤的种类分</a:t>
            </a:r>
          </a:p>
          <a:p>
            <a:pPr marL="469900" indent="-469900">
              <a:lnSpc>
                <a:spcPct val="150000"/>
              </a:lnSpc>
            </a:pPr>
            <a:r>
              <a:rPr lang="zh-CN" altLang="en-US" sz="1800" kern="0" dirty="0" smtClean="0"/>
              <a:t>可分为多模光缆、单模光缆。</a:t>
            </a:r>
          </a:p>
          <a:p>
            <a:pPr marL="469900" indent="-469900">
              <a:lnSpc>
                <a:spcPct val="150000"/>
              </a:lnSpc>
              <a:buFont typeface="Wingdings" panose="05000000000000000000" pitchFamily="2" charset="2"/>
              <a:buNone/>
            </a:pPr>
            <a:r>
              <a:rPr lang="en-US" altLang="zh-CN" sz="1800" kern="0" dirty="0" smtClean="0">
                <a:solidFill>
                  <a:srgbClr val="B90000"/>
                </a:solidFill>
              </a:rPr>
              <a:t>3</a:t>
            </a:r>
            <a:r>
              <a:rPr lang="zh-CN" altLang="en-US" sz="1800" kern="0" dirty="0" smtClean="0">
                <a:solidFill>
                  <a:srgbClr val="B90000"/>
                </a:solidFill>
              </a:rPr>
              <a:t>．按光纤套塑方法分</a:t>
            </a:r>
          </a:p>
          <a:p>
            <a:pPr marL="469900" indent="-469900">
              <a:lnSpc>
                <a:spcPct val="150000"/>
              </a:lnSpc>
            </a:pPr>
            <a:r>
              <a:rPr lang="zh-CN" altLang="en-US" sz="1800" kern="0" dirty="0" smtClean="0"/>
              <a:t>可分为紧套光缆、松套光缆、束管式光缆和带状多芯单元光缆。</a:t>
            </a:r>
          </a:p>
          <a:p>
            <a:pPr marL="469900" indent="-469900">
              <a:lnSpc>
                <a:spcPct val="150000"/>
              </a:lnSpc>
              <a:buFont typeface="Wingdings" panose="05000000000000000000" pitchFamily="2" charset="2"/>
              <a:buNone/>
            </a:pPr>
            <a:r>
              <a:rPr lang="en-US" altLang="zh-CN" sz="1800" kern="0" dirty="0" smtClean="0">
                <a:solidFill>
                  <a:srgbClr val="B90000"/>
                </a:solidFill>
              </a:rPr>
              <a:t>4</a:t>
            </a:r>
            <a:r>
              <a:rPr lang="zh-CN" altLang="en-US" sz="1800" kern="0" dirty="0" smtClean="0">
                <a:solidFill>
                  <a:srgbClr val="B90000"/>
                </a:solidFill>
              </a:rPr>
              <a:t>．按光纤芯数多少分</a:t>
            </a:r>
          </a:p>
          <a:p>
            <a:pPr marL="469900" indent="-469900">
              <a:lnSpc>
                <a:spcPct val="150000"/>
              </a:lnSpc>
            </a:pPr>
            <a:r>
              <a:rPr lang="zh-CN" altLang="en-US" sz="1800" kern="0" dirty="0" smtClean="0"/>
              <a:t>可分为单芯光缆、双芯光缆、四芯光缆、六芯光缆、八芯光缆、十二芯光缆和二十四芯光缆等。</a:t>
            </a:r>
          </a:p>
        </p:txBody>
      </p:sp>
    </p:spTree>
    <p:extLst>
      <p:ext uri="{BB962C8B-B14F-4D97-AF65-F5344CB8AC3E}">
        <p14:creationId xmlns:p14="http://schemas.microsoft.com/office/powerpoint/2010/main" val="38820105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56</a:t>
            </a:fld>
            <a:endParaRPr lang="en-US" altLang="zh-CN"/>
          </a:p>
        </p:txBody>
      </p:sp>
      <p:sp>
        <p:nvSpPr>
          <p:cNvPr id="3" name="Rectangle 3"/>
          <p:cNvSpPr txBox="1">
            <a:spLocks noChangeArrowheads="1"/>
          </p:cNvSpPr>
          <p:nvPr/>
        </p:nvSpPr>
        <p:spPr bwMode="auto">
          <a:xfrm>
            <a:off x="455854" y="931218"/>
            <a:ext cx="1155888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9900" indent="-469900">
              <a:lnSpc>
                <a:spcPct val="150000"/>
              </a:lnSpc>
              <a:buFont typeface="Wingdings" panose="05000000000000000000" pitchFamily="2" charset="2"/>
              <a:buNone/>
            </a:pPr>
            <a:r>
              <a:rPr lang="en-US" altLang="zh-CN" sz="1800" kern="0" dirty="0" smtClean="0">
                <a:solidFill>
                  <a:srgbClr val="B90000"/>
                </a:solidFill>
              </a:rPr>
              <a:t>5</a:t>
            </a:r>
            <a:r>
              <a:rPr lang="zh-CN" altLang="en-US" sz="1800" kern="0" dirty="0" smtClean="0">
                <a:solidFill>
                  <a:srgbClr val="B90000"/>
                </a:solidFill>
              </a:rPr>
              <a:t>．按加强件配置方法分</a:t>
            </a:r>
          </a:p>
          <a:p>
            <a:pPr marL="0" indent="0">
              <a:lnSpc>
                <a:spcPct val="150000"/>
              </a:lnSpc>
              <a:buNone/>
            </a:pPr>
            <a:r>
              <a:rPr lang="zh-CN" altLang="en-US" sz="1800" kern="0" dirty="0" smtClean="0"/>
              <a:t>光缆可分为中心加强构件光缆（如层绞式光缆、骨架式光缆等）、分散加强构件光缆（如束管两侧加强光缆和扁平光缆）、护层</a:t>
            </a:r>
          </a:p>
          <a:p>
            <a:pPr marL="469900" indent="-469900">
              <a:lnSpc>
                <a:spcPct val="150000"/>
              </a:lnSpc>
              <a:buFont typeface="Wingdings" panose="05000000000000000000" pitchFamily="2" charset="2"/>
              <a:buNone/>
            </a:pPr>
            <a:r>
              <a:rPr lang="zh-CN" altLang="en-US" sz="1800" kern="0" dirty="0" smtClean="0"/>
              <a:t>加强构件光缆（如束管钢丝铠装光缆）和</a:t>
            </a:r>
            <a:r>
              <a:rPr lang="en-US" altLang="zh-CN" sz="1800" kern="0" dirty="0" smtClean="0"/>
              <a:t>PE</a:t>
            </a:r>
            <a:r>
              <a:rPr lang="zh-CN" altLang="en-US" sz="1800" kern="0" dirty="0" smtClean="0"/>
              <a:t>外护层加一定数量的</a:t>
            </a:r>
          </a:p>
          <a:p>
            <a:pPr marL="469900" indent="-469900">
              <a:lnSpc>
                <a:spcPct val="150000"/>
              </a:lnSpc>
              <a:buFont typeface="Wingdings" panose="05000000000000000000" pitchFamily="2" charset="2"/>
              <a:buNone/>
            </a:pPr>
            <a:r>
              <a:rPr lang="zh-CN" altLang="en-US" sz="1800" kern="0" dirty="0" smtClean="0"/>
              <a:t>细钢丝的</a:t>
            </a:r>
            <a:r>
              <a:rPr lang="en-US" altLang="zh-CN" sz="1800" kern="0" dirty="0" smtClean="0"/>
              <a:t>PE</a:t>
            </a:r>
            <a:r>
              <a:rPr lang="zh-CN" altLang="en-US" sz="1800" kern="0" dirty="0" smtClean="0"/>
              <a:t>细钢丝综合外护层光缆。</a:t>
            </a:r>
          </a:p>
          <a:p>
            <a:pPr marL="469900" indent="-469900">
              <a:lnSpc>
                <a:spcPct val="150000"/>
              </a:lnSpc>
              <a:buFont typeface="Wingdings" panose="05000000000000000000" pitchFamily="2" charset="2"/>
              <a:buNone/>
            </a:pPr>
            <a:r>
              <a:rPr lang="en-US" altLang="zh-CN" sz="1800" kern="0" dirty="0" smtClean="0">
                <a:solidFill>
                  <a:srgbClr val="B90000"/>
                </a:solidFill>
              </a:rPr>
              <a:t>6</a:t>
            </a:r>
            <a:r>
              <a:rPr lang="zh-CN" altLang="en-US" sz="1800" kern="0" dirty="0" smtClean="0">
                <a:solidFill>
                  <a:srgbClr val="B90000"/>
                </a:solidFill>
              </a:rPr>
              <a:t>．按敷设方式分</a:t>
            </a:r>
          </a:p>
          <a:p>
            <a:pPr marL="0" indent="0">
              <a:lnSpc>
                <a:spcPct val="150000"/>
              </a:lnSpc>
              <a:buNone/>
            </a:pPr>
            <a:r>
              <a:rPr lang="zh-CN" altLang="en-US" sz="1800" kern="0" dirty="0" smtClean="0"/>
              <a:t> 光缆可分为管道光缆、直埋光缆、架空光缆和水底光缆。</a:t>
            </a:r>
          </a:p>
          <a:p>
            <a:pPr marL="469900" indent="-469900">
              <a:lnSpc>
                <a:spcPct val="150000"/>
              </a:lnSpc>
              <a:buFont typeface="Wingdings" panose="05000000000000000000" pitchFamily="2" charset="2"/>
              <a:buNone/>
            </a:pPr>
            <a:r>
              <a:rPr lang="en-US" altLang="zh-CN" sz="1800" kern="0" dirty="0" smtClean="0">
                <a:solidFill>
                  <a:srgbClr val="B90000"/>
                </a:solidFill>
              </a:rPr>
              <a:t>7</a:t>
            </a:r>
            <a:r>
              <a:rPr lang="zh-CN" altLang="en-US" sz="1800" kern="0" dirty="0" smtClean="0">
                <a:solidFill>
                  <a:srgbClr val="B90000"/>
                </a:solidFill>
              </a:rPr>
              <a:t>．按护层材料性质分</a:t>
            </a:r>
            <a:endParaRPr lang="en-US" altLang="zh-CN" sz="1800" kern="0" dirty="0" smtClean="0">
              <a:solidFill>
                <a:srgbClr val="B90000"/>
              </a:solidFill>
            </a:endParaRPr>
          </a:p>
          <a:p>
            <a:pPr marL="469900" indent="-469900">
              <a:lnSpc>
                <a:spcPct val="150000"/>
              </a:lnSpc>
              <a:buFont typeface="Wingdings" panose="05000000000000000000" pitchFamily="2" charset="2"/>
              <a:buNone/>
            </a:pPr>
            <a:r>
              <a:rPr lang="zh-CN" altLang="en-US" sz="1800" kern="0" dirty="0" smtClean="0"/>
              <a:t>光缆可分为聚乙烯护层普通光缆、聚氯乙烯护层阻燃光缆和尼龙</a:t>
            </a:r>
          </a:p>
          <a:p>
            <a:pPr marL="469900" indent="-469900">
              <a:lnSpc>
                <a:spcPct val="150000"/>
              </a:lnSpc>
              <a:buFont typeface="Wingdings" panose="05000000000000000000" pitchFamily="2" charset="2"/>
              <a:buNone/>
            </a:pPr>
            <a:r>
              <a:rPr lang="zh-CN" altLang="en-US" sz="1800" kern="0" dirty="0" smtClean="0"/>
              <a:t>防蚁防鼠光缆。</a:t>
            </a:r>
          </a:p>
          <a:p>
            <a:pPr marL="469900" indent="-469900">
              <a:lnSpc>
                <a:spcPct val="150000"/>
              </a:lnSpc>
              <a:buFont typeface="Wingdings" panose="05000000000000000000" pitchFamily="2" charset="2"/>
              <a:buNone/>
            </a:pPr>
            <a:r>
              <a:rPr lang="en-US" altLang="zh-CN" sz="1800" kern="0" dirty="0" smtClean="0">
                <a:solidFill>
                  <a:srgbClr val="B90000"/>
                </a:solidFill>
              </a:rPr>
              <a:t>8</a:t>
            </a:r>
            <a:r>
              <a:rPr lang="zh-CN" altLang="en-US" sz="1800" kern="0" dirty="0" smtClean="0">
                <a:solidFill>
                  <a:srgbClr val="B90000"/>
                </a:solidFill>
              </a:rPr>
              <a:t>．按传输导体、介质状况分</a:t>
            </a:r>
            <a:endParaRPr lang="en-US" altLang="zh-CN" sz="1800" kern="0" dirty="0" smtClean="0">
              <a:solidFill>
                <a:srgbClr val="B90000"/>
              </a:solidFill>
            </a:endParaRPr>
          </a:p>
          <a:p>
            <a:pPr marL="469900" indent="-469900">
              <a:lnSpc>
                <a:spcPct val="150000"/>
              </a:lnSpc>
              <a:buFont typeface="Wingdings" panose="05000000000000000000" pitchFamily="2" charset="2"/>
              <a:buNone/>
            </a:pPr>
            <a:r>
              <a:rPr lang="zh-CN" altLang="en-US" sz="1800" kern="0" dirty="0" smtClean="0"/>
              <a:t>光缆可分为无金属光缆、普通光缆和综合光缆。</a:t>
            </a:r>
          </a:p>
          <a:p>
            <a:pPr marL="469900" indent="-469900">
              <a:lnSpc>
                <a:spcPct val="150000"/>
              </a:lnSpc>
              <a:buFont typeface="Wingdings" panose="05000000000000000000" pitchFamily="2" charset="2"/>
              <a:buNone/>
            </a:pPr>
            <a:endParaRPr lang="zh-CN" altLang="en-US" sz="1800" kern="0" dirty="0" smtClean="0"/>
          </a:p>
        </p:txBody>
      </p:sp>
      <p:sp>
        <p:nvSpPr>
          <p:cNvPr id="4" name="矩形 290823"/>
          <p:cNvSpPr>
            <a:spLocks noChangeArrowheads="1"/>
          </p:cNvSpPr>
          <p:nvPr/>
        </p:nvSpPr>
        <p:spPr bwMode="auto">
          <a:xfrm>
            <a:off x="10419568" y="343063"/>
            <a:ext cx="1595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eaLnBrk="1" hangingPunct="1"/>
            <a:r>
              <a:rPr lang="zh-CN" altLang="en-US" sz="2400" kern="0" dirty="0">
                <a:latin typeface="黑体" panose="02010609060101010101" pitchFamily="49" charset="-122"/>
                <a:ea typeface="黑体" panose="02010609060101010101" pitchFamily="49" charset="-122"/>
                <a:cs typeface="+mj-cs"/>
              </a:rPr>
              <a:t>光缆分类</a:t>
            </a:r>
          </a:p>
        </p:txBody>
      </p:sp>
    </p:spTree>
    <p:extLst>
      <p:ext uri="{BB962C8B-B14F-4D97-AF65-F5344CB8AC3E}">
        <p14:creationId xmlns:p14="http://schemas.microsoft.com/office/powerpoint/2010/main" val="23853774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57</a:t>
            </a:fld>
            <a:endParaRPr lang="en-US" altLang="zh-CN"/>
          </a:p>
        </p:txBody>
      </p:sp>
      <p:sp>
        <p:nvSpPr>
          <p:cNvPr id="3" name="Rectangle 3"/>
          <p:cNvSpPr txBox="1">
            <a:spLocks noChangeArrowheads="1"/>
          </p:cNvSpPr>
          <p:nvPr/>
        </p:nvSpPr>
        <p:spPr bwMode="auto">
          <a:xfrm>
            <a:off x="846891" y="1025014"/>
            <a:ext cx="10735509"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9900" indent="-469900">
              <a:lnSpc>
                <a:spcPct val="150000"/>
              </a:lnSpc>
              <a:buFont typeface="Wingdings" panose="05000000000000000000" pitchFamily="2" charset="2"/>
              <a:buNone/>
            </a:pPr>
            <a:r>
              <a:rPr lang="en-US" altLang="zh-CN" sz="1800" kern="0" dirty="0" smtClean="0">
                <a:solidFill>
                  <a:srgbClr val="B90000"/>
                </a:solidFill>
              </a:rPr>
              <a:t>9</a:t>
            </a:r>
            <a:r>
              <a:rPr lang="zh-CN" altLang="en-US" sz="1800" kern="0" dirty="0" smtClean="0">
                <a:solidFill>
                  <a:srgbClr val="B90000"/>
                </a:solidFill>
              </a:rPr>
              <a:t>．按结构方式分</a:t>
            </a:r>
          </a:p>
          <a:p>
            <a:pPr marL="0" indent="0">
              <a:lnSpc>
                <a:spcPct val="150000"/>
              </a:lnSpc>
              <a:buNone/>
            </a:pPr>
            <a:r>
              <a:rPr lang="zh-CN" altLang="en-US" sz="1800" kern="0" dirty="0" smtClean="0"/>
              <a:t>光缆可分为扁平结构光缆、层绞式结构光缆、骨架式结构光缆、铠装结构光缆（包括单、双层铠装）和高密度用户光缆等。</a:t>
            </a:r>
          </a:p>
          <a:p>
            <a:pPr marL="469900" indent="-469900">
              <a:lnSpc>
                <a:spcPct val="150000"/>
              </a:lnSpc>
              <a:buFont typeface="Wingdings" panose="05000000000000000000" pitchFamily="2" charset="2"/>
              <a:buNone/>
            </a:pPr>
            <a:r>
              <a:rPr lang="en-US" altLang="zh-CN" sz="1800" kern="0" dirty="0" smtClean="0">
                <a:solidFill>
                  <a:srgbClr val="B90000"/>
                </a:solidFill>
              </a:rPr>
              <a:t>10</a:t>
            </a:r>
            <a:r>
              <a:rPr lang="zh-CN" altLang="en-US" sz="1800" kern="0" dirty="0" smtClean="0">
                <a:solidFill>
                  <a:srgbClr val="B90000"/>
                </a:solidFill>
              </a:rPr>
              <a:t>．目前通信用光缆可分为</a:t>
            </a:r>
          </a:p>
          <a:p>
            <a:pPr marL="0" indent="0">
              <a:lnSpc>
                <a:spcPct val="150000"/>
              </a:lnSpc>
              <a:buNone/>
            </a:pPr>
            <a:r>
              <a:rPr lang="zh-CN" altLang="en-US" sz="1800" kern="0" dirty="0" smtClean="0"/>
              <a:t>（</a:t>
            </a:r>
            <a:r>
              <a:rPr lang="en-US" altLang="zh-CN" sz="1800" kern="0" dirty="0" smtClean="0"/>
              <a:t>1</a:t>
            </a:r>
            <a:r>
              <a:rPr lang="zh-CN" altLang="en-US" sz="1800" kern="0" dirty="0" smtClean="0"/>
              <a:t>）室</a:t>
            </a:r>
            <a:r>
              <a:rPr lang="en-US" altLang="zh-CN" sz="1800" kern="0" dirty="0" smtClean="0"/>
              <a:t>(</a:t>
            </a:r>
            <a:r>
              <a:rPr lang="zh-CN" altLang="en-US" sz="1800" kern="0" dirty="0" smtClean="0"/>
              <a:t>野</a:t>
            </a:r>
            <a:r>
              <a:rPr lang="en-US" altLang="zh-CN" sz="1800" kern="0" dirty="0" smtClean="0"/>
              <a:t>)</a:t>
            </a:r>
            <a:r>
              <a:rPr lang="zh-CN" altLang="en-US" sz="1800" kern="0" dirty="0" smtClean="0"/>
              <a:t>外光缆</a:t>
            </a:r>
            <a:r>
              <a:rPr lang="en-US" altLang="zh-CN" sz="1800" kern="0" dirty="0" smtClean="0">
                <a:latin typeface="Times New Roman" panose="02020603050405020304" pitchFamily="18" charset="0"/>
              </a:rPr>
              <a:t>——</a:t>
            </a:r>
            <a:r>
              <a:rPr lang="zh-CN" altLang="en-US" sz="1800" kern="0" dirty="0" smtClean="0"/>
              <a:t>用于室外直埋、管道、槽道、隧道、架空及水下敷设的光缆。</a:t>
            </a:r>
          </a:p>
          <a:p>
            <a:pPr marL="0" indent="0">
              <a:lnSpc>
                <a:spcPct val="150000"/>
              </a:lnSpc>
              <a:buNone/>
            </a:pPr>
            <a:r>
              <a:rPr lang="zh-CN" altLang="en-US" sz="1800" kern="0" dirty="0" smtClean="0"/>
              <a:t>（</a:t>
            </a:r>
            <a:r>
              <a:rPr lang="en-US" altLang="zh-CN" sz="1800" kern="0" dirty="0" smtClean="0"/>
              <a:t>2</a:t>
            </a:r>
            <a:r>
              <a:rPr lang="zh-CN" altLang="en-US" sz="1800" kern="0" dirty="0" smtClean="0"/>
              <a:t>）软光缆</a:t>
            </a:r>
            <a:r>
              <a:rPr lang="en-US" altLang="zh-CN" sz="1800" kern="0" dirty="0" smtClean="0">
                <a:latin typeface="Times New Roman" panose="02020603050405020304" pitchFamily="18" charset="0"/>
              </a:rPr>
              <a:t>——</a:t>
            </a:r>
            <a:r>
              <a:rPr lang="zh-CN" altLang="en-US" sz="1800" kern="0" dirty="0" smtClean="0"/>
              <a:t>具有优良的曲挠性能的可移动光缆。</a:t>
            </a:r>
          </a:p>
          <a:p>
            <a:pPr marL="0" indent="0">
              <a:lnSpc>
                <a:spcPct val="150000"/>
              </a:lnSpc>
              <a:buNone/>
            </a:pPr>
            <a:r>
              <a:rPr lang="zh-CN" altLang="en-US" sz="1800" kern="0" dirty="0" smtClean="0"/>
              <a:t>（</a:t>
            </a:r>
            <a:r>
              <a:rPr lang="en-US" altLang="zh-CN" sz="1800" kern="0" dirty="0" smtClean="0"/>
              <a:t>3</a:t>
            </a:r>
            <a:r>
              <a:rPr lang="zh-CN" altLang="en-US" sz="1800" kern="0" dirty="0" smtClean="0"/>
              <a:t>）室（局）内光缆</a:t>
            </a:r>
            <a:r>
              <a:rPr lang="en-US" altLang="zh-CN" sz="1800" kern="0" dirty="0" smtClean="0">
                <a:latin typeface="Times New Roman" panose="02020603050405020304" pitchFamily="18" charset="0"/>
              </a:rPr>
              <a:t>——</a:t>
            </a:r>
            <a:r>
              <a:rPr lang="zh-CN" altLang="en-US" sz="1800" kern="0" dirty="0" smtClean="0"/>
              <a:t>适用于室内布放的光缆。</a:t>
            </a:r>
          </a:p>
          <a:p>
            <a:pPr marL="0" indent="0">
              <a:lnSpc>
                <a:spcPct val="150000"/>
              </a:lnSpc>
              <a:buNone/>
            </a:pPr>
            <a:r>
              <a:rPr lang="zh-CN" altLang="en-US" sz="1800" kern="0" dirty="0" smtClean="0"/>
              <a:t>（</a:t>
            </a:r>
            <a:r>
              <a:rPr lang="en-US" altLang="zh-CN" sz="1800" kern="0" dirty="0" smtClean="0"/>
              <a:t>4</a:t>
            </a:r>
            <a:r>
              <a:rPr lang="zh-CN" altLang="en-US" sz="1800" kern="0" dirty="0" smtClean="0"/>
              <a:t>）设备内光缆</a:t>
            </a:r>
            <a:r>
              <a:rPr lang="en-US" altLang="zh-CN" sz="1800" kern="0" dirty="0" smtClean="0">
                <a:latin typeface="Times New Roman" panose="02020603050405020304" pitchFamily="18" charset="0"/>
              </a:rPr>
              <a:t>——</a:t>
            </a:r>
            <a:r>
              <a:rPr lang="zh-CN" altLang="en-US" sz="1800" kern="0" dirty="0" smtClean="0"/>
              <a:t>用于设备内布放的光缆。</a:t>
            </a:r>
          </a:p>
          <a:p>
            <a:pPr marL="0" indent="0">
              <a:lnSpc>
                <a:spcPct val="150000"/>
              </a:lnSpc>
              <a:buNone/>
            </a:pPr>
            <a:r>
              <a:rPr lang="zh-CN" altLang="en-US" sz="1800" kern="0" dirty="0" smtClean="0"/>
              <a:t>（</a:t>
            </a:r>
            <a:r>
              <a:rPr lang="en-US" altLang="zh-CN" sz="1800" kern="0" dirty="0" smtClean="0"/>
              <a:t>5</a:t>
            </a:r>
            <a:r>
              <a:rPr lang="zh-CN" altLang="en-US" sz="1800" kern="0" dirty="0" smtClean="0"/>
              <a:t>）海底光缆</a:t>
            </a:r>
            <a:r>
              <a:rPr lang="en-US" altLang="zh-CN" sz="1800" kern="0" dirty="0" smtClean="0">
                <a:latin typeface="Times New Roman" panose="02020603050405020304" pitchFamily="18" charset="0"/>
              </a:rPr>
              <a:t>——</a:t>
            </a:r>
            <a:r>
              <a:rPr lang="zh-CN" altLang="en-US" sz="1800" kern="0" dirty="0" smtClean="0"/>
              <a:t>用于跨海洋敷设的光缆。</a:t>
            </a:r>
          </a:p>
          <a:p>
            <a:pPr marL="0" indent="0">
              <a:lnSpc>
                <a:spcPct val="150000"/>
              </a:lnSpc>
              <a:buNone/>
            </a:pPr>
            <a:r>
              <a:rPr lang="zh-CN" altLang="en-US" sz="1800" kern="0" dirty="0" smtClean="0"/>
              <a:t>（</a:t>
            </a:r>
            <a:r>
              <a:rPr lang="en-US" altLang="zh-CN" sz="1800" kern="0" dirty="0" smtClean="0"/>
              <a:t>6</a:t>
            </a:r>
            <a:r>
              <a:rPr lang="zh-CN" altLang="en-US" sz="1800" kern="0" dirty="0" smtClean="0"/>
              <a:t>）特种光缆</a:t>
            </a:r>
            <a:r>
              <a:rPr lang="en-US" altLang="zh-CN" sz="1800" kern="0" dirty="0" smtClean="0">
                <a:latin typeface="Times New Roman" panose="02020603050405020304" pitchFamily="18" charset="0"/>
              </a:rPr>
              <a:t>——</a:t>
            </a:r>
            <a:r>
              <a:rPr lang="zh-CN" altLang="en-US" sz="1800" kern="0" dirty="0" smtClean="0"/>
              <a:t>除上述几类之外，作特殊用途的光缆。</a:t>
            </a:r>
          </a:p>
          <a:p>
            <a:pPr marL="469900" indent="-469900">
              <a:lnSpc>
                <a:spcPct val="150000"/>
              </a:lnSpc>
              <a:buFont typeface="Wingdings" panose="05000000000000000000" pitchFamily="2" charset="2"/>
              <a:buNone/>
            </a:pPr>
            <a:endParaRPr lang="zh-CN" altLang="en-US" sz="1800" b="1" kern="0" dirty="0" smtClean="0"/>
          </a:p>
        </p:txBody>
      </p:sp>
      <p:sp>
        <p:nvSpPr>
          <p:cNvPr id="4" name="矩形 291847"/>
          <p:cNvSpPr>
            <a:spLocks noChangeArrowheads="1"/>
          </p:cNvSpPr>
          <p:nvPr/>
        </p:nvSpPr>
        <p:spPr bwMode="auto">
          <a:xfrm>
            <a:off x="10566803" y="351456"/>
            <a:ext cx="15299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0" hangingPunct="0"/>
            <a:r>
              <a:rPr lang="zh-CN" altLang="en-US" sz="2400" kern="0" dirty="0" smtClean="0">
                <a:latin typeface="黑体" panose="02010609060101010101" pitchFamily="49" charset="-122"/>
                <a:ea typeface="黑体" panose="02010609060101010101" pitchFamily="49" charset="-122"/>
                <a:cs typeface="+mj-cs"/>
              </a:rPr>
              <a:t>光缆</a:t>
            </a:r>
            <a:r>
              <a:rPr lang="zh-CN" altLang="en-US" sz="2400" kern="0" dirty="0">
                <a:latin typeface="黑体" panose="02010609060101010101" pitchFamily="49" charset="-122"/>
                <a:ea typeface="黑体" panose="02010609060101010101" pitchFamily="49" charset="-122"/>
                <a:cs typeface="+mj-cs"/>
              </a:rPr>
              <a:t>分类</a:t>
            </a:r>
          </a:p>
        </p:txBody>
      </p:sp>
    </p:spTree>
    <p:extLst>
      <p:ext uri="{BB962C8B-B14F-4D97-AF65-F5344CB8AC3E}">
        <p14:creationId xmlns:p14="http://schemas.microsoft.com/office/powerpoint/2010/main" val="42563976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58</a:t>
            </a:fld>
            <a:endParaRPr lang="en-US" altLang="zh-CN"/>
          </a:p>
        </p:txBody>
      </p:sp>
      <p:sp>
        <p:nvSpPr>
          <p:cNvPr id="3" name="Rectangle 3"/>
          <p:cNvSpPr txBox="1">
            <a:spLocks noChangeArrowheads="1"/>
          </p:cNvSpPr>
          <p:nvPr/>
        </p:nvSpPr>
        <p:spPr bwMode="auto">
          <a:xfrm>
            <a:off x="671513" y="1155700"/>
            <a:ext cx="1036715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9900" indent="-469900">
              <a:buFont typeface="Wingdings" panose="05000000000000000000" pitchFamily="2" charset="2"/>
              <a:buNone/>
            </a:pPr>
            <a:r>
              <a:rPr lang="zh-CN" altLang="en-US" sz="2200" kern="0" dirty="0" smtClean="0">
                <a:solidFill>
                  <a:srgbClr val="B90000"/>
                </a:solidFill>
              </a:rPr>
              <a:t>光缆型号由它的型式代号和规格代号构成，中间用一短横线分开。</a:t>
            </a:r>
          </a:p>
          <a:p>
            <a:pPr marL="469900" indent="-469900"/>
            <a:r>
              <a:rPr lang="en-US" altLang="zh-CN" sz="2200" kern="0" dirty="0" smtClean="0"/>
              <a:t>    1</a:t>
            </a:r>
            <a:r>
              <a:rPr lang="zh-CN" altLang="en-US" sz="2200" kern="0" dirty="0" smtClean="0"/>
              <a:t>、光缆型式由五个部分组成，如图所示。</a:t>
            </a:r>
          </a:p>
          <a:p>
            <a:pPr marL="469900" indent="-469900"/>
            <a:endParaRPr lang="zh-CN" altLang="en-US" sz="2200" kern="0" dirty="0" smtClean="0"/>
          </a:p>
          <a:p>
            <a:pPr marL="469900" indent="-469900"/>
            <a:endParaRPr lang="zh-CN" altLang="en-US" sz="2200" kern="0" dirty="0" smtClean="0"/>
          </a:p>
          <a:p>
            <a:pPr marL="469900" indent="-469900"/>
            <a:endParaRPr lang="zh-CN" altLang="en-US" sz="2200" kern="0" dirty="0" smtClean="0"/>
          </a:p>
          <a:p>
            <a:pPr marL="469900" indent="-469900"/>
            <a:endParaRPr lang="zh-CN" altLang="en-US" sz="2200" kern="0" dirty="0" smtClean="0"/>
          </a:p>
          <a:p>
            <a:pPr marL="469900" indent="-469900"/>
            <a:endParaRPr lang="zh-CN" altLang="en-US" sz="2200" kern="0" dirty="0" smtClean="0"/>
          </a:p>
          <a:p>
            <a:pPr marL="469900" indent="-469900"/>
            <a:endParaRPr lang="zh-CN" altLang="en-US" sz="2200" kern="0" dirty="0" smtClean="0"/>
          </a:p>
          <a:p>
            <a:pPr marL="469900" indent="-469900"/>
            <a:endParaRPr lang="zh-CN" altLang="en-US" sz="2200" kern="0" dirty="0" smtClean="0"/>
          </a:p>
          <a:p>
            <a:pPr marL="469900" indent="-469900"/>
            <a:endParaRPr lang="zh-CN" altLang="en-US" sz="2200" kern="0" dirty="0" smtClean="0"/>
          </a:p>
          <a:p>
            <a:pPr marL="469900" indent="-469900" algn="ctr">
              <a:buFont typeface="Wingdings" panose="05000000000000000000" pitchFamily="2" charset="2"/>
              <a:buNone/>
            </a:pPr>
            <a:r>
              <a:rPr lang="zh-CN" altLang="en-US" sz="2200" kern="0" dirty="0" smtClean="0"/>
              <a:t>  光缆型式的组成部分</a:t>
            </a:r>
          </a:p>
        </p:txBody>
      </p:sp>
      <p:sp>
        <p:nvSpPr>
          <p:cNvPr id="4" name="Rectangle 2"/>
          <p:cNvSpPr>
            <a:spLocks noChangeArrowheads="1"/>
          </p:cNvSpPr>
          <p:nvPr/>
        </p:nvSpPr>
        <p:spPr bwMode="auto">
          <a:xfrm>
            <a:off x="-1" y="-182563"/>
            <a:ext cx="188469"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endParaRPr lang="zh-CN" altLang="zh-CN" sz="1800">
              <a:latin typeface="Verdana" panose="020B0604030504040204" pitchFamily="34" charset="0"/>
            </a:endParaRPr>
          </a:p>
        </p:txBody>
      </p:sp>
      <p:pic>
        <p:nvPicPr>
          <p:cNvPr id="5" name="Picture 1" descr="023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4750" y="2393950"/>
            <a:ext cx="5771046"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292873"/>
          <p:cNvSpPr>
            <a:spLocks noChangeArrowheads="1"/>
          </p:cNvSpPr>
          <p:nvPr/>
        </p:nvSpPr>
        <p:spPr bwMode="auto">
          <a:xfrm>
            <a:off x="9039225" y="266700"/>
            <a:ext cx="30765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0" hangingPunct="0"/>
            <a:r>
              <a:rPr lang="zh-CN" altLang="en-US" sz="2400" kern="0" dirty="0" smtClean="0">
                <a:latin typeface="黑体" panose="02010609060101010101" pitchFamily="49" charset="-122"/>
                <a:ea typeface="黑体" panose="02010609060101010101" pitchFamily="49" charset="-122"/>
                <a:cs typeface="+mj-cs"/>
              </a:rPr>
              <a:t>如何</a:t>
            </a:r>
            <a:r>
              <a:rPr lang="zh-CN" altLang="en-US" sz="2400" kern="0" dirty="0">
                <a:latin typeface="黑体" panose="02010609060101010101" pitchFamily="49" charset="-122"/>
                <a:ea typeface="黑体" panose="02010609060101010101" pitchFamily="49" charset="-122"/>
                <a:cs typeface="+mj-cs"/>
              </a:rPr>
              <a:t>识别光缆型号</a:t>
            </a:r>
            <a:r>
              <a:rPr lang="zh-CN" altLang="en-US" sz="3200" b="1" dirty="0">
                <a:solidFill>
                  <a:srgbClr val="B90000"/>
                </a:solidFill>
                <a:latin typeface="Times New Roman" panose="02020603050405020304" pitchFamily="18" charset="0"/>
              </a:rPr>
              <a:t>？</a:t>
            </a:r>
          </a:p>
        </p:txBody>
      </p:sp>
    </p:spTree>
    <p:extLst>
      <p:ext uri="{BB962C8B-B14F-4D97-AF65-F5344CB8AC3E}">
        <p14:creationId xmlns:p14="http://schemas.microsoft.com/office/powerpoint/2010/main" val="1538404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59</a:t>
            </a:fld>
            <a:endParaRPr lang="en-US" altLang="zh-CN"/>
          </a:p>
        </p:txBody>
      </p:sp>
      <p:sp>
        <p:nvSpPr>
          <p:cNvPr id="3" name="Rectangle 3"/>
          <p:cNvSpPr txBox="1">
            <a:spLocks noChangeArrowheads="1"/>
          </p:cNvSpPr>
          <p:nvPr/>
        </p:nvSpPr>
        <p:spPr bwMode="auto">
          <a:xfrm>
            <a:off x="359825" y="1091313"/>
            <a:ext cx="10101531"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9900" indent="-469900">
              <a:lnSpc>
                <a:spcPct val="150000"/>
              </a:lnSpc>
              <a:buFont typeface="Wingdings" panose="05000000000000000000" pitchFamily="2" charset="2"/>
              <a:buNone/>
            </a:pPr>
            <a:r>
              <a:rPr lang="en-US" altLang="zh-CN" sz="1800" b="1" kern="0" dirty="0" smtClean="0"/>
              <a:t>    Ⅰ</a:t>
            </a:r>
            <a:r>
              <a:rPr lang="zh-CN" altLang="en-US" sz="1800" b="1" kern="0" dirty="0" smtClean="0"/>
              <a:t>：分类代号及其意义为：</a:t>
            </a:r>
            <a:endParaRPr lang="zh-CN" altLang="en-US" sz="1800" kern="0" dirty="0" smtClean="0"/>
          </a:p>
          <a:p>
            <a:pPr marL="469900" indent="-469900">
              <a:lnSpc>
                <a:spcPct val="150000"/>
              </a:lnSpc>
              <a:buFont typeface="Wingdings" panose="05000000000000000000" pitchFamily="2" charset="2"/>
              <a:buNone/>
            </a:pPr>
            <a:r>
              <a:rPr lang="en-US" altLang="zh-CN" sz="1800" kern="0" dirty="0" smtClean="0"/>
              <a:t>    GY</a:t>
            </a:r>
            <a:r>
              <a:rPr lang="en-US" altLang="zh-CN" sz="1800" kern="0" dirty="0" smtClean="0">
                <a:latin typeface="Times New Roman" panose="02020603050405020304" pitchFamily="18" charset="0"/>
              </a:rPr>
              <a:t>——</a:t>
            </a:r>
            <a:r>
              <a:rPr lang="zh-CN" altLang="en-US" sz="1800" kern="0" dirty="0" smtClean="0"/>
              <a:t>通信用室（野）外光缆；</a:t>
            </a:r>
            <a:r>
              <a:rPr lang="en-US" altLang="zh-CN" sz="1800" kern="0" dirty="0" smtClean="0"/>
              <a:t>         GR</a:t>
            </a:r>
            <a:r>
              <a:rPr lang="en-US" altLang="zh-CN" sz="1800" kern="0" dirty="0" smtClean="0">
                <a:latin typeface="Times New Roman" panose="02020603050405020304" pitchFamily="18" charset="0"/>
              </a:rPr>
              <a:t>——</a:t>
            </a:r>
            <a:r>
              <a:rPr lang="zh-CN" altLang="en-US" sz="1800" kern="0" dirty="0" smtClean="0"/>
              <a:t>通信用软光缆；</a:t>
            </a:r>
          </a:p>
          <a:p>
            <a:pPr marL="469900" indent="-469900">
              <a:lnSpc>
                <a:spcPct val="150000"/>
              </a:lnSpc>
              <a:buFont typeface="Wingdings" panose="05000000000000000000" pitchFamily="2" charset="2"/>
              <a:buNone/>
            </a:pPr>
            <a:r>
              <a:rPr lang="zh-CN" altLang="en-US" sz="1800" kern="0" dirty="0" smtClean="0"/>
              <a:t>    </a:t>
            </a:r>
            <a:r>
              <a:rPr lang="en-US" altLang="zh-CN" sz="1800" kern="0" dirty="0" smtClean="0"/>
              <a:t>GJ</a:t>
            </a:r>
            <a:r>
              <a:rPr lang="en-US" altLang="zh-CN" sz="1800" kern="0" dirty="0" smtClean="0">
                <a:latin typeface="Times New Roman" panose="02020603050405020304" pitchFamily="18" charset="0"/>
              </a:rPr>
              <a:t>——</a:t>
            </a:r>
            <a:r>
              <a:rPr lang="zh-CN" altLang="en-US" sz="1800" kern="0" dirty="0" smtClean="0"/>
              <a:t>通信用室（局）内光缆；</a:t>
            </a:r>
            <a:r>
              <a:rPr lang="en-US" altLang="zh-CN" sz="1800" kern="0" dirty="0" smtClean="0"/>
              <a:t>          GS</a:t>
            </a:r>
            <a:r>
              <a:rPr lang="en-US" altLang="zh-CN" sz="1800" kern="0" dirty="0" smtClean="0">
                <a:latin typeface="Times New Roman" panose="02020603050405020304" pitchFamily="18" charset="0"/>
              </a:rPr>
              <a:t>——</a:t>
            </a:r>
            <a:r>
              <a:rPr lang="zh-CN" altLang="en-US" sz="1800" kern="0" dirty="0" smtClean="0"/>
              <a:t>通信用设备内光缆；</a:t>
            </a:r>
          </a:p>
          <a:p>
            <a:pPr marL="469900" indent="-469900">
              <a:lnSpc>
                <a:spcPct val="150000"/>
              </a:lnSpc>
              <a:buFont typeface="Wingdings" panose="05000000000000000000" pitchFamily="2" charset="2"/>
              <a:buNone/>
            </a:pPr>
            <a:r>
              <a:rPr lang="zh-CN" altLang="en-US" sz="1800" kern="0" dirty="0" smtClean="0"/>
              <a:t>    </a:t>
            </a:r>
            <a:r>
              <a:rPr lang="en-US" altLang="zh-CN" sz="1800" kern="0" dirty="0" smtClean="0"/>
              <a:t>GH</a:t>
            </a:r>
            <a:r>
              <a:rPr lang="en-US" altLang="zh-CN" sz="1800" kern="0" dirty="0" smtClean="0">
                <a:latin typeface="Times New Roman" panose="02020603050405020304" pitchFamily="18" charset="0"/>
              </a:rPr>
              <a:t>——</a:t>
            </a:r>
            <a:r>
              <a:rPr lang="zh-CN" altLang="en-US" sz="1800" kern="0" dirty="0" smtClean="0"/>
              <a:t>通信用海底光缆；</a:t>
            </a:r>
            <a:r>
              <a:rPr lang="en-US" altLang="zh-CN" sz="1800" kern="0" dirty="0" smtClean="0"/>
              <a:t>                     GT</a:t>
            </a:r>
            <a:r>
              <a:rPr lang="en-US" altLang="zh-CN" sz="1800" kern="0" dirty="0" smtClean="0">
                <a:latin typeface="Times New Roman" panose="02020603050405020304" pitchFamily="18" charset="0"/>
              </a:rPr>
              <a:t>——</a:t>
            </a:r>
            <a:r>
              <a:rPr lang="zh-CN" altLang="en-US" sz="1800" kern="0" dirty="0" smtClean="0"/>
              <a:t>通信用特殊光缆。</a:t>
            </a:r>
          </a:p>
          <a:p>
            <a:pPr marL="469900" indent="-469900">
              <a:lnSpc>
                <a:spcPct val="150000"/>
              </a:lnSpc>
              <a:buFont typeface="Wingdings" panose="05000000000000000000" pitchFamily="2" charset="2"/>
              <a:buNone/>
            </a:pPr>
            <a:r>
              <a:rPr lang="zh-CN" altLang="en-US" sz="1800" b="1" kern="0" dirty="0" smtClean="0"/>
              <a:t>    </a:t>
            </a:r>
            <a:r>
              <a:rPr lang="en-US" altLang="zh-CN" sz="1800" b="1" kern="0" dirty="0" smtClean="0"/>
              <a:t>Ⅱ</a:t>
            </a:r>
            <a:r>
              <a:rPr lang="zh-CN" altLang="en-US" sz="1800" b="1" kern="0" dirty="0" smtClean="0"/>
              <a:t>：加强构件代号及其意义为：</a:t>
            </a:r>
            <a:endParaRPr lang="zh-CN" altLang="en-US" sz="1800" kern="0" dirty="0" smtClean="0"/>
          </a:p>
          <a:p>
            <a:pPr marL="469900" indent="-469900">
              <a:lnSpc>
                <a:spcPct val="150000"/>
              </a:lnSpc>
              <a:buFont typeface="Wingdings" panose="05000000000000000000" pitchFamily="2" charset="2"/>
              <a:buNone/>
            </a:pPr>
            <a:r>
              <a:rPr lang="en-US" altLang="zh-CN" sz="1800" kern="0" dirty="0" smtClean="0"/>
              <a:t>    </a:t>
            </a:r>
            <a:r>
              <a:rPr lang="zh-CN" altLang="en-US" sz="1800" kern="0" dirty="0" smtClean="0"/>
              <a:t>无符号</a:t>
            </a:r>
            <a:r>
              <a:rPr lang="en-US" altLang="zh-CN" sz="1800" kern="0" dirty="0" smtClean="0">
                <a:latin typeface="Times New Roman" panose="02020603050405020304" pitchFamily="18" charset="0"/>
              </a:rPr>
              <a:t>——</a:t>
            </a:r>
            <a:r>
              <a:rPr lang="zh-CN" altLang="en-US" sz="1800" kern="0" dirty="0" smtClean="0"/>
              <a:t>金属加强构件；</a:t>
            </a:r>
            <a:r>
              <a:rPr lang="en-US" altLang="zh-CN" sz="1800" kern="0" dirty="0" smtClean="0"/>
              <a:t>                   F</a:t>
            </a:r>
            <a:r>
              <a:rPr lang="en-US" altLang="zh-CN" sz="1800" kern="0" dirty="0" smtClean="0">
                <a:latin typeface="Times New Roman" panose="02020603050405020304" pitchFamily="18" charset="0"/>
              </a:rPr>
              <a:t>——</a:t>
            </a:r>
            <a:r>
              <a:rPr lang="zh-CN" altLang="en-US" sz="1800" kern="0" dirty="0" smtClean="0"/>
              <a:t>非金属加强构件；</a:t>
            </a:r>
          </a:p>
          <a:p>
            <a:pPr marL="469900" indent="-469900">
              <a:lnSpc>
                <a:spcPct val="150000"/>
              </a:lnSpc>
              <a:buFont typeface="Wingdings" panose="05000000000000000000" pitchFamily="2" charset="2"/>
              <a:buNone/>
            </a:pPr>
            <a:r>
              <a:rPr lang="zh-CN" altLang="en-US" sz="1800" kern="0" dirty="0" smtClean="0"/>
              <a:t>    </a:t>
            </a:r>
            <a:r>
              <a:rPr lang="en-US" altLang="zh-CN" sz="1800" kern="0" dirty="0" smtClean="0"/>
              <a:t>G</a:t>
            </a:r>
            <a:r>
              <a:rPr lang="en-US" altLang="zh-CN" sz="1800" kern="0" dirty="0" smtClean="0">
                <a:latin typeface="Times New Roman" panose="02020603050405020304" pitchFamily="18" charset="0"/>
              </a:rPr>
              <a:t>——</a:t>
            </a:r>
            <a:r>
              <a:rPr lang="zh-CN" altLang="en-US" sz="1800" kern="0" dirty="0" smtClean="0"/>
              <a:t>金属重型加强构件；</a:t>
            </a:r>
            <a:r>
              <a:rPr lang="en-US" altLang="zh-CN" sz="1800" kern="0" dirty="0" smtClean="0"/>
              <a:t>                    H</a:t>
            </a:r>
            <a:r>
              <a:rPr lang="en-US" altLang="zh-CN" sz="1800" kern="0" dirty="0" smtClean="0">
                <a:latin typeface="Times New Roman" panose="02020603050405020304" pitchFamily="18" charset="0"/>
              </a:rPr>
              <a:t>——</a:t>
            </a:r>
            <a:r>
              <a:rPr lang="zh-CN" altLang="en-US" sz="1800" kern="0" dirty="0" smtClean="0"/>
              <a:t>非金属重型加强构件。</a:t>
            </a:r>
          </a:p>
          <a:p>
            <a:pPr marL="469900" indent="-469900">
              <a:lnSpc>
                <a:spcPct val="150000"/>
              </a:lnSpc>
              <a:buFont typeface="Wingdings" panose="05000000000000000000" pitchFamily="2" charset="2"/>
              <a:buNone/>
            </a:pPr>
            <a:r>
              <a:rPr lang="en-US" altLang="zh-CN" sz="1800" b="1" kern="0" dirty="0" smtClean="0"/>
              <a:t>    Ⅲ</a:t>
            </a:r>
            <a:r>
              <a:rPr lang="zh-CN" altLang="en-US" sz="1800" b="1" kern="0" dirty="0" smtClean="0"/>
              <a:t>：派生特征代号及其意义为：</a:t>
            </a:r>
            <a:endParaRPr lang="zh-CN" altLang="en-US" sz="1800" kern="0" dirty="0" smtClean="0"/>
          </a:p>
          <a:p>
            <a:pPr marL="469900" indent="-469900">
              <a:lnSpc>
                <a:spcPct val="150000"/>
              </a:lnSpc>
              <a:buFont typeface="Wingdings" panose="05000000000000000000" pitchFamily="2" charset="2"/>
              <a:buNone/>
            </a:pPr>
            <a:r>
              <a:rPr lang="en-US" altLang="zh-CN" sz="1800" kern="0" dirty="0" smtClean="0"/>
              <a:t>    D</a:t>
            </a:r>
            <a:r>
              <a:rPr lang="en-US" altLang="zh-CN" sz="1800" kern="0" dirty="0" smtClean="0">
                <a:latin typeface="Times New Roman" panose="02020603050405020304" pitchFamily="18" charset="0"/>
              </a:rPr>
              <a:t>——</a:t>
            </a:r>
            <a:r>
              <a:rPr lang="zh-CN" altLang="en-US" sz="1800" kern="0" dirty="0" smtClean="0"/>
              <a:t>光纤带状结构；</a:t>
            </a:r>
            <a:r>
              <a:rPr lang="en-US" altLang="zh-CN" sz="1800" kern="0" dirty="0" smtClean="0"/>
              <a:t>        	             G</a:t>
            </a:r>
            <a:r>
              <a:rPr lang="en-US" altLang="zh-CN" sz="1800" kern="0" dirty="0" smtClean="0">
                <a:latin typeface="Times New Roman" panose="02020603050405020304" pitchFamily="18" charset="0"/>
              </a:rPr>
              <a:t>——</a:t>
            </a:r>
            <a:r>
              <a:rPr lang="zh-CN" altLang="en-US" sz="1800" kern="0" dirty="0" smtClean="0"/>
              <a:t>骨架槽结构；</a:t>
            </a:r>
          </a:p>
          <a:p>
            <a:pPr marL="469900" indent="-469900">
              <a:lnSpc>
                <a:spcPct val="150000"/>
              </a:lnSpc>
              <a:buFont typeface="Wingdings" panose="05000000000000000000" pitchFamily="2" charset="2"/>
              <a:buNone/>
            </a:pPr>
            <a:r>
              <a:rPr lang="zh-CN" altLang="en-US" sz="1800" kern="0" dirty="0" smtClean="0"/>
              <a:t>    </a:t>
            </a:r>
            <a:r>
              <a:rPr lang="en-US" altLang="zh-CN" sz="1800" kern="0" dirty="0" smtClean="0"/>
              <a:t>B</a:t>
            </a:r>
            <a:r>
              <a:rPr lang="en-US" altLang="zh-CN" sz="1800" kern="0" dirty="0" smtClean="0">
                <a:latin typeface="Times New Roman" panose="02020603050405020304" pitchFamily="18" charset="0"/>
              </a:rPr>
              <a:t>——</a:t>
            </a:r>
            <a:r>
              <a:rPr lang="zh-CN" altLang="en-US" sz="1800" kern="0" dirty="0" smtClean="0"/>
              <a:t>扁平式结构；</a:t>
            </a:r>
            <a:r>
              <a:rPr lang="en-US" altLang="zh-CN" sz="1800" kern="0" dirty="0" smtClean="0"/>
              <a:t>                                </a:t>
            </a:r>
            <a:r>
              <a:rPr lang="zh-CN" altLang="en-US" sz="1800" kern="0" dirty="0" smtClean="0"/>
              <a:t>  </a:t>
            </a:r>
            <a:r>
              <a:rPr lang="en-US" altLang="zh-CN" sz="1800" kern="0" dirty="0" smtClean="0"/>
              <a:t>Z</a:t>
            </a:r>
            <a:r>
              <a:rPr lang="en-US" altLang="zh-CN" sz="1800" kern="0" dirty="0" smtClean="0">
                <a:latin typeface="Times New Roman" panose="02020603050405020304" pitchFamily="18" charset="0"/>
              </a:rPr>
              <a:t>——</a:t>
            </a:r>
            <a:r>
              <a:rPr lang="zh-CN" altLang="en-US" sz="1800" kern="0" dirty="0" smtClean="0"/>
              <a:t>自承式结构。</a:t>
            </a:r>
          </a:p>
          <a:p>
            <a:pPr marL="469900" indent="-469900">
              <a:lnSpc>
                <a:spcPct val="150000"/>
              </a:lnSpc>
              <a:buFont typeface="Wingdings" panose="05000000000000000000" pitchFamily="2" charset="2"/>
              <a:buNone/>
            </a:pPr>
            <a:r>
              <a:rPr lang="zh-CN" altLang="en-US" sz="1800" kern="0" dirty="0" smtClean="0"/>
              <a:t>    </a:t>
            </a:r>
            <a:r>
              <a:rPr lang="en-US" altLang="zh-CN" sz="1800" kern="0" dirty="0" smtClean="0"/>
              <a:t>T</a:t>
            </a:r>
            <a:r>
              <a:rPr lang="en-US" altLang="zh-CN" sz="1800" kern="0" dirty="0" smtClean="0">
                <a:latin typeface="Times New Roman" panose="02020603050405020304" pitchFamily="18" charset="0"/>
              </a:rPr>
              <a:t>——</a:t>
            </a:r>
            <a:r>
              <a:rPr lang="zh-CN" altLang="en-US" sz="1800" kern="0" dirty="0" smtClean="0"/>
              <a:t>填充式结构。</a:t>
            </a:r>
          </a:p>
        </p:txBody>
      </p:sp>
    </p:spTree>
    <p:extLst>
      <p:ext uri="{BB962C8B-B14F-4D97-AF65-F5344CB8AC3E}">
        <p14:creationId xmlns:p14="http://schemas.microsoft.com/office/powerpoint/2010/main" val="120890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6</a:t>
            </a:fld>
            <a:endParaRPr lang="en-US" altLang="zh-CN"/>
          </a:p>
        </p:txBody>
      </p:sp>
      <p:grpSp>
        <p:nvGrpSpPr>
          <p:cNvPr id="3" name="组合 92164"/>
          <p:cNvGrpSpPr>
            <a:grpSpLocks/>
          </p:cNvGrpSpPr>
          <p:nvPr/>
        </p:nvGrpSpPr>
        <p:grpSpPr bwMode="auto">
          <a:xfrm>
            <a:off x="3122439" y="1208854"/>
            <a:ext cx="2414588" cy="2133600"/>
            <a:chOff x="432" y="1104"/>
            <a:chExt cx="1521" cy="1344"/>
          </a:xfrm>
        </p:grpSpPr>
        <p:grpSp>
          <p:nvGrpSpPr>
            <p:cNvPr id="4" name="组合 92165"/>
            <p:cNvGrpSpPr>
              <a:grpSpLocks/>
            </p:cNvGrpSpPr>
            <p:nvPr/>
          </p:nvGrpSpPr>
          <p:grpSpPr bwMode="auto">
            <a:xfrm>
              <a:off x="432" y="1104"/>
              <a:ext cx="1521" cy="1344"/>
              <a:chOff x="1728" y="1233"/>
              <a:chExt cx="2241" cy="1854"/>
            </a:xfrm>
          </p:grpSpPr>
          <p:pic>
            <p:nvPicPr>
              <p:cNvPr id="7" name="图片 921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 y="1233"/>
                <a:ext cx="2241" cy="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921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 y="2880"/>
                <a:ext cx="636"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直接连接符 92168"/>
            <p:cNvSpPr>
              <a:spLocks noChangeShapeType="1"/>
            </p:cNvSpPr>
            <p:nvPr/>
          </p:nvSpPr>
          <p:spPr bwMode="auto">
            <a:xfrm>
              <a:off x="1200" y="1776"/>
              <a:ext cx="0" cy="624"/>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graphicFrame>
          <p:nvGraphicFramePr>
            <p:cNvPr id="6" name="对象 92169"/>
            <p:cNvGraphicFramePr>
              <a:graphicFrameLocks/>
            </p:cNvGraphicFramePr>
            <p:nvPr/>
          </p:nvGraphicFramePr>
          <p:xfrm>
            <a:off x="1104" y="2112"/>
            <a:ext cx="103" cy="144"/>
          </p:xfrm>
          <a:graphic>
            <a:graphicData uri="http://schemas.openxmlformats.org/presentationml/2006/ole">
              <mc:AlternateContent xmlns:mc="http://schemas.openxmlformats.org/markup-compatibility/2006">
                <mc:Choice xmlns:v="urn:schemas-microsoft-com:vml" Requires="v">
                  <p:oleObj spid="_x0000_s4104" r:id="rId5" imgW="127042" imgH="177732" progId="Equation.3">
                    <p:embed/>
                  </p:oleObj>
                </mc:Choice>
                <mc:Fallback>
                  <p:oleObj r:id="rId5" imgW="127042" imgH="177732" progId="Equation.3">
                    <p:embed/>
                    <p:pic>
                      <p:nvPicPr>
                        <p:cNvPr id="18439" name="对象 9216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4" y="2112"/>
                          <a:ext cx="10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sp>
        <p:nvSpPr>
          <p:cNvPr id="9" name="文本框 92170"/>
          <p:cNvSpPr txBox="1">
            <a:spLocks noChangeArrowheads="1"/>
          </p:cNvSpPr>
          <p:nvPr/>
        </p:nvSpPr>
        <p:spPr bwMode="auto">
          <a:xfrm>
            <a:off x="6581044" y="1375220"/>
            <a:ext cx="4872182" cy="1698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b="1" dirty="0">
                <a:latin typeface="楷体_GB2312" pitchFamily="49" charset="-122"/>
                <a:ea typeface="楷体_GB2312" pitchFamily="49" charset="-122"/>
              </a:rPr>
              <a:t>SMF:2a=4-10</a:t>
            </a:r>
            <a:r>
              <a:rPr lang="en-US" altLang="zh-CN" b="1" dirty="0">
                <a:latin typeface="楷体_GB2312" pitchFamily="49" charset="-122"/>
                <a:ea typeface="楷体_GB2312" pitchFamily="49" charset="-122"/>
                <a:sym typeface="Symbol" panose="05050102010706020507" pitchFamily="18" charset="2"/>
              </a:rPr>
              <a:t>m,2b=125</a:t>
            </a:r>
          </a:p>
          <a:p>
            <a:pPr>
              <a:lnSpc>
                <a:spcPct val="150000"/>
              </a:lnSpc>
            </a:pPr>
            <a:r>
              <a:rPr lang="zh-CN" altLang="en-US" b="1" dirty="0">
                <a:latin typeface="楷体_GB2312" pitchFamily="49" charset="-122"/>
                <a:ea typeface="楷体_GB2312" pitchFamily="49" charset="-122"/>
                <a:sym typeface="Symbol" panose="05050102010706020507" pitchFamily="18" charset="2"/>
              </a:rPr>
              <a:t>理论分析中，可以认为包层是无限大的</a:t>
            </a:r>
          </a:p>
          <a:p>
            <a:pPr>
              <a:lnSpc>
                <a:spcPct val="150000"/>
              </a:lnSpc>
            </a:pPr>
            <a:r>
              <a:rPr lang="en-US" altLang="zh-CN" b="1" dirty="0">
                <a:latin typeface="楷体_GB2312" pitchFamily="49" charset="-122"/>
                <a:ea typeface="楷体_GB2312" pitchFamily="49" charset="-122"/>
                <a:sym typeface="Symbol" panose="05050102010706020507" pitchFamily="18" charset="2"/>
              </a:rPr>
              <a:t>MMF:(</a:t>
            </a:r>
            <a:r>
              <a:rPr lang="zh-CN" altLang="en-US" b="1" dirty="0">
                <a:latin typeface="楷体_GB2312" pitchFamily="49" charset="-122"/>
                <a:ea typeface="楷体_GB2312" pitchFamily="49" charset="-122"/>
                <a:sym typeface="Symbol" panose="05050102010706020507" pitchFamily="18" charset="2"/>
              </a:rPr>
              <a:t>阶跃多模光纤</a:t>
            </a:r>
            <a:r>
              <a:rPr lang="en-US" altLang="zh-CN" b="1" dirty="0">
                <a:latin typeface="楷体_GB2312" pitchFamily="49" charset="-122"/>
                <a:ea typeface="楷体_GB2312" pitchFamily="49" charset="-122"/>
                <a:sym typeface="Symbol" panose="05050102010706020507" pitchFamily="18" charset="2"/>
              </a:rPr>
              <a:t>)</a:t>
            </a:r>
          </a:p>
          <a:p>
            <a:pPr>
              <a:lnSpc>
                <a:spcPct val="150000"/>
              </a:lnSpc>
            </a:pPr>
            <a:r>
              <a:rPr lang="en-US" altLang="zh-CN" b="1" dirty="0">
                <a:latin typeface="楷体_GB2312" pitchFamily="49" charset="-122"/>
                <a:ea typeface="楷体_GB2312" pitchFamily="49" charset="-122"/>
              </a:rPr>
              <a:t>2a=50</a:t>
            </a:r>
            <a:r>
              <a:rPr lang="en-US" altLang="zh-CN" b="1" dirty="0">
                <a:latin typeface="楷体_GB2312" pitchFamily="49" charset="-122"/>
                <a:ea typeface="楷体_GB2312" pitchFamily="49" charset="-122"/>
                <a:sym typeface="Symbol" panose="05050102010706020507" pitchFamily="18" charset="2"/>
              </a:rPr>
              <a:t>m,2b=125</a:t>
            </a:r>
            <a:endParaRPr lang="en-US" altLang="zh-CN" b="1" dirty="0">
              <a:latin typeface="楷体_GB2312" pitchFamily="49" charset="-122"/>
              <a:ea typeface="楷体_GB2312" pitchFamily="49" charset="-122"/>
            </a:endParaRPr>
          </a:p>
        </p:txBody>
      </p:sp>
      <p:sp>
        <p:nvSpPr>
          <p:cNvPr id="10" name="矩形 92171"/>
          <p:cNvSpPr>
            <a:spLocks noChangeArrowheads="1"/>
          </p:cNvSpPr>
          <p:nvPr/>
        </p:nvSpPr>
        <p:spPr bwMode="auto">
          <a:xfrm>
            <a:off x="2356802" y="3611403"/>
            <a:ext cx="74446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dirty="0">
                <a:latin typeface="楷体_GB2312" pitchFamily="49" charset="-122"/>
                <a:ea typeface="楷体_GB2312" pitchFamily="49" charset="-122"/>
                <a:sym typeface="Symbol" panose="05050102010706020507" pitchFamily="18" charset="2"/>
              </a:rPr>
              <a:t>阶跃光纤和渐变光纤 </a:t>
            </a:r>
            <a:r>
              <a:rPr lang="en-US" altLang="zh-CN" sz="2000" b="1" dirty="0">
                <a:latin typeface="Tahoma" panose="020B0604030504040204" pitchFamily="34" charset="0"/>
                <a:ea typeface="楷体_GB2312" pitchFamily="49" charset="-122"/>
                <a:sym typeface="Symbol" panose="05050102010706020507" pitchFamily="18" charset="2"/>
              </a:rPr>
              <a:t>Step-Index Fiber &amp; Graded-Index Fiber</a:t>
            </a:r>
          </a:p>
        </p:txBody>
      </p:sp>
      <p:pic>
        <p:nvPicPr>
          <p:cNvPr id="11" name="图片 921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6802" y="4673705"/>
            <a:ext cx="46863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9217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41587" y="4303632"/>
            <a:ext cx="2401887"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89733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60</a:t>
            </a:fld>
            <a:endParaRPr lang="en-US" altLang="zh-CN"/>
          </a:p>
        </p:txBody>
      </p:sp>
      <p:sp>
        <p:nvSpPr>
          <p:cNvPr id="3" name="Rectangle 2"/>
          <p:cNvSpPr txBox="1">
            <a:spLocks noChangeArrowheads="1"/>
          </p:cNvSpPr>
          <p:nvPr/>
        </p:nvSpPr>
        <p:spPr bwMode="auto">
          <a:xfrm>
            <a:off x="10056880" y="0"/>
            <a:ext cx="186283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zh-CN" altLang="en-US" sz="2800" kern="0" dirty="0" smtClean="0">
                <a:solidFill>
                  <a:schemeClr val="tx1"/>
                </a:solidFill>
              </a:rPr>
              <a:t>光缆识别</a:t>
            </a:r>
          </a:p>
        </p:txBody>
      </p:sp>
      <p:sp>
        <p:nvSpPr>
          <p:cNvPr id="4" name="Rectangle 3"/>
          <p:cNvSpPr txBox="1">
            <a:spLocks noChangeArrowheads="1"/>
          </p:cNvSpPr>
          <p:nvPr/>
        </p:nvSpPr>
        <p:spPr bwMode="auto">
          <a:xfrm>
            <a:off x="841213" y="1297983"/>
            <a:ext cx="1014708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9900" indent="-469900">
              <a:lnSpc>
                <a:spcPct val="150000"/>
              </a:lnSpc>
              <a:buFont typeface="Wingdings" panose="05000000000000000000" pitchFamily="2" charset="2"/>
              <a:buNone/>
            </a:pPr>
            <a:r>
              <a:rPr lang="en-US" altLang="zh-CN" sz="1800" b="1" kern="0" dirty="0" smtClean="0"/>
              <a:t>Ⅳ</a:t>
            </a:r>
            <a:r>
              <a:rPr lang="zh-CN" altLang="en-US" sz="1800" b="1" kern="0" dirty="0" smtClean="0"/>
              <a:t>： 护层代号及其意义为；</a:t>
            </a:r>
            <a:endParaRPr lang="zh-CN" altLang="en-US" sz="1800" kern="0" dirty="0" smtClean="0"/>
          </a:p>
          <a:p>
            <a:pPr marL="469900" indent="-469900">
              <a:lnSpc>
                <a:spcPct val="150000"/>
              </a:lnSpc>
              <a:buFont typeface="Wingdings" panose="05000000000000000000" pitchFamily="2" charset="2"/>
              <a:buNone/>
            </a:pPr>
            <a:r>
              <a:rPr lang="en-US" altLang="zh-CN" sz="1800" kern="0" dirty="0" smtClean="0"/>
              <a:t>Y</a:t>
            </a:r>
            <a:r>
              <a:rPr lang="en-US" altLang="zh-CN" sz="1800" kern="0" dirty="0" smtClean="0">
                <a:latin typeface="Times New Roman" panose="02020603050405020304" pitchFamily="18" charset="0"/>
              </a:rPr>
              <a:t>——</a:t>
            </a:r>
            <a:r>
              <a:rPr lang="zh-CN" altLang="en-US" sz="1800" kern="0" dirty="0" smtClean="0"/>
              <a:t>聚乙烯护层；</a:t>
            </a:r>
            <a:r>
              <a:rPr lang="en-US" altLang="zh-CN" sz="1800" kern="0" dirty="0" smtClean="0"/>
              <a:t>                  V</a:t>
            </a:r>
            <a:r>
              <a:rPr lang="en-US" altLang="zh-CN" sz="1800" kern="0" dirty="0" smtClean="0">
                <a:latin typeface="Times New Roman" panose="02020603050405020304" pitchFamily="18" charset="0"/>
              </a:rPr>
              <a:t>——</a:t>
            </a:r>
            <a:r>
              <a:rPr lang="zh-CN" altLang="en-US" sz="1800" kern="0" dirty="0" smtClean="0"/>
              <a:t>聚氯乙烯护层；</a:t>
            </a:r>
          </a:p>
          <a:p>
            <a:pPr marL="469900" indent="-469900">
              <a:lnSpc>
                <a:spcPct val="150000"/>
              </a:lnSpc>
              <a:buFont typeface="Wingdings" panose="05000000000000000000" pitchFamily="2" charset="2"/>
              <a:buNone/>
            </a:pPr>
            <a:r>
              <a:rPr lang="en-US" altLang="zh-CN" sz="1800" kern="0" dirty="0" smtClean="0"/>
              <a:t>U</a:t>
            </a:r>
            <a:r>
              <a:rPr lang="en-US" altLang="zh-CN" sz="1800" kern="0" dirty="0" smtClean="0">
                <a:latin typeface="Times New Roman" panose="02020603050405020304" pitchFamily="18" charset="0"/>
              </a:rPr>
              <a:t>——</a:t>
            </a:r>
            <a:r>
              <a:rPr lang="zh-CN" altLang="en-US" sz="1800" kern="0" dirty="0" smtClean="0"/>
              <a:t>聚氨酯护层；</a:t>
            </a:r>
            <a:r>
              <a:rPr lang="en-US" altLang="zh-CN" sz="1800" kern="0" dirty="0" smtClean="0"/>
              <a:t>                  A</a:t>
            </a:r>
            <a:r>
              <a:rPr lang="en-US" altLang="zh-CN" sz="1800" kern="0" dirty="0" smtClean="0">
                <a:latin typeface="Times New Roman" panose="02020603050405020304" pitchFamily="18" charset="0"/>
              </a:rPr>
              <a:t>——</a:t>
            </a:r>
            <a:r>
              <a:rPr lang="zh-CN" altLang="en-US" sz="1800" kern="0" dirty="0" smtClean="0"/>
              <a:t>铝</a:t>
            </a:r>
            <a:r>
              <a:rPr lang="en-US" altLang="zh-CN" sz="1800" kern="0" dirty="0" smtClean="0"/>
              <a:t>-</a:t>
            </a:r>
            <a:r>
              <a:rPr lang="zh-CN" altLang="en-US" sz="1800" kern="0" dirty="0" smtClean="0"/>
              <a:t>聚乙烯粘结护层；</a:t>
            </a:r>
          </a:p>
          <a:p>
            <a:pPr marL="469900" indent="-469900">
              <a:lnSpc>
                <a:spcPct val="150000"/>
              </a:lnSpc>
              <a:buFont typeface="Wingdings" panose="05000000000000000000" pitchFamily="2" charset="2"/>
              <a:buNone/>
            </a:pPr>
            <a:r>
              <a:rPr lang="en-US" altLang="zh-CN" sz="1800" kern="0" dirty="0" smtClean="0"/>
              <a:t>L</a:t>
            </a:r>
            <a:r>
              <a:rPr lang="en-US" altLang="zh-CN" sz="1800" kern="0" dirty="0" smtClean="0">
                <a:latin typeface="Times New Roman" panose="02020603050405020304" pitchFamily="18" charset="0"/>
              </a:rPr>
              <a:t>——</a:t>
            </a:r>
            <a:r>
              <a:rPr lang="zh-CN" altLang="en-US" sz="1800" kern="0" dirty="0" smtClean="0"/>
              <a:t>铝护套；</a:t>
            </a:r>
            <a:r>
              <a:rPr lang="en-US" altLang="zh-CN" sz="1800" kern="0" dirty="0" smtClean="0"/>
              <a:t>                         G</a:t>
            </a:r>
            <a:r>
              <a:rPr lang="en-US" altLang="zh-CN" sz="1800" kern="0" dirty="0" smtClean="0">
                <a:latin typeface="Times New Roman" panose="02020603050405020304" pitchFamily="18" charset="0"/>
              </a:rPr>
              <a:t>——</a:t>
            </a:r>
            <a:r>
              <a:rPr lang="zh-CN" altLang="en-US" sz="1800" kern="0" dirty="0" smtClean="0"/>
              <a:t>钢护套；</a:t>
            </a:r>
          </a:p>
          <a:p>
            <a:pPr marL="469900" indent="-469900">
              <a:lnSpc>
                <a:spcPct val="150000"/>
              </a:lnSpc>
              <a:buFont typeface="Wingdings" panose="05000000000000000000" pitchFamily="2" charset="2"/>
              <a:buNone/>
            </a:pPr>
            <a:r>
              <a:rPr lang="en-US" altLang="zh-CN" sz="1800" kern="0" dirty="0" smtClean="0"/>
              <a:t>Q</a:t>
            </a:r>
            <a:r>
              <a:rPr lang="en-US" altLang="zh-CN" sz="1800" kern="0" dirty="0" smtClean="0">
                <a:latin typeface="Times New Roman" panose="02020603050405020304" pitchFamily="18" charset="0"/>
              </a:rPr>
              <a:t>——</a:t>
            </a:r>
            <a:r>
              <a:rPr lang="zh-CN" altLang="en-US" sz="1800" kern="0" dirty="0" smtClean="0"/>
              <a:t>铅护套；</a:t>
            </a:r>
            <a:r>
              <a:rPr lang="en-US" altLang="zh-CN" sz="1800" kern="0" dirty="0" smtClean="0"/>
              <a:t>	                S</a:t>
            </a:r>
            <a:r>
              <a:rPr lang="en-US" altLang="zh-CN" sz="1800" kern="0" dirty="0" smtClean="0">
                <a:latin typeface="Times New Roman" panose="02020603050405020304" pitchFamily="18" charset="0"/>
              </a:rPr>
              <a:t>——</a:t>
            </a:r>
            <a:r>
              <a:rPr lang="zh-CN" altLang="en-US" sz="1800" kern="0" dirty="0" smtClean="0"/>
              <a:t>钢</a:t>
            </a:r>
            <a:r>
              <a:rPr lang="en-US" altLang="zh-CN" sz="1800" kern="0" dirty="0" smtClean="0"/>
              <a:t>-</a:t>
            </a:r>
            <a:r>
              <a:rPr lang="zh-CN" altLang="en-US" sz="1800" kern="0" dirty="0" smtClean="0"/>
              <a:t>铝</a:t>
            </a:r>
            <a:r>
              <a:rPr lang="en-US" altLang="zh-CN" sz="1800" kern="0" dirty="0" smtClean="0"/>
              <a:t>-</a:t>
            </a:r>
            <a:r>
              <a:rPr lang="zh-CN" altLang="en-US" sz="1800" kern="0" dirty="0" smtClean="0"/>
              <a:t>聚乙烯综合护套。</a:t>
            </a:r>
          </a:p>
          <a:p>
            <a:pPr marL="469900" indent="-469900">
              <a:lnSpc>
                <a:spcPct val="150000"/>
              </a:lnSpc>
              <a:buFont typeface="Wingdings" panose="05000000000000000000" pitchFamily="2" charset="2"/>
              <a:buNone/>
            </a:pPr>
            <a:r>
              <a:rPr lang="en-US" altLang="zh-CN" sz="1800" b="1" kern="0" dirty="0" smtClean="0"/>
              <a:t>Ⅴ</a:t>
            </a:r>
            <a:r>
              <a:rPr lang="zh-CN" altLang="en-US" sz="1800" b="1" kern="0" dirty="0" smtClean="0"/>
              <a:t>：外护层的代号及其意义为：</a:t>
            </a:r>
            <a:endParaRPr lang="zh-CN" altLang="en-US" sz="1800" kern="0" dirty="0" smtClean="0"/>
          </a:p>
          <a:p>
            <a:pPr marL="469900" indent="-469900">
              <a:lnSpc>
                <a:spcPct val="150000"/>
              </a:lnSpc>
              <a:buFont typeface="Wingdings" panose="05000000000000000000" pitchFamily="2" charset="2"/>
              <a:buNone/>
            </a:pPr>
            <a:r>
              <a:rPr lang="en-US" altLang="zh-CN" sz="1800" kern="0" dirty="0" smtClean="0"/>
              <a:t>    </a:t>
            </a:r>
            <a:r>
              <a:rPr lang="zh-CN" altLang="en-US" sz="1800" kern="0" dirty="0" smtClean="0"/>
              <a:t>外护层是指铠装层及其铠装外边的外护层，外护层的代号及其意义如表</a:t>
            </a:r>
            <a:r>
              <a:rPr lang="en-US" altLang="zh-CN" sz="1800" kern="0" dirty="0" smtClean="0"/>
              <a:t>1</a:t>
            </a:r>
            <a:r>
              <a:rPr lang="zh-CN" altLang="en-US" sz="1800" kern="0" dirty="0" smtClean="0"/>
              <a:t>所示。</a:t>
            </a:r>
          </a:p>
        </p:txBody>
      </p:sp>
    </p:spTree>
    <p:extLst>
      <p:ext uri="{BB962C8B-B14F-4D97-AF65-F5344CB8AC3E}">
        <p14:creationId xmlns:p14="http://schemas.microsoft.com/office/powerpoint/2010/main" val="4469751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61</a:t>
            </a:fld>
            <a:endParaRPr lang="en-US" altLang="zh-CN"/>
          </a:p>
        </p:txBody>
      </p:sp>
      <p:sp>
        <p:nvSpPr>
          <p:cNvPr id="3" name="Rectangle 3"/>
          <p:cNvSpPr txBox="1">
            <a:spLocks noChangeArrowheads="1"/>
          </p:cNvSpPr>
          <p:nvPr/>
        </p:nvSpPr>
        <p:spPr bwMode="auto">
          <a:xfrm>
            <a:off x="1659530" y="39711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9900" indent="-469900" algn="ctr">
              <a:buFont typeface="Wingdings" panose="05000000000000000000" pitchFamily="2" charset="2"/>
              <a:buNone/>
            </a:pPr>
            <a:r>
              <a:rPr lang="zh-CN" altLang="en-US" sz="2200" b="1" kern="0" dirty="0" smtClean="0">
                <a:solidFill>
                  <a:srgbClr val="B90000"/>
                </a:solidFill>
              </a:rPr>
              <a:t>表</a:t>
            </a:r>
            <a:r>
              <a:rPr lang="en-US" altLang="zh-CN" sz="2200" b="1" kern="0" dirty="0" smtClean="0">
                <a:solidFill>
                  <a:srgbClr val="B90000"/>
                </a:solidFill>
              </a:rPr>
              <a:t>1 </a:t>
            </a:r>
            <a:r>
              <a:rPr lang="zh-CN" altLang="en-US" sz="2200" b="1" kern="0" dirty="0" smtClean="0">
                <a:solidFill>
                  <a:srgbClr val="B90000"/>
                </a:solidFill>
              </a:rPr>
              <a:t>外护层代号及其意义</a:t>
            </a:r>
            <a:endParaRPr lang="zh-CN" altLang="en-US" sz="2200" kern="0" dirty="0" smtClean="0">
              <a:solidFill>
                <a:srgbClr val="B90000"/>
              </a:solidFill>
            </a:endParaRPr>
          </a:p>
          <a:p>
            <a:pPr marL="469900" indent="-469900">
              <a:buFont typeface="Wingdings" panose="05000000000000000000" pitchFamily="2" charset="2"/>
              <a:buNone/>
            </a:pPr>
            <a:endParaRPr lang="zh-CN" altLang="en-US" sz="2200" kern="0" dirty="0" smtClean="0"/>
          </a:p>
        </p:txBody>
      </p:sp>
      <p:graphicFrame>
        <p:nvGraphicFramePr>
          <p:cNvPr id="4" name="表格 3"/>
          <p:cNvGraphicFramePr/>
          <p:nvPr>
            <p:extLst>
              <p:ext uri="{D42A27DB-BD31-4B8C-83A1-F6EECF244321}">
                <p14:modId xmlns:p14="http://schemas.microsoft.com/office/powerpoint/2010/main" val="3865272168"/>
              </p:ext>
            </p:extLst>
          </p:nvPr>
        </p:nvGraphicFramePr>
        <p:xfrm>
          <a:off x="2105025" y="1600201"/>
          <a:ext cx="8512281" cy="3922359"/>
        </p:xfrm>
        <a:graphic>
          <a:graphicData uri="http://schemas.openxmlformats.org/drawingml/2006/table">
            <a:tbl>
              <a:tblPr/>
              <a:tblGrid>
                <a:gridCol w="1461344">
                  <a:extLst>
                    <a:ext uri="{9D8B030D-6E8A-4147-A177-3AD203B41FA5}">
                      <a16:colId xmlns:a16="http://schemas.microsoft.com/office/drawing/2014/main" val="20000"/>
                    </a:ext>
                  </a:extLst>
                </a:gridCol>
                <a:gridCol w="2711243">
                  <a:extLst>
                    <a:ext uri="{9D8B030D-6E8A-4147-A177-3AD203B41FA5}">
                      <a16:colId xmlns:a16="http://schemas.microsoft.com/office/drawing/2014/main" val="20001"/>
                    </a:ext>
                  </a:extLst>
                </a:gridCol>
                <a:gridCol w="1447701">
                  <a:extLst>
                    <a:ext uri="{9D8B030D-6E8A-4147-A177-3AD203B41FA5}">
                      <a16:colId xmlns:a16="http://schemas.microsoft.com/office/drawing/2014/main" val="20002"/>
                    </a:ext>
                  </a:extLst>
                </a:gridCol>
                <a:gridCol w="2891993">
                  <a:extLst>
                    <a:ext uri="{9D8B030D-6E8A-4147-A177-3AD203B41FA5}">
                      <a16:colId xmlns:a16="http://schemas.microsoft.com/office/drawing/2014/main" val="20003"/>
                    </a:ext>
                  </a:extLst>
                </a:gridCol>
              </a:tblGrid>
              <a:tr h="560337">
                <a:tc>
                  <a:txBody>
                    <a:bodyPr/>
                    <a:lstStyle>
                      <a:lvl1pPr marL="342900" lvl="0" indent="-342900" algn="l" defTabSz="914400" eaLnBrk="1" fontAlgn="base" latinLnBrk="0" hangingPunct="1">
                        <a:spcBef>
                          <a:spcPct val="20000"/>
                        </a:spcBef>
                        <a:spcAft>
                          <a:spcPct val="0"/>
                        </a:spcAft>
                        <a:buClr>
                          <a:schemeClr val="folHlink"/>
                        </a:buClr>
                        <a:buSzPct val="60000"/>
                        <a:buFont typeface="Wingdings" pitchFamily="2" charset="2"/>
                        <a:buChar char="n"/>
                        <a:defRPr sz="2800" b="0" i="0" u="none" kern="1200" baseline="0">
                          <a:solidFill>
                            <a:schemeClr val="tx1"/>
                          </a:solidFill>
                          <a:latin typeface="Tahoma" pitchFamily="34" charset="0"/>
                          <a:ea typeface="宋体"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zh-CN" altLang="en-US" sz="2000" dirty="0"/>
                        <a:t>代</a:t>
                      </a:r>
                      <a:r>
                        <a:rPr lang="en-US" altLang="x-none" sz="2000" dirty="0"/>
                        <a:t>  </a:t>
                      </a:r>
                      <a:r>
                        <a:rPr lang="zh-CN" altLang="en-US" sz="2000" dirty="0"/>
                        <a:t>号</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lr>
                          <a:schemeClr val="folHlink"/>
                        </a:buClr>
                        <a:buSzPct val="60000"/>
                        <a:buFont typeface="Wingdings" pitchFamily="2" charset="2"/>
                        <a:buChar char="n"/>
                        <a:defRPr sz="2800" b="0" i="0" u="none" kern="1200" baseline="0">
                          <a:solidFill>
                            <a:schemeClr val="tx1"/>
                          </a:solidFill>
                          <a:latin typeface="Tahoma" pitchFamily="34" charset="0"/>
                          <a:ea typeface="宋体"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zh-CN" altLang="en-US" sz="2000" dirty="0"/>
                        <a:t>铠装层（方式）</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lr>
                          <a:schemeClr val="folHlink"/>
                        </a:buClr>
                        <a:buSzPct val="60000"/>
                        <a:buFont typeface="Wingdings" pitchFamily="2" charset="2"/>
                        <a:buChar char="n"/>
                        <a:defRPr sz="2800" b="0" i="0" u="none" kern="1200" baseline="0">
                          <a:solidFill>
                            <a:schemeClr val="tx1"/>
                          </a:solidFill>
                          <a:latin typeface="Tahoma" pitchFamily="34" charset="0"/>
                          <a:ea typeface="宋体"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zh-CN" altLang="en-US" sz="2000" dirty="0"/>
                        <a:t>代</a:t>
                      </a:r>
                      <a:r>
                        <a:rPr lang="en-US" altLang="x-none" sz="2000" dirty="0"/>
                        <a:t>  </a:t>
                      </a:r>
                      <a:r>
                        <a:rPr lang="zh-CN" altLang="en-US" sz="2000" dirty="0"/>
                        <a:t>号</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lr>
                          <a:schemeClr val="folHlink"/>
                        </a:buClr>
                        <a:buSzPct val="60000"/>
                        <a:buFont typeface="Wingdings" pitchFamily="2" charset="2"/>
                        <a:buChar char="n"/>
                        <a:defRPr sz="2800" b="0" i="0" u="none" kern="1200" baseline="0">
                          <a:solidFill>
                            <a:schemeClr val="tx1"/>
                          </a:solidFill>
                          <a:latin typeface="Tahoma" pitchFamily="34" charset="0"/>
                          <a:ea typeface="宋体"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zh-CN" altLang="en-US" sz="2000" dirty="0"/>
                        <a:t>外护层（材料）</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0337">
                <a:tc>
                  <a:txBody>
                    <a:bodyPr/>
                    <a:lstStyle>
                      <a:lvl1pPr marL="342900" lvl="0" indent="-342900" algn="l" defTabSz="914400" eaLnBrk="1" fontAlgn="base" latinLnBrk="0" hangingPunct="1">
                        <a:spcBef>
                          <a:spcPct val="20000"/>
                        </a:spcBef>
                        <a:spcAft>
                          <a:spcPct val="0"/>
                        </a:spcAft>
                        <a:buClr>
                          <a:schemeClr val="folHlink"/>
                        </a:buClr>
                        <a:buSzPct val="60000"/>
                        <a:buFont typeface="Wingdings" pitchFamily="2" charset="2"/>
                        <a:buChar char="n"/>
                        <a:defRPr sz="2800" b="0" i="0" u="none" kern="1200" baseline="0">
                          <a:solidFill>
                            <a:schemeClr val="tx1"/>
                          </a:solidFill>
                          <a:latin typeface="Tahoma" pitchFamily="34" charset="0"/>
                          <a:ea typeface="宋体"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zh-CN" altLang="zh-CN" sz="2000" dirty="0"/>
                        <a:t>0</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lr>
                          <a:schemeClr val="folHlink"/>
                        </a:buClr>
                        <a:buSzPct val="60000"/>
                        <a:buFont typeface="Wingdings" pitchFamily="2" charset="2"/>
                        <a:buChar char="n"/>
                        <a:defRPr sz="2800" b="0" i="0" u="none" kern="1200" baseline="0">
                          <a:solidFill>
                            <a:schemeClr val="tx1"/>
                          </a:solidFill>
                          <a:latin typeface="Tahoma" pitchFamily="34" charset="0"/>
                          <a:ea typeface="宋体"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zh-CN" altLang="en-US" sz="2000" dirty="0"/>
                        <a:t>无</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lr>
                          <a:schemeClr val="folHlink"/>
                        </a:buClr>
                        <a:buSzPct val="60000"/>
                        <a:buFont typeface="Wingdings" pitchFamily="2" charset="2"/>
                        <a:buChar char="n"/>
                        <a:defRPr sz="2800" b="0" i="0" u="none" kern="1200" baseline="0">
                          <a:solidFill>
                            <a:schemeClr val="tx1"/>
                          </a:solidFill>
                          <a:latin typeface="Tahoma" pitchFamily="34" charset="0"/>
                          <a:ea typeface="宋体"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zh-CN" altLang="zh-CN" sz="2000" dirty="0"/>
                        <a:t>0</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lr>
                          <a:schemeClr val="folHlink"/>
                        </a:buClr>
                        <a:buSzPct val="60000"/>
                        <a:buFont typeface="Wingdings" pitchFamily="2" charset="2"/>
                        <a:buChar char="n"/>
                        <a:defRPr sz="2800" b="0" i="0" u="none" kern="1200" baseline="0">
                          <a:solidFill>
                            <a:schemeClr val="tx1"/>
                          </a:solidFill>
                          <a:latin typeface="Tahoma" pitchFamily="34" charset="0"/>
                          <a:ea typeface="宋体"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zh-CN" altLang="en-US" sz="2000" dirty="0"/>
                        <a:t>无</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0337">
                <a:tc>
                  <a:txBody>
                    <a:bodyPr/>
                    <a:lstStyle>
                      <a:lvl1pPr marL="342900" lvl="0" indent="-342900" algn="l" defTabSz="914400" eaLnBrk="1" fontAlgn="base" latinLnBrk="0" hangingPunct="1">
                        <a:spcBef>
                          <a:spcPct val="20000"/>
                        </a:spcBef>
                        <a:spcAft>
                          <a:spcPct val="0"/>
                        </a:spcAft>
                        <a:buClr>
                          <a:schemeClr val="folHlink"/>
                        </a:buClr>
                        <a:buSzPct val="60000"/>
                        <a:buFont typeface="Wingdings" pitchFamily="2" charset="2"/>
                        <a:buChar char="n"/>
                        <a:defRPr sz="2800" b="0" i="0" u="none" kern="1200" baseline="0">
                          <a:solidFill>
                            <a:schemeClr val="tx1"/>
                          </a:solidFill>
                          <a:latin typeface="Tahoma" pitchFamily="34" charset="0"/>
                          <a:ea typeface="宋体"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zh-CN" altLang="zh-CN" sz="2000" dirty="0"/>
                        <a:t>1</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lr>
                          <a:schemeClr val="folHlink"/>
                        </a:buClr>
                        <a:buSzPct val="60000"/>
                        <a:buFont typeface="Wingdings" pitchFamily="2" charset="2"/>
                        <a:buChar char="n"/>
                        <a:defRPr sz="2800" b="0" i="0" u="none" kern="1200" baseline="0">
                          <a:solidFill>
                            <a:schemeClr val="tx1"/>
                          </a:solidFill>
                          <a:latin typeface="Tahoma" pitchFamily="34" charset="0"/>
                          <a:ea typeface="宋体"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zh-CN" altLang="zh-CN" sz="2000" dirty="0"/>
                        <a:t>——</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lr>
                          <a:schemeClr val="folHlink"/>
                        </a:buClr>
                        <a:buSzPct val="60000"/>
                        <a:buFont typeface="Wingdings" pitchFamily="2" charset="2"/>
                        <a:buChar char="n"/>
                        <a:defRPr sz="2800" b="0" i="0" u="none" kern="1200" baseline="0">
                          <a:solidFill>
                            <a:schemeClr val="tx1"/>
                          </a:solidFill>
                          <a:latin typeface="Tahoma" pitchFamily="34" charset="0"/>
                          <a:ea typeface="宋体"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zh-CN" altLang="zh-CN" sz="2000" dirty="0"/>
                        <a:t>1</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lr>
                          <a:schemeClr val="folHlink"/>
                        </a:buClr>
                        <a:buSzPct val="60000"/>
                        <a:buFont typeface="Wingdings" pitchFamily="2" charset="2"/>
                        <a:buChar char="n"/>
                        <a:defRPr sz="2800" b="0" i="0" u="none" kern="1200" baseline="0">
                          <a:solidFill>
                            <a:schemeClr val="tx1"/>
                          </a:solidFill>
                          <a:latin typeface="Tahoma" pitchFamily="34" charset="0"/>
                          <a:ea typeface="宋体"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zh-CN" altLang="en-US" sz="2000" dirty="0"/>
                        <a:t>纤维层</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0337">
                <a:tc>
                  <a:txBody>
                    <a:bodyPr/>
                    <a:lstStyle>
                      <a:lvl1pPr marL="342900" lvl="0" indent="-342900" algn="l" defTabSz="914400" eaLnBrk="1" fontAlgn="base" latinLnBrk="0" hangingPunct="1">
                        <a:spcBef>
                          <a:spcPct val="20000"/>
                        </a:spcBef>
                        <a:spcAft>
                          <a:spcPct val="0"/>
                        </a:spcAft>
                        <a:buClr>
                          <a:schemeClr val="folHlink"/>
                        </a:buClr>
                        <a:buSzPct val="60000"/>
                        <a:buFont typeface="Wingdings" pitchFamily="2" charset="2"/>
                        <a:buChar char="n"/>
                        <a:defRPr sz="2800" b="0" i="0" u="none" kern="1200" baseline="0">
                          <a:solidFill>
                            <a:schemeClr val="tx1"/>
                          </a:solidFill>
                          <a:latin typeface="Tahoma" pitchFamily="34" charset="0"/>
                          <a:ea typeface="宋体"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zh-CN" altLang="zh-CN" sz="2000" dirty="0"/>
                        <a:t>2</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lr>
                          <a:schemeClr val="folHlink"/>
                        </a:buClr>
                        <a:buSzPct val="60000"/>
                        <a:buFont typeface="Wingdings" pitchFamily="2" charset="2"/>
                        <a:buChar char="n"/>
                        <a:defRPr sz="2800" b="0" i="0" u="none" kern="1200" baseline="0">
                          <a:solidFill>
                            <a:schemeClr val="tx1"/>
                          </a:solidFill>
                          <a:latin typeface="Tahoma" pitchFamily="34" charset="0"/>
                          <a:ea typeface="宋体"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zh-CN" altLang="en-US" sz="2000" dirty="0"/>
                        <a:t>双钢带</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lr>
                          <a:schemeClr val="folHlink"/>
                        </a:buClr>
                        <a:buSzPct val="60000"/>
                        <a:buFont typeface="Wingdings" pitchFamily="2" charset="2"/>
                        <a:buChar char="n"/>
                        <a:defRPr sz="2800" b="0" i="0" u="none" kern="1200" baseline="0">
                          <a:solidFill>
                            <a:schemeClr val="tx1"/>
                          </a:solidFill>
                          <a:latin typeface="Tahoma" pitchFamily="34" charset="0"/>
                          <a:ea typeface="宋体"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zh-CN" altLang="zh-CN" sz="2000" dirty="0"/>
                        <a:t>2</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lr>
                          <a:schemeClr val="folHlink"/>
                        </a:buClr>
                        <a:buSzPct val="60000"/>
                        <a:buFont typeface="Wingdings" pitchFamily="2" charset="2"/>
                        <a:buChar char="n"/>
                        <a:defRPr sz="2800" b="0" i="0" u="none" kern="1200" baseline="0">
                          <a:solidFill>
                            <a:schemeClr val="tx1"/>
                          </a:solidFill>
                          <a:latin typeface="Tahoma" pitchFamily="34" charset="0"/>
                          <a:ea typeface="宋体"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zh-CN" altLang="en-US" sz="2000" dirty="0"/>
                        <a:t>聚氯乙烯套</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0337">
                <a:tc>
                  <a:txBody>
                    <a:bodyPr/>
                    <a:lstStyle>
                      <a:lvl1pPr marL="342900" lvl="0" indent="-342900" algn="l" defTabSz="914400" eaLnBrk="1" fontAlgn="base" latinLnBrk="0" hangingPunct="1">
                        <a:spcBef>
                          <a:spcPct val="20000"/>
                        </a:spcBef>
                        <a:spcAft>
                          <a:spcPct val="0"/>
                        </a:spcAft>
                        <a:buClr>
                          <a:schemeClr val="folHlink"/>
                        </a:buClr>
                        <a:buSzPct val="60000"/>
                        <a:buFont typeface="Wingdings" pitchFamily="2" charset="2"/>
                        <a:buChar char="n"/>
                        <a:defRPr sz="2800" b="0" i="0" u="none" kern="1200" baseline="0">
                          <a:solidFill>
                            <a:schemeClr val="tx1"/>
                          </a:solidFill>
                          <a:latin typeface="Tahoma" pitchFamily="34" charset="0"/>
                          <a:ea typeface="宋体"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zh-CN" altLang="zh-CN" sz="2000" dirty="0"/>
                        <a:t>3</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lr>
                          <a:schemeClr val="folHlink"/>
                        </a:buClr>
                        <a:buSzPct val="60000"/>
                        <a:buFont typeface="Wingdings" pitchFamily="2" charset="2"/>
                        <a:buChar char="n"/>
                        <a:defRPr sz="2800" b="0" i="0" u="none" kern="1200" baseline="0">
                          <a:solidFill>
                            <a:schemeClr val="tx1"/>
                          </a:solidFill>
                          <a:latin typeface="Tahoma" pitchFamily="34" charset="0"/>
                          <a:ea typeface="宋体"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zh-CN" altLang="en-US" sz="2000" dirty="0"/>
                        <a:t>细圆钢丝</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lr>
                          <a:schemeClr val="folHlink"/>
                        </a:buClr>
                        <a:buSzPct val="60000"/>
                        <a:buFont typeface="Wingdings" pitchFamily="2" charset="2"/>
                        <a:buChar char="n"/>
                        <a:defRPr sz="2800" b="0" i="0" u="none" kern="1200" baseline="0">
                          <a:solidFill>
                            <a:schemeClr val="tx1"/>
                          </a:solidFill>
                          <a:latin typeface="Tahoma" pitchFamily="34" charset="0"/>
                          <a:ea typeface="宋体"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zh-CN" altLang="zh-CN" sz="2000" dirty="0"/>
                        <a:t>3</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lr>
                          <a:schemeClr val="folHlink"/>
                        </a:buClr>
                        <a:buSzPct val="60000"/>
                        <a:buFont typeface="Wingdings" pitchFamily="2" charset="2"/>
                        <a:buChar char="n"/>
                        <a:defRPr sz="2800" b="0" i="0" u="none" kern="1200" baseline="0">
                          <a:solidFill>
                            <a:schemeClr val="tx1"/>
                          </a:solidFill>
                          <a:latin typeface="Tahoma" pitchFamily="34" charset="0"/>
                          <a:ea typeface="宋体"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zh-CN" altLang="en-US" sz="2000" dirty="0"/>
                        <a:t>聚乙烯套</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60337">
                <a:tc>
                  <a:txBody>
                    <a:bodyPr/>
                    <a:lstStyle>
                      <a:lvl1pPr marL="342900" lvl="0" indent="-342900" algn="l" defTabSz="914400" eaLnBrk="1" fontAlgn="base" latinLnBrk="0" hangingPunct="1">
                        <a:spcBef>
                          <a:spcPct val="20000"/>
                        </a:spcBef>
                        <a:spcAft>
                          <a:spcPct val="0"/>
                        </a:spcAft>
                        <a:buClr>
                          <a:schemeClr val="folHlink"/>
                        </a:buClr>
                        <a:buSzPct val="60000"/>
                        <a:buFont typeface="Wingdings" pitchFamily="2" charset="2"/>
                        <a:buChar char="n"/>
                        <a:defRPr sz="2800" b="0" i="0" u="none" kern="1200" baseline="0">
                          <a:solidFill>
                            <a:schemeClr val="tx1"/>
                          </a:solidFill>
                          <a:latin typeface="Tahoma" pitchFamily="34" charset="0"/>
                          <a:ea typeface="宋体"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zh-CN" altLang="zh-CN" sz="2000" dirty="0"/>
                        <a:t>4</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lr>
                          <a:schemeClr val="folHlink"/>
                        </a:buClr>
                        <a:buSzPct val="60000"/>
                        <a:buFont typeface="Wingdings" pitchFamily="2" charset="2"/>
                        <a:buChar char="n"/>
                        <a:defRPr sz="2800" b="0" i="0" u="none" kern="1200" baseline="0">
                          <a:solidFill>
                            <a:schemeClr val="tx1"/>
                          </a:solidFill>
                          <a:latin typeface="Tahoma" pitchFamily="34" charset="0"/>
                          <a:ea typeface="宋体"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zh-CN" altLang="en-US" sz="2000" dirty="0"/>
                        <a:t>粗圆钢丝</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lr>
                          <a:schemeClr val="folHlink"/>
                        </a:buClr>
                        <a:buSzPct val="60000"/>
                        <a:buFont typeface="Wingdings" pitchFamily="2" charset="2"/>
                        <a:buChar char="n"/>
                        <a:defRPr sz="2800" b="0" i="0" u="none" kern="1200" baseline="0">
                          <a:solidFill>
                            <a:schemeClr val="tx1"/>
                          </a:solidFill>
                          <a:latin typeface="Tahoma" pitchFamily="34" charset="0"/>
                          <a:ea typeface="宋体"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zh-CN" altLang="zh-CN" sz="2000" dirty="0"/>
                        <a:t>—</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lr>
                          <a:schemeClr val="folHlink"/>
                        </a:buClr>
                        <a:buSzPct val="60000"/>
                        <a:buFont typeface="Wingdings" pitchFamily="2" charset="2"/>
                        <a:buChar char="n"/>
                        <a:defRPr sz="2800" b="0" i="0" u="none" kern="1200" baseline="0">
                          <a:solidFill>
                            <a:schemeClr val="tx1"/>
                          </a:solidFill>
                          <a:latin typeface="Tahoma" pitchFamily="34" charset="0"/>
                          <a:ea typeface="宋体"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zh-CN" altLang="zh-CN" sz="2000" dirty="0"/>
                        <a:t>—</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60337">
                <a:tc>
                  <a:txBody>
                    <a:bodyPr/>
                    <a:lstStyle>
                      <a:lvl1pPr marL="342900" lvl="0" indent="-342900" algn="l" defTabSz="914400" eaLnBrk="1" fontAlgn="base" latinLnBrk="0" hangingPunct="1">
                        <a:spcBef>
                          <a:spcPct val="20000"/>
                        </a:spcBef>
                        <a:spcAft>
                          <a:spcPct val="0"/>
                        </a:spcAft>
                        <a:buClr>
                          <a:schemeClr val="folHlink"/>
                        </a:buClr>
                        <a:buSzPct val="60000"/>
                        <a:buFont typeface="Wingdings" pitchFamily="2" charset="2"/>
                        <a:buChar char="n"/>
                        <a:defRPr sz="2800" b="0" i="0" u="none" kern="1200" baseline="0">
                          <a:solidFill>
                            <a:schemeClr val="tx1"/>
                          </a:solidFill>
                          <a:latin typeface="Tahoma" pitchFamily="34" charset="0"/>
                          <a:ea typeface="宋体"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zh-CN" altLang="zh-CN" sz="2000" dirty="0"/>
                        <a:t>5</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lr>
                          <a:schemeClr val="folHlink"/>
                        </a:buClr>
                        <a:buSzPct val="60000"/>
                        <a:buFont typeface="Wingdings" pitchFamily="2" charset="2"/>
                        <a:buChar char="n"/>
                        <a:defRPr sz="2800" b="0" i="0" u="none" kern="1200" baseline="0">
                          <a:solidFill>
                            <a:schemeClr val="tx1"/>
                          </a:solidFill>
                          <a:latin typeface="Tahoma" pitchFamily="34" charset="0"/>
                          <a:ea typeface="宋体"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zh-CN" altLang="en-US" sz="2000" dirty="0"/>
                        <a:t>单钢带皱纹纵包</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lr>
                          <a:schemeClr val="folHlink"/>
                        </a:buClr>
                        <a:buSzPct val="60000"/>
                        <a:buFont typeface="Wingdings" pitchFamily="2" charset="2"/>
                        <a:buChar char="n"/>
                        <a:defRPr sz="2800" b="0" i="0" u="none" kern="1200" baseline="0">
                          <a:solidFill>
                            <a:schemeClr val="tx1"/>
                          </a:solidFill>
                          <a:latin typeface="Tahoma" pitchFamily="34" charset="0"/>
                          <a:ea typeface="宋体"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zh-CN" altLang="zh-CN" sz="2000" dirty="0"/>
                        <a:t>—</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lr>
                          <a:schemeClr val="folHlink"/>
                        </a:buClr>
                        <a:buSzPct val="60000"/>
                        <a:buFont typeface="Wingdings" pitchFamily="2" charset="2"/>
                        <a:buChar char="n"/>
                        <a:defRPr sz="2800" b="0" i="0" u="none" kern="1200" baseline="0">
                          <a:solidFill>
                            <a:schemeClr val="tx1"/>
                          </a:solidFill>
                          <a:latin typeface="Tahoma" pitchFamily="34" charset="0"/>
                          <a:ea typeface="宋体"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
                          <a:srgbClr val="000000"/>
                        </a:buClr>
                        <a:buNone/>
                      </a:pPr>
                      <a:r>
                        <a:rPr lang="zh-CN" altLang="zh-CN" sz="2000" dirty="0"/>
                        <a:t>—</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303673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62</a:t>
            </a:fld>
            <a:endParaRPr lang="en-US" altLang="zh-CN"/>
          </a:p>
        </p:txBody>
      </p:sp>
      <p:sp>
        <p:nvSpPr>
          <p:cNvPr id="3" name="Rectangle 3"/>
          <p:cNvSpPr txBox="1">
            <a:spLocks noChangeArrowheads="1"/>
          </p:cNvSpPr>
          <p:nvPr/>
        </p:nvSpPr>
        <p:spPr bwMode="auto">
          <a:xfrm>
            <a:off x="175299" y="1118812"/>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9900" indent="-469900" algn="ctr">
              <a:buFont typeface="Wingdings" panose="05000000000000000000" pitchFamily="2" charset="2"/>
              <a:buNone/>
            </a:pPr>
            <a:r>
              <a:rPr lang="en-US" altLang="zh-CN" sz="2200" kern="0" dirty="0" smtClean="0">
                <a:solidFill>
                  <a:srgbClr val="B90000"/>
                </a:solidFill>
              </a:rPr>
              <a:t>2</a:t>
            </a:r>
            <a:r>
              <a:rPr lang="zh-CN" altLang="en-US" sz="2200" kern="0" dirty="0" smtClean="0">
                <a:solidFill>
                  <a:srgbClr val="B90000"/>
                </a:solidFill>
              </a:rPr>
              <a:t>、光缆规格由五部分七项内容组成，如图所示。</a:t>
            </a:r>
          </a:p>
          <a:p>
            <a:pPr marL="469900" indent="-469900" algn="ctr">
              <a:buFont typeface="Wingdings" panose="05000000000000000000" pitchFamily="2" charset="2"/>
              <a:buNone/>
            </a:pPr>
            <a:endParaRPr lang="zh-CN" altLang="en-US" sz="2200" kern="0" dirty="0" smtClean="0">
              <a:solidFill>
                <a:srgbClr val="B90000"/>
              </a:solidFill>
            </a:endParaRPr>
          </a:p>
          <a:p>
            <a:pPr marL="469900" indent="-469900" algn="ctr">
              <a:buFont typeface="Wingdings" panose="05000000000000000000" pitchFamily="2" charset="2"/>
              <a:buNone/>
            </a:pPr>
            <a:endParaRPr lang="zh-CN" altLang="en-US" sz="2200" kern="0" dirty="0" smtClean="0">
              <a:solidFill>
                <a:srgbClr val="B90000"/>
              </a:solidFill>
            </a:endParaRPr>
          </a:p>
          <a:p>
            <a:pPr marL="469900" indent="-469900" algn="ctr">
              <a:buFont typeface="Wingdings" panose="05000000000000000000" pitchFamily="2" charset="2"/>
              <a:buNone/>
            </a:pPr>
            <a:endParaRPr lang="zh-CN" altLang="en-US" sz="2200" kern="0" dirty="0" smtClean="0">
              <a:solidFill>
                <a:srgbClr val="B90000"/>
              </a:solidFill>
            </a:endParaRPr>
          </a:p>
          <a:p>
            <a:pPr marL="469900" indent="-469900" algn="ctr">
              <a:buFont typeface="Wingdings" panose="05000000000000000000" pitchFamily="2" charset="2"/>
              <a:buNone/>
            </a:pPr>
            <a:endParaRPr lang="zh-CN" altLang="en-US" sz="2200" kern="0" dirty="0" smtClean="0">
              <a:solidFill>
                <a:srgbClr val="B90000"/>
              </a:solidFill>
            </a:endParaRPr>
          </a:p>
          <a:p>
            <a:pPr marL="469900" indent="-469900" algn="ctr">
              <a:buFont typeface="Wingdings" panose="05000000000000000000" pitchFamily="2" charset="2"/>
              <a:buNone/>
            </a:pPr>
            <a:endParaRPr lang="zh-CN" altLang="en-US" sz="2200" kern="0" dirty="0" smtClean="0">
              <a:solidFill>
                <a:srgbClr val="B90000"/>
              </a:solidFill>
            </a:endParaRPr>
          </a:p>
          <a:p>
            <a:pPr marL="469900" indent="-469900" algn="ctr">
              <a:buFont typeface="Wingdings" panose="05000000000000000000" pitchFamily="2" charset="2"/>
              <a:buNone/>
            </a:pPr>
            <a:endParaRPr lang="zh-CN" altLang="en-US" sz="2200" kern="0" dirty="0" smtClean="0">
              <a:solidFill>
                <a:srgbClr val="B90000"/>
              </a:solidFill>
            </a:endParaRPr>
          </a:p>
          <a:p>
            <a:pPr marL="469900" indent="-469900" algn="ctr">
              <a:buFont typeface="Wingdings" panose="05000000000000000000" pitchFamily="2" charset="2"/>
              <a:buNone/>
            </a:pPr>
            <a:endParaRPr lang="zh-CN" altLang="en-US" sz="2200" kern="0" dirty="0" smtClean="0">
              <a:solidFill>
                <a:srgbClr val="B90000"/>
              </a:solidFill>
            </a:endParaRPr>
          </a:p>
          <a:p>
            <a:pPr marL="469900" indent="-469900" algn="ctr">
              <a:buFont typeface="Wingdings" panose="05000000000000000000" pitchFamily="2" charset="2"/>
              <a:buNone/>
            </a:pPr>
            <a:endParaRPr lang="zh-CN" altLang="en-US" sz="2200" kern="0" dirty="0" smtClean="0">
              <a:solidFill>
                <a:srgbClr val="B90000"/>
              </a:solidFill>
            </a:endParaRPr>
          </a:p>
          <a:p>
            <a:pPr marL="469900" indent="-469900" algn="ctr">
              <a:buFont typeface="Wingdings" panose="05000000000000000000" pitchFamily="2" charset="2"/>
              <a:buNone/>
            </a:pPr>
            <a:endParaRPr lang="zh-CN" altLang="en-US" sz="2200" kern="0" dirty="0" smtClean="0">
              <a:solidFill>
                <a:srgbClr val="B90000"/>
              </a:solidFill>
            </a:endParaRPr>
          </a:p>
          <a:p>
            <a:pPr marL="469900" indent="-469900" algn="ctr">
              <a:buFont typeface="Wingdings" panose="05000000000000000000" pitchFamily="2" charset="2"/>
              <a:buNone/>
            </a:pPr>
            <a:endParaRPr lang="zh-CN" altLang="en-US" sz="2200" kern="0" dirty="0" smtClean="0">
              <a:solidFill>
                <a:srgbClr val="B90000"/>
              </a:solidFill>
            </a:endParaRPr>
          </a:p>
          <a:p>
            <a:pPr marL="469900" indent="-469900" algn="ctr">
              <a:buFont typeface="Wingdings" panose="05000000000000000000" pitchFamily="2" charset="2"/>
              <a:buNone/>
            </a:pPr>
            <a:r>
              <a:rPr lang="zh-CN" altLang="en-US" sz="2200" kern="0" dirty="0" smtClean="0">
                <a:solidFill>
                  <a:srgbClr val="B90000"/>
                </a:solidFill>
              </a:rPr>
              <a:t>                                                 光缆的规格组成部分</a:t>
            </a:r>
            <a:endParaRPr lang="zh-CN" altLang="en-US" sz="2200" kern="0" dirty="0" smtClean="0"/>
          </a:p>
        </p:txBody>
      </p:sp>
      <p:sp>
        <p:nvSpPr>
          <p:cNvPr id="4" name="Rectangle 2"/>
          <p:cNvSpPr>
            <a:spLocks noChangeArrowheads="1"/>
          </p:cNvSpPr>
          <p:nvPr/>
        </p:nvSpPr>
        <p:spPr bwMode="auto">
          <a:xfrm>
            <a:off x="-1007389" y="-1081464"/>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sz="1800">
              <a:latin typeface="Verdana" panose="020B0604030504040204" pitchFamily="34" charset="0"/>
            </a:endParaRPr>
          </a:p>
        </p:txBody>
      </p:sp>
      <p:pic>
        <p:nvPicPr>
          <p:cNvPr id="5" name="Picture 1" descr="023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7638" y="2172642"/>
            <a:ext cx="572611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78397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63</a:t>
            </a:fld>
            <a:endParaRPr lang="en-US" altLang="zh-CN"/>
          </a:p>
        </p:txBody>
      </p:sp>
      <p:sp>
        <p:nvSpPr>
          <p:cNvPr id="3" name="文本占位符 103425"/>
          <p:cNvSpPr txBox="1">
            <a:spLocks noChangeArrowheads="1"/>
          </p:cNvSpPr>
          <p:nvPr/>
        </p:nvSpPr>
        <p:spPr bwMode="auto">
          <a:xfrm>
            <a:off x="1391841" y="1547543"/>
            <a:ext cx="6205538" cy="382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lvl="1" indent="-285750" algn="l" rtl="0" fontAlgn="base">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lvl="2" indent="-228600" algn="l" rtl="0" fontAlgn="base">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lvl="3" indent="-228600" algn="l" rtl="0" fontAlgn="base">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lvl="4" indent="-228600" algn="l" rtl="0" fontAlgn="base">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lr>
                <a:schemeClr val="accent1"/>
              </a:buClr>
              <a:buSzPct val="50000"/>
              <a:buFont typeface="Wingdings" pitchFamily="2" charset="2"/>
              <a:buChar char="n"/>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lr>
                <a:schemeClr val="accent1"/>
              </a:buClr>
              <a:buSzPct val="50000"/>
              <a:buFont typeface="Wingdings" pitchFamily="2" charset="2"/>
              <a:buChar char="n"/>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lr>
                <a:schemeClr val="accent1"/>
              </a:buClr>
              <a:buSzPct val="50000"/>
              <a:buFont typeface="Wingdings" pitchFamily="2" charset="2"/>
              <a:buChar char="n"/>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lr>
                <a:schemeClr val="accent1"/>
              </a:buClr>
              <a:buSzPct val="50000"/>
              <a:buFont typeface="Wingdings" pitchFamily="2" charset="2"/>
              <a:buChar char="n"/>
              <a:defRPr sz="2000" b="0" i="0" u="none" kern="1200" baseline="0">
                <a:solidFill>
                  <a:schemeClr val="tx1"/>
                </a:solidFill>
                <a:latin typeface="+mn-lt"/>
                <a:ea typeface="+mn-ea"/>
                <a:cs typeface="+mn-cs"/>
              </a:defRPr>
            </a:lvl9pPr>
          </a:lstStyle>
          <a:p>
            <a:pPr>
              <a:lnSpc>
                <a:spcPct val="130000"/>
              </a:lnSpc>
              <a:buFont typeface="Wingdings" panose="05000000000000000000" pitchFamily="2" charset="2"/>
              <a:buNone/>
            </a:pPr>
            <a:r>
              <a:rPr lang="zh-CN" altLang="en-US" dirty="0" smtClean="0">
                <a:latin typeface="华文中宋" panose="02010600040101010101" pitchFamily="2" charset="-122"/>
                <a:ea typeface="华文中宋" panose="02010600040101010101" pitchFamily="2" charset="-122"/>
              </a:rPr>
              <a:t>光纤的结构与分类</a:t>
            </a:r>
          </a:p>
          <a:p>
            <a:pPr>
              <a:lnSpc>
                <a:spcPct val="130000"/>
              </a:lnSpc>
              <a:buFont typeface="Wingdings" panose="05000000000000000000" pitchFamily="2" charset="2"/>
              <a:buNone/>
            </a:pPr>
            <a:r>
              <a:rPr lang="zh-CN" altLang="en-US" dirty="0">
                <a:latin typeface="华文中宋" panose="02010600040101010101" pitchFamily="2" charset="-122"/>
                <a:ea typeface="华文中宋" panose="02010600040101010101" pitchFamily="2" charset="-122"/>
              </a:rPr>
              <a:t>光纤光缆的制作</a:t>
            </a:r>
          </a:p>
          <a:p>
            <a:pPr>
              <a:lnSpc>
                <a:spcPct val="130000"/>
              </a:lnSpc>
              <a:buFont typeface="Wingdings" panose="05000000000000000000" pitchFamily="2" charset="2"/>
              <a:buNone/>
            </a:pPr>
            <a:r>
              <a:rPr lang="zh-CN" altLang="en-US" dirty="0">
                <a:solidFill>
                  <a:srgbClr val="FF0000"/>
                </a:solidFill>
                <a:latin typeface="华文中宋" panose="02010600040101010101" pitchFamily="2" charset="-122"/>
                <a:ea typeface="华文中宋" panose="02010600040101010101" pitchFamily="2" charset="-122"/>
              </a:rPr>
              <a:t>光纤的损耗特性</a:t>
            </a:r>
          </a:p>
          <a:p>
            <a:pPr>
              <a:lnSpc>
                <a:spcPct val="130000"/>
              </a:lnSpc>
              <a:buFont typeface="Wingdings" panose="05000000000000000000" pitchFamily="2" charset="2"/>
              <a:buNone/>
            </a:pPr>
            <a:r>
              <a:rPr lang="zh-CN" altLang="en-US" dirty="0" smtClean="0">
                <a:latin typeface="华文中宋" panose="02010600040101010101" pitchFamily="2" charset="-122"/>
                <a:ea typeface="华文中宋" panose="02010600040101010101" pitchFamily="2" charset="-122"/>
              </a:rPr>
              <a:t>光纤的色散特性及色散限制</a:t>
            </a:r>
          </a:p>
          <a:p>
            <a:pPr>
              <a:lnSpc>
                <a:spcPct val="130000"/>
              </a:lnSpc>
              <a:buFont typeface="Wingdings" panose="05000000000000000000" pitchFamily="2" charset="2"/>
              <a:buNone/>
            </a:pPr>
            <a:r>
              <a:rPr lang="zh-CN" altLang="en-US" dirty="0" smtClean="0">
                <a:latin typeface="华文中宋" panose="02010600040101010101" pitchFamily="2" charset="-122"/>
                <a:ea typeface="华文中宋" panose="02010600040101010101" pitchFamily="2" charset="-122"/>
              </a:rPr>
              <a:t>光纤中的非线性光学效应</a:t>
            </a:r>
          </a:p>
          <a:p>
            <a:pPr>
              <a:lnSpc>
                <a:spcPct val="130000"/>
              </a:lnSpc>
              <a:buFont typeface="Wingdings" panose="05000000000000000000" pitchFamily="2" charset="2"/>
              <a:buNone/>
            </a:pPr>
            <a:endParaRPr lang="zh-CN" altLang="en-US" dirty="0" smtClean="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32570181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64</a:t>
            </a:fld>
            <a:endParaRPr lang="en-US" altLang="zh-CN"/>
          </a:p>
        </p:txBody>
      </p:sp>
      <p:sp>
        <p:nvSpPr>
          <p:cNvPr id="3" name="标题 307201"/>
          <p:cNvSpPr txBox="1">
            <a:spLocks noChangeArrowheads="1"/>
          </p:cNvSpPr>
          <p:nvPr/>
        </p:nvSpPr>
        <p:spPr>
          <a:xfrm>
            <a:off x="9647238" y="274638"/>
            <a:ext cx="2366962" cy="11430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zh-CN" altLang="en-US" sz="2800" kern="0" dirty="0" smtClean="0"/>
              <a:t>光纤的损耗</a:t>
            </a:r>
          </a:p>
        </p:txBody>
      </p:sp>
      <p:sp>
        <p:nvSpPr>
          <p:cNvPr id="4" name="文本占位符 307202"/>
          <p:cNvSpPr txBox="1">
            <a:spLocks noChangeArrowheads="1"/>
          </p:cNvSpPr>
          <p:nvPr/>
        </p:nvSpPr>
        <p:spPr>
          <a:xfrm>
            <a:off x="965200" y="1341438"/>
            <a:ext cx="7772400" cy="41148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150000"/>
              </a:lnSpc>
              <a:buFont typeface="Wingdings" panose="05000000000000000000" pitchFamily="2" charset="2"/>
              <a:buChar char="Ø"/>
            </a:pPr>
            <a:r>
              <a:rPr lang="zh-TW" altLang="en-US" sz="2000" kern="0" dirty="0" smtClean="0"/>
              <a:t>1310 </a:t>
            </a:r>
            <a:r>
              <a:rPr lang="en-US" altLang="zh-TW" sz="2000" kern="0" dirty="0" smtClean="0"/>
              <a:t>nm : 0.35 ~ 0.5 dB/Km</a:t>
            </a:r>
          </a:p>
          <a:p>
            <a:pPr>
              <a:lnSpc>
                <a:spcPct val="150000"/>
              </a:lnSpc>
              <a:buFont typeface="Wingdings" panose="05000000000000000000" pitchFamily="2" charset="2"/>
              <a:buChar char="Ø"/>
            </a:pPr>
            <a:r>
              <a:rPr lang="en-US" altLang="zh-TW" sz="2000" kern="0" dirty="0" smtClean="0"/>
              <a:t>1550 nm : 0.2 ~ 0.3dB/Km</a:t>
            </a:r>
          </a:p>
          <a:p>
            <a:pPr>
              <a:lnSpc>
                <a:spcPct val="150000"/>
              </a:lnSpc>
              <a:buFont typeface="Wingdings" panose="05000000000000000000" pitchFamily="2" charset="2"/>
              <a:buChar char="Ø"/>
            </a:pPr>
            <a:r>
              <a:rPr lang="en-US" altLang="zh-TW" sz="2000" kern="0" dirty="0" smtClean="0"/>
              <a:t>850 nm :  2.3 ~ 3.4 dB/Km</a:t>
            </a:r>
          </a:p>
          <a:p>
            <a:pPr>
              <a:lnSpc>
                <a:spcPct val="150000"/>
              </a:lnSpc>
              <a:buFont typeface="Wingdings" panose="05000000000000000000" pitchFamily="2" charset="2"/>
              <a:buChar char="Ø"/>
            </a:pPr>
            <a:r>
              <a:rPr lang="zh-CN" altLang="en-US" sz="2000" kern="0" dirty="0" smtClean="0"/>
              <a:t>光纤熔接点损耗：</a:t>
            </a:r>
            <a:r>
              <a:rPr lang="en-US" altLang="zh-CN" sz="2000" kern="0" dirty="0" smtClean="0"/>
              <a:t>0.2dB/</a:t>
            </a:r>
            <a:r>
              <a:rPr lang="zh-CN" altLang="en-US" sz="2000" kern="0" dirty="0" smtClean="0"/>
              <a:t>点</a:t>
            </a:r>
          </a:p>
          <a:p>
            <a:pPr>
              <a:lnSpc>
                <a:spcPct val="150000"/>
              </a:lnSpc>
              <a:buFont typeface="Wingdings" panose="05000000000000000000" pitchFamily="2" charset="2"/>
              <a:buChar char="Ø"/>
            </a:pPr>
            <a:r>
              <a:rPr lang="zh-CN" altLang="en-US" sz="2000" kern="0" dirty="0" smtClean="0"/>
              <a:t>光纤熔接点 </a:t>
            </a:r>
            <a:r>
              <a:rPr lang="en-US" altLang="zh-CN" sz="2000" kern="0" dirty="0" smtClean="0"/>
              <a:t>1</a:t>
            </a:r>
            <a:r>
              <a:rPr lang="zh-CN" altLang="en-US" sz="2000" kern="0" dirty="0" smtClean="0"/>
              <a:t>点</a:t>
            </a:r>
            <a:r>
              <a:rPr lang="en-US" altLang="zh-TW" sz="2000" kern="0" dirty="0" smtClean="0"/>
              <a:t>/2km</a:t>
            </a:r>
          </a:p>
        </p:txBody>
      </p:sp>
    </p:spTree>
    <p:extLst>
      <p:ext uri="{BB962C8B-B14F-4D97-AF65-F5344CB8AC3E}">
        <p14:creationId xmlns:p14="http://schemas.microsoft.com/office/powerpoint/2010/main" val="208746047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65</a:t>
            </a:fld>
            <a:endParaRPr lang="en-US" altLang="zh-CN"/>
          </a:p>
        </p:txBody>
      </p:sp>
      <p:sp>
        <p:nvSpPr>
          <p:cNvPr id="3" name="标题 308225"/>
          <p:cNvSpPr txBox="1">
            <a:spLocks noChangeArrowheads="1"/>
          </p:cNvSpPr>
          <p:nvPr/>
        </p:nvSpPr>
        <p:spPr>
          <a:xfrm>
            <a:off x="9599613" y="293688"/>
            <a:ext cx="2392362" cy="11430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zh-CN" altLang="en-US" sz="2800" kern="0" dirty="0" smtClean="0"/>
              <a:t>常见光纤名词</a:t>
            </a:r>
          </a:p>
        </p:txBody>
      </p:sp>
      <p:sp>
        <p:nvSpPr>
          <p:cNvPr id="4" name="文本占位符 308226"/>
          <p:cNvSpPr txBox="1">
            <a:spLocks noChangeArrowheads="1"/>
          </p:cNvSpPr>
          <p:nvPr/>
        </p:nvSpPr>
        <p:spPr>
          <a:xfrm>
            <a:off x="1106488" y="1303338"/>
            <a:ext cx="7772400" cy="41148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150000"/>
              </a:lnSpc>
            </a:pPr>
            <a:r>
              <a:rPr lang="zh-CN" altLang="en-US" sz="2400" kern="0" dirty="0" smtClean="0"/>
              <a:t>衰减：光在光纤中传输时的能量损耗</a:t>
            </a:r>
            <a:br>
              <a:rPr lang="zh-CN" altLang="en-US" sz="2400" kern="0" dirty="0" smtClean="0"/>
            </a:br>
            <a:r>
              <a:rPr lang="zh-CN" altLang="en-US" sz="2400" kern="0" dirty="0" smtClean="0"/>
              <a:t>单模光纤</a:t>
            </a:r>
            <a:br>
              <a:rPr lang="zh-CN" altLang="en-US" sz="2400" kern="0" dirty="0" smtClean="0"/>
            </a:br>
            <a:r>
              <a:rPr lang="en-US" altLang="zh-CN" sz="2400" kern="0" dirty="0" smtClean="0"/>
              <a:t>1310nm  0.4~0.6dB/km</a:t>
            </a:r>
            <a:br>
              <a:rPr lang="en-US" altLang="zh-CN" sz="2400" kern="0" dirty="0" smtClean="0"/>
            </a:br>
            <a:r>
              <a:rPr lang="en-US" altLang="zh-CN" sz="2400" kern="0" dirty="0" smtClean="0"/>
              <a:t>1550nm  0.2~0.3dB/km</a:t>
            </a:r>
            <a:br>
              <a:rPr lang="en-US" altLang="zh-CN" sz="2400" kern="0" dirty="0" smtClean="0"/>
            </a:br>
            <a:r>
              <a:rPr lang="zh-CN" altLang="en-US" sz="2400" kern="0" dirty="0" smtClean="0"/>
              <a:t>塑料多模光纤</a:t>
            </a:r>
            <a:br>
              <a:rPr lang="zh-CN" altLang="en-US" sz="2400" kern="0" dirty="0" smtClean="0"/>
            </a:br>
            <a:r>
              <a:rPr lang="en-US" altLang="zh-CN" sz="2400" kern="0" dirty="0" smtClean="0"/>
              <a:t>300dB/km</a:t>
            </a:r>
          </a:p>
        </p:txBody>
      </p:sp>
    </p:spTree>
    <p:extLst>
      <p:ext uri="{BB962C8B-B14F-4D97-AF65-F5344CB8AC3E}">
        <p14:creationId xmlns:p14="http://schemas.microsoft.com/office/powerpoint/2010/main" val="7347072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66</a:t>
            </a:fld>
            <a:endParaRPr lang="en-US" altLang="zh-CN"/>
          </a:p>
        </p:txBody>
      </p:sp>
      <p:sp>
        <p:nvSpPr>
          <p:cNvPr id="3" name="标题 309249"/>
          <p:cNvSpPr txBox="1">
            <a:spLocks noChangeArrowheads="1"/>
          </p:cNvSpPr>
          <p:nvPr/>
        </p:nvSpPr>
        <p:spPr>
          <a:xfrm>
            <a:off x="9762293" y="315508"/>
            <a:ext cx="2429707" cy="11430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zh-CN" altLang="en-US" sz="2800" kern="0" dirty="0" smtClean="0"/>
              <a:t>光纤的衰减</a:t>
            </a:r>
          </a:p>
        </p:txBody>
      </p:sp>
      <p:grpSp>
        <p:nvGrpSpPr>
          <p:cNvPr id="4" name="组合 309250"/>
          <p:cNvGrpSpPr>
            <a:grpSpLocks/>
          </p:cNvGrpSpPr>
          <p:nvPr/>
        </p:nvGrpSpPr>
        <p:grpSpPr bwMode="auto">
          <a:xfrm>
            <a:off x="1340604" y="1823633"/>
            <a:ext cx="8077200" cy="4267200"/>
            <a:chOff x="288" y="1344"/>
            <a:chExt cx="5088" cy="2688"/>
          </a:xfrm>
        </p:grpSpPr>
        <p:sp>
          <p:nvSpPr>
            <p:cNvPr id="5" name="文本框 309251"/>
            <p:cNvSpPr txBox="1">
              <a:spLocks noChangeArrowheads="1"/>
            </p:cNvSpPr>
            <p:nvPr/>
          </p:nvSpPr>
          <p:spPr bwMode="auto">
            <a:xfrm>
              <a:off x="2254" y="3640"/>
              <a:ext cx="1576"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r>
                <a:rPr lang="zh-CN" altLang="en-US" b="1" u="sng">
                  <a:latin typeface="Times New Roman" panose="02020603050405020304" pitchFamily="18" charset="0"/>
                </a:rPr>
                <a:t>光纤的衰减图</a:t>
              </a:r>
            </a:p>
          </p:txBody>
        </p:sp>
        <p:sp>
          <p:nvSpPr>
            <p:cNvPr id="6" name="直接连接符 309252"/>
            <p:cNvSpPr>
              <a:spLocks noChangeShapeType="1"/>
            </p:cNvSpPr>
            <p:nvPr/>
          </p:nvSpPr>
          <p:spPr bwMode="auto">
            <a:xfrm>
              <a:off x="1041" y="3303"/>
              <a:ext cx="407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7" name="直接连接符 309253"/>
            <p:cNvSpPr>
              <a:spLocks noChangeShapeType="1"/>
            </p:cNvSpPr>
            <p:nvPr/>
          </p:nvSpPr>
          <p:spPr bwMode="auto">
            <a:xfrm>
              <a:off x="1435" y="3173"/>
              <a:ext cx="0" cy="13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8" name="直接连接符 309254"/>
            <p:cNvSpPr>
              <a:spLocks noChangeShapeType="1"/>
            </p:cNvSpPr>
            <p:nvPr/>
          </p:nvSpPr>
          <p:spPr bwMode="auto">
            <a:xfrm>
              <a:off x="2223" y="3173"/>
              <a:ext cx="0" cy="13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9" name="直接连接符 309255"/>
            <p:cNvSpPr>
              <a:spLocks noChangeShapeType="1"/>
            </p:cNvSpPr>
            <p:nvPr/>
          </p:nvSpPr>
          <p:spPr bwMode="auto">
            <a:xfrm>
              <a:off x="2617" y="3173"/>
              <a:ext cx="0" cy="13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0" name="直接连接符 309256"/>
            <p:cNvSpPr>
              <a:spLocks noChangeShapeType="1"/>
            </p:cNvSpPr>
            <p:nvPr/>
          </p:nvSpPr>
          <p:spPr bwMode="auto">
            <a:xfrm>
              <a:off x="3011" y="3173"/>
              <a:ext cx="0" cy="13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1" name="直接连接符 309257"/>
            <p:cNvSpPr>
              <a:spLocks noChangeShapeType="1"/>
            </p:cNvSpPr>
            <p:nvPr/>
          </p:nvSpPr>
          <p:spPr bwMode="auto">
            <a:xfrm>
              <a:off x="3800" y="3173"/>
              <a:ext cx="0" cy="13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2" name="直接连接符 309258"/>
            <p:cNvSpPr>
              <a:spLocks noChangeShapeType="1"/>
            </p:cNvSpPr>
            <p:nvPr/>
          </p:nvSpPr>
          <p:spPr bwMode="auto">
            <a:xfrm>
              <a:off x="4588" y="3173"/>
              <a:ext cx="0" cy="13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3" name="直接连接符 309259"/>
            <p:cNvSpPr>
              <a:spLocks noChangeShapeType="1"/>
            </p:cNvSpPr>
            <p:nvPr/>
          </p:nvSpPr>
          <p:spPr bwMode="auto">
            <a:xfrm>
              <a:off x="1041" y="3042"/>
              <a:ext cx="13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4" name="直接连接符 309260"/>
            <p:cNvSpPr>
              <a:spLocks noChangeShapeType="1"/>
            </p:cNvSpPr>
            <p:nvPr/>
          </p:nvSpPr>
          <p:spPr bwMode="auto">
            <a:xfrm>
              <a:off x="1041" y="2781"/>
              <a:ext cx="13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5" name="直接连接符 309261"/>
            <p:cNvSpPr>
              <a:spLocks noChangeShapeType="1"/>
            </p:cNvSpPr>
            <p:nvPr/>
          </p:nvSpPr>
          <p:spPr bwMode="auto">
            <a:xfrm>
              <a:off x="1041" y="2520"/>
              <a:ext cx="13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6" name="直接连接符 309262"/>
            <p:cNvSpPr>
              <a:spLocks noChangeShapeType="1"/>
            </p:cNvSpPr>
            <p:nvPr/>
          </p:nvSpPr>
          <p:spPr bwMode="auto">
            <a:xfrm>
              <a:off x="1041" y="2258"/>
              <a:ext cx="13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7" name="直接连接符 309263"/>
            <p:cNvSpPr>
              <a:spLocks noChangeShapeType="1"/>
            </p:cNvSpPr>
            <p:nvPr/>
          </p:nvSpPr>
          <p:spPr bwMode="auto">
            <a:xfrm>
              <a:off x="1041" y="1997"/>
              <a:ext cx="13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8" name="直接连接符 309264"/>
            <p:cNvSpPr>
              <a:spLocks noChangeShapeType="1"/>
            </p:cNvSpPr>
            <p:nvPr/>
          </p:nvSpPr>
          <p:spPr bwMode="auto">
            <a:xfrm>
              <a:off x="1041" y="1736"/>
              <a:ext cx="13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9" name="矩形 309265"/>
            <p:cNvSpPr>
              <a:spLocks noChangeArrowheads="1"/>
            </p:cNvSpPr>
            <p:nvPr/>
          </p:nvSpPr>
          <p:spPr bwMode="auto">
            <a:xfrm>
              <a:off x="4194" y="3042"/>
              <a:ext cx="262" cy="261"/>
            </a:xfrm>
            <a:prstGeom prst="rect">
              <a:avLst/>
            </a:prstGeom>
            <a:solidFill>
              <a:srgbClr val="00FF00"/>
            </a:solidFill>
            <a:ln w="9525">
              <a:solidFill>
                <a:srgbClr val="000000"/>
              </a:solidFill>
              <a:miter lim="800000"/>
              <a:headEnd/>
              <a:tailEnd/>
            </a:ln>
          </p:spPr>
          <p:txBody>
            <a:bodyPr/>
            <a:lstStyle/>
            <a:p>
              <a:pPr algn="just" eaLnBrk="0" hangingPunct="0"/>
              <a:endParaRPr lang="zh-CN" altLang="en-US">
                <a:latin typeface="Times New Roman" panose="02020603050405020304" pitchFamily="18" charset="0"/>
              </a:endParaRPr>
            </a:p>
          </p:txBody>
        </p:sp>
        <p:sp>
          <p:nvSpPr>
            <p:cNvPr id="20" name="矩形 309266"/>
            <p:cNvSpPr>
              <a:spLocks noChangeArrowheads="1"/>
            </p:cNvSpPr>
            <p:nvPr/>
          </p:nvSpPr>
          <p:spPr bwMode="auto">
            <a:xfrm>
              <a:off x="3274" y="2911"/>
              <a:ext cx="263" cy="392"/>
            </a:xfrm>
            <a:prstGeom prst="rect">
              <a:avLst/>
            </a:prstGeom>
            <a:solidFill>
              <a:srgbClr val="00FFFF"/>
            </a:solidFill>
            <a:ln w="9525">
              <a:solidFill>
                <a:srgbClr val="000000"/>
              </a:solidFill>
              <a:miter lim="800000"/>
              <a:headEnd/>
              <a:tailEnd/>
            </a:ln>
          </p:spPr>
          <p:txBody>
            <a:bodyPr/>
            <a:lstStyle/>
            <a:p>
              <a:pPr algn="just" eaLnBrk="0" hangingPunct="0"/>
              <a:endParaRPr lang="zh-CN" altLang="en-US">
                <a:latin typeface="Times New Roman" panose="02020603050405020304" pitchFamily="18" charset="0"/>
              </a:endParaRPr>
            </a:p>
          </p:txBody>
        </p:sp>
        <p:sp>
          <p:nvSpPr>
            <p:cNvPr id="21" name="矩形 309267"/>
            <p:cNvSpPr>
              <a:spLocks noChangeArrowheads="1"/>
            </p:cNvSpPr>
            <p:nvPr/>
          </p:nvSpPr>
          <p:spPr bwMode="auto">
            <a:xfrm>
              <a:off x="1566" y="2520"/>
              <a:ext cx="263" cy="783"/>
            </a:xfrm>
            <a:prstGeom prst="rect">
              <a:avLst/>
            </a:prstGeom>
            <a:solidFill>
              <a:srgbClr val="FFFF00"/>
            </a:solidFill>
            <a:ln w="9525">
              <a:solidFill>
                <a:srgbClr val="000000"/>
              </a:solidFill>
              <a:miter lim="800000"/>
              <a:headEnd/>
              <a:tailEnd/>
            </a:ln>
          </p:spPr>
          <p:txBody>
            <a:bodyPr/>
            <a:lstStyle/>
            <a:p>
              <a:pPr algn="just" eaLnBrk="0" hangingPunct="0"/>
              <a:endParaRPr lang="zh-CN" altLang="en-US">
                <a:latin typeface="Times New Roman" panose="02020603050405020304" pitchFamily="18" charset="0"/>
              </a:endParaRPr>
            </a:p>
          </p:txBody>
        </p:sp>
        <p:sp>
          <p:nvSpPr>
            <p:cNvPr id="22" name="直接连接符 309268"/>
            <p:cNvSpPr>
              <a:spLocks noChangeShapeType="1"/>
            </p:cNvSpPr>
            <p:nvPr/>
          </p:nvSpPr>
          <p:spPr bwMode="auto">
            <a:xfrm>
              <a:off x="1041" y="1344"/>
              <a:ext cx="0" cy="19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23" name="文本框 309269"/>
            <p:cNvSpPr txBox="1">
              <a:spLocks noChangeArrowheads="1"/>
            </p:cNvSpPr>
            <p:nvPr/>
          </p:nvSpPr>
          <p:spPr bwMode="auto">
            <a:xfrm>
              <a:off x="909" y="3303"/>
              <a:ext cx="4467"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r>
                <a:rPr lang="en-US" altLang="zh-CN" sz="2000">
                  <a:latin typeface="Times New Roman" panose="02020603050405020304" pitchFamily="18" charset="0"/>
                </a:rPr>
                <a:t>0.7    0.8     0.9     1.0     1.1     1.2     1.3     1.4     1.5     1.6   λ nm</a:t>
              </a:r>
              <a:r>
                <a:rPr lang="en-US" altLang="zh-CN" sz="900">
                  <a:latin typeface="Times New Roman" panose="02020603050405020304" pitchFamily="18" charset="0"/>
                </a:rPr>
                <a:t> </a:t>
              </a:r>
            </a:p>
          </p:txBody>
        </p:sp>
        <p:sp>
          <p:nvSpPr>
            <p:cNvPr id="24" name="文本框 309270"/>
            <p:cNvSpPr txBox="1">
              <a:spLocks noChangeArrowheads="1"/>
            </p:cNvSpPr>
            <p:nvPr/>
          </p:nvSpPr>
          <p:spPr bwMode="auto">
            <a:xfrm>
              <a:off x="1829" y="2389"/>
              <a:ext cx="657"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zh-TW" sz="1600">
                  <a:latin typeface="Times New Roman" panose="02020603050405020304" pitchFamily="18" charset="0"/>
                  <a:ea typeface="PMingLiU" pitchFamily="18" charset="-120"/>
                </a:rPr>
                <a:t>OH-</a:t>
              </a:r>
            </a:p>
          </p:txBody>
        </p:sp>
        <p:sp>
          <p:nvSpPr>
            <p:cNvPr id="25" name="文本框 309271"/>
            <p:cNvSpPr txBox="1">
              <a:spLocks noChangeArrowheads="1"/>
            </p:cNvSpPr>
            <p:nvPr/>
          </p:nvSpPr>
          <p:spPr bwMode="auto">
            <a:xfrm>
              <a:off x="2749" y="2650"/>
              <a:ext cx="656"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r>
                <a:rPr lang="en-US" altLang="zh-CN" sz="1600">
                  <a:latin typeface="Times New Roman" panose="02020603050405020304" pitchFamily="18" charset="0"/>
                </a:rPr>
                <a:t>OH-</a:t>
              </a:r>
            </a:p>
          </p:txBody>
        </p:sp>
        <p:sp>
          <p:nvSpPr>
            <p:cNvPr id="26" name="文本框 309272"/>
            <p:cNvSpPr txBox="1">
              <a:spLocks noChangeArrowheads="1"/>
            </p:cNvSpPr>
            <p:nvPr/>
          </p:nvSpPr>
          <p:spPr bwMode="auto">
            <a:xfrm>
              <a:off x="3537" y="2520"/>
              <a:ext cx="65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zh-TW" sz="1600">
                  <a:latin typeface="Times New Roman" panose="02020603050405020304" pitchFamily="18" charset="0"/>
                  <a:ea typeface="PMingLiU" pitchFamily="18" charset="-120"/>
                </a:rPr>
                <a:t>OH-</a:t>
              </a:r>
            </a:p>
          </p:txBody>
        </p:sp>
        <p:sp>
          <p:nvSpPr>
            <p:cNvPr id="27" name="文本框 309273"/>
            <p:cNvSpPr txBox="1">
              <a:spLocks noChangeArrowheads="1"/>
            </p:cNvSpPr>
            <p:nvPr/>
          </p:nvSpPr>
          <p:spPr bwMode="auto">
            <a:xfrm>
              <a:off x="1435" y="2128"/>
              <a:ext cx="92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r>
                <a:rPr lang="zh-CN" altLang="en-US" sz="1600">
                  <a:latin typeface="Times New Roman" panose="02020603050405020304" pitchFamily="18" charset="0"/>
                </a:rPr>
                <a:t>第一窗口</a:t>
              </a:r>
            </a:p>
          </p:txBody>
        </p:sp>
        <p:sp>
          <p:nvSpPr>
            <p:cNvPr id="28" name="文本框 309274"/>
            <p:cNvSpPr txBox="1">
              <a:spLocks noChangeArrowheads="1"/>
            </p:cNvSpPr>
            <p:nvPr/>
          </p:nvSpPr>
          <p:spPr bwMode="auto">
            <a:xfrm>
              <a:off x="3011" y="2258"/>
              <a:ext cx="92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r>
                <a:rPr lang="zh-CN" altLang="en-US" sz="1600">
                  <a:latin typeface="Times New Roman" panose="02020603050405020304" pitchFamily="18" charset="0"/>
                </a:rPr>
                <a:t>第二窗口</a:t>
              </a:r>
            </a:p>
          </p:txBody>
        </p:sp>
        <p:sp>
          <p:nvSpPr>
            <p:cNvPr id="29" name="文本框 309275"/>
            <p:cNvSpPr txBox="1">
              <a:spLocks noChangeArrowheads="1"/>
            </p:cNvSpPr>
            <p:nvPr/>
          </p:nvSpPr>
          <p:spPr bwMode="auto">
            <a:xfrm>
              <a:off x="4062" y="2650"/>
              <a:ext cx="92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r>
                <a:rPr lang="zh-CN" altLang="en-US" sz="1800">
                  <a:latin typeface="Times New Roman" panose="02020603050405020304" pitchFamily="18" charset="0"/>
                </a:rPr>
                <a:t>第三窗口</a:t>
              </a:r>
            </a:p>
          </p:txBody>
        </p:sp>
        <p:sp>
          <p:nvSpPr>
            <p:cNvPr id="30" name="文本框 309276"/>
            <p:cNvSpPr txBox="1">
              <a:spLocks noChangeArrowheads="1"/>
            </p:cNvSpPr>
            <p:nvPr/>
          </p:nvSpPr>
          <p:spPr bwMode="auto">
            <a:xfrm>
              <a:off x="288" y="1728"/>
              <a:ext cx="525" cy="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p>
              <a:pPr algn="just" eaLnBrk="0" hangingPunct="0"/>
              <a:r>
                <a:rPr lang="zh-CN" altLang="en-US">
                  <a:latin typeface="Times New Roman" panose="02020603050405020304" pitchFamily="18" charset="0"/>
                </a:rPr>
                <a:t>衰减</a:t>
              </a:r>
              <a:r>
                <a:rPr lang="en-US" altLang="zh-CN">
                  <a:latin typeface="Times New Roman" panose="02020603050405020304" pitchFamily="18" charset="0"/>
                </a:rPr>
                <a:t>(dB/km)</a:t>
              </a:r>
            </a:p>
          </p:txBody>
        </p:sp>
        <p:sp>
          <p:nvSpPr>
            <p:cNvPr id="31" name="直接连接符 309277"/>
            <p:cNvSpPr>
              <a:spLocks noChangeShapeType="1"/>
            </p:cNvSpPr>
            <p:nvPr/>
          </p:nvSpPr>
          <p:spPr bwMode="auto">
            <a:xfrm flipH="1">
              <a:off x="3931" y="2128"/>
              <a:ext cx="394" cy="39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32" name="文本框 309278"/>
            <p:cNvSpPr txBox="1">
              <a:spLocks noChangeArrowheads="1"/>
            </p:cNvSpPr>
            <p:nvPr/>
          </p:nvSpPr>
          <p:spPr bwMode="auto">
            <a:xfrm>
              <a:off x="4325" y="1997"/>
              <a:ext cx="92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r>
                <a:rPr lang="zh-CN" altLang="en-US" sz="1800">
                  <a:latin typeface="Times New Roman" panose="02020603050405020304" pitchFamily="18" charset="0"/>
                </a:rPr>
                <a:t>水峰值</a:t>
              </a:r>
            </a:p>
          </p:txBody>
        </p:sp>
        <p:sp>
          <p:nvSpPr>
            <p:cNvPr id="33" name="任意多边形 309279"/>
            <p:cNvSpPr>
              <a:spLocks noChangeArrowheads="1"/>
            </p:cNvSpPr>
            <p:nvPr/>
          </p:nvSpPr>
          <p:spPr bwMode="auto">
            <a:xfrm>
              <a:off x="1435" y="1833"/>
              <a:ext cx="3678" cy="1437"/>
            </a:xfrm>
            <a:custGeom>
              <a:avLst/>
              <a:gdLst>
                <a:gd name="T0" fmla="*/ 0 w 5220"/>
                <a:gd name="T1" fmla="*/ 0 h 2040"/>
                <a:gd name="T2" fmla="*/ 540 w 5220"/>
                <a:gd name="T3" fmla="*/ 900 h 2040"/>
                <a:gd name="T4" fmla="*/ 900 w 5220"/>
                <a:gd name="T5" fmla="*/ 1440 h 2040"/>
                <a:gd name="T6" fmla="*/ 1260 w 5220"/>
                <a:gd name="T7" fmla="*/ 1620 h 2040"/>
                <a:gd name="T8" fmla="*/ 1440 w 5220"/>
                <a:gd name="T9" fmla="*/ 1440 h 2040"/>
                <a:gd name="T10" fmla="*/ 1620 w 5220"/>
                <a:gd name="T11" fmla="*/ 1620 h 2040"/>
                <a:gd name="T12" fmla="*/ 2520 w 5220"/>
                <a:gd name="T13" fmla="*/ 1980 h 2040"/>
                <a:gd name="T14" fmla="*/ 2700 w 5220"/>
                <a:gd name="T15" fmla="*/ 1800 h 2040"/>
                <a:gd name="T16" fmla="*/ 3060 w 5220"/>
                <a:gd name="T17" fmla="*/ 1980 h 2040"/>
                <a:gd name="T18" fmla="*/ 3420 w 5220"/>
                <a:gd name="T19" fmla="*/ 1980 h 2040"/>
                <a:gd name="T20" fmla="*/ 3780 w 5220"/>
                <a:gd name="T21" fmla="*/ 1800 h 2040"/>
                <a:gd name="T22" fmla="*/ 3960 w 5220"/>
                <a:gd name="T23" fmla="*/ 1620 h 2040"/>
                <a:gd name="T24" fmla="*/ 4140 w 5220"/>
                <a:gd name="T25" fmla="*/ 1980 h 2040"/>
                <a:gd name="T26" fmla="*/ 4680 w 5220"/>
                <a:gd name="T27" fmla="*/ 1980 h 2040"/>
                <a:gd name="T28" fmla="*/ 5220 w 5220"/>
                <a:gd name="T29" fmla="*/ 1620 h 2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20" h="2040">
                  <a:moveTo>
                    <a:pt x="0" y="0"/>
                  </a:moveTo>
                  <a:cubicBezTo>
                    <a:pt x="195" y="330"/>
                    <a:pt x="390" y="660"/>
                    <a:pt x="540" y="900"/>
                  </a:cubicBezTo>
                  <a:cubicBezTo>
                    <a:pt x="690" y="1140"/>
                    <a:pt x="780" y="1320"/>
                    <a:pt x="900" y="1440"/>
                  </a:cubicBezTo>
                  <a:cubicBezTo>
                    <a:pt x="1020" y="1560"/>
                    <a:pt x="1170" y="1620"/>
                    <a:pt x="1260" y="1620"/>
                  </a:cubicBezTo>
                  <a:cubicBezTo>
                    <a:pt x="1350" y="1620"/>
                    <a:pt x="1380" y="1440"/>
                    <a:pt x="1440" y="1440"/>
                  </a:cubicBezTo>
                  <a:cubicBezTo>
                    <a:pt x="1500" y="1440"/>
                    <a:pt x="1440" y="1530"/>
                    <a:pt x="1620" y="1620"/>
                  </a:cubicBezTo>
                  <a:cubicBezTo>
                    <a:pt x="1800" y="1710"/>
                    <a:pt x="2340" y="1950"/>
                    <a:pt x="2520" y="1980"/>
                  </a:cubicBezTo>
                  <a:cubicBezTo>
                    <a:pt x="2700" y="2010"/>
                    <a:pt x="2610" y="1800"/>
                    <a:pt x="2700" y="1800"/>
                  </a:cubicBezTo>
                  <a:cubicBezTo>
                    <a:pt x="2790" y="1800"/>
                    <a:pt x="2940" y="1950"/>
                    <a:pt x="3060" y="1980"/>
                  </a:cubicBezTo>
                  <a:cubicBezTo>
                    <a:pt x="3180" y="2010"/>
                    <a:pt x="3300" y="2010"/>
                    <a:pt x="3420" y="1980"/>
                  </a:cubicBezTo>
                  <a:cubicBezTo>
                    <a:pt x="3540" y="1950"/>
                    <a:pt x="3690" y="1860"/>
                    <a:pt x="3780" y="1800"/>
                  </a:cubicBezTo>
                  <a:cubicBezTo>
                    <a:pt x="3870" y="1740"/>
                    <a:pt x="3900" y="1590"/>
                    <a:pt x="3960" y="1620"/>
                  </a:cubicBezTo>
                  <a:cubicBezTo>
                    <a:pt x="4020" y="1650"/>
                    <a:pt x="4020" y="1920"/>
                    <a:pt x="4140" y="1980"/>
                  </a:cubicBezTo>
                  <a:cubicBezTo>
                    <a:pt x="4260" y="2040"/>
                    <a:pt x="4500" y="2040"/>
                    <a:pt x="4680" y="1980"/>
                  </a:cubicBezTo>
                  <a:cubicBezTo>
                    <a:pt x="4860" y="1920"/>
                    <a:pt x="5130" y="1680"/>
                    <a:pt x="5220" y="1620"/>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just" eaLnBrk="0" hangingPunct="0"/>
              <a:endParaRPr lang="zh-CN" altLang="en-US">
                <a:latin typeface="Times New Roman" panose="02020603050405020304" pitchFamily="18" charset="0"/>
              </a:endParaRPr>
            </a:p>
          </p:txBody>
        </p:sp>
        <p:sp>
          <p:nvSpPr>
            <p:cNvPr id="34" name="文本框 309280"/>
            <p:cNvSpPr txBox="1">
              <a:spLocks noChangeArrowheads="1"/>
            </p:cNvSpPr>
            <p:nvPr/>
          </p:nvSpPr>
          <p:spPr bwMode="auto">
            <a:xfrm>
              <a:off x="864" y="1632"/>
              <a:ext cx="346" cy="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spcBef>
                  <a:spcPct val="50000"/>
                </a:spcBef>
              </a:pPr>
              <a:r>
                <a:rPr lang="en-US" altLang="zh-CN" sz="1800">
                  <a:latin typeface="Times New Roman" panose="02020603050405020304" pitchFamily="18" charset="0"/>
                </a:rPr>
                <a:t>6 </a:t>
              </a:r>
            </a:p>
            <a:p>
              <a:pPr algn="just" eaLnBrk="0" hangingPunct="0">
                <a:spcBef>
                  <a:spcPct val="50000"/>
                </a:spcBef>
              </a:pPr>
              <a:r>
                <a:rPr lang="en-US" altLang="zh-CN" sz="1800">
                  <a:latin typeface="Times New Roman" panose="02020603050405020304" pitchFamily="18" charset="0"/>
                </a:rPr>
                <a:t>5</a:t>
              </a:r>
            </a:p>
            <a:p>
              <a:pPr algn="just" eaLnBrk="0" hangingPunct="0">
                <a:spcBef>
                  <a:spcPct val="50000"/>
                </a:spcBef>
              </a:pPr>
              <a:r>
                <a:rPr lang="en-US" altLang="zh-CN" sz="1800">
                  <a:latin typeface="Times New Roman" panose="02020603050405020304" pitchFamily="18" charset="0"/>
                </a:rPr>
                <a:t>4</a:t>
              </a:r>
            </a:p>
            <a:p>
              <a:pPr algn="just" eaLnBrk="0" hangingPunct="0">
                <a:spcBef>
                  <a:spcPct val="50000"/>
                </a:spcBef>
              </a:pPr>
              <a:r>
                <a:rPr lang="en-US" altLang="zh-CN" sz="1800">
                  <a:latin typeface="Times New Roman" panose="02020603050405020304" pitchFamily="18" charset="0"/>
                </a:rPr>
                <a:t>3</a:t>
              </a:r>
            </a:p>
            <a:p>
              <a:pPr algn="just" eaLnBrk="0" hangingPunct="0">
                <a:spcBef>
                  <a:spcPct val="50000"/>
                </a:spcBef>
              </a:pPr>
              <a:r>
                <a:rPr lang="en-US" altLang="zh-CN" sz="1800">
                  <a:latin typeface="Times New Roman" panose="02020603050405020304" pitchFamily="18" charset="0"/>
                </a:rPr>
                <a:t>2</a:t>
              </a:r>
            </a:p>
            <a:p>
              <a:pPr algn="just" eaLnBrk="0" hangingPunct="0">
                <a:spcBef>
                  <a:spcPct val="50000"/>
                </a:spcBef>
              </a:pPr>
              <a:r>
                <a:rPr lang="en-US" altLang="zh-CN" sz="1800">
                  <a:latin typeface="Times New Roman" panose="02020603050405020304" pitchFamily="18" charset="0"/>
                </a:rPr>
                <a:t>1</a:t>
              </a:r>
            </a:p>
          </p:txBody>
        </p:sp>
      </p:grpSp>
    </p:spTree>
    <p:extLst>
      <p:ext uri="{BB962C8B-B14F-4D97-AF65-F5344CB8AC3E}">
        <p14:creationId xmlns:p14="http://schemas.microsoft.com/office/powerpoint/2010/main" val="403437255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67</a:t>
            </a:fld>
            <a:endParaRPr lang="en-US" altLang="zh-CN"/>
          </a:p>
        </p:txBody>
      </p:sp>
      <p:sp>
        <p:nvSpPr>
          <p:cNvPr id="3" name="矩形 2"/>
          <p:cNvSpPr/>
          <p:nvPr/>
        </p:nvSpPr>
        <p:spPr>
          <a:xfrm>
            <a:off x="3429000" y="582613"/>
            <a:ext cx="184150" cy="579437"/>
          </a:xfrm>
          <a:prstGeom prst="rect">
            <a:avLst/>
          </a:prstGeom>
          <a:noFill/>
          <a:ln w="9525">
            <a:noFill/>
            <a:miter/>
          </a:ln>
        </p:spPr>
        <p:txBody>
          <a:bodyPr wrap="none">
            <a:spAutoFit/>
          </a:bodyPr>
          <a:lstStyle/>
          <a:p>
            <a:endParaRPr sz="3200" b="1" noProof="1">
              <a:solidFill>
                <a:srgbClr val="FFFF00"/>
              </a:solidFill>
              <a:effectLst>
                <a:outerShdw blurRad="38100" dist="38100" dir="2700000">
                  <a:srgbClr val="C0C0C0"/>
                </a:outerShdw>
              </a:effectLst>
              <a:latin typeface="Times New Roman" pitchFamily="18" charset="0"/>
            </a:endParaRPr>
          </a:p>
        </p:txBody>
      </p:sp>
      <p:sp>
        <p:nvSpPr>
          <p:cNvPr id="4" name="矩形 3"/>
          <p:cNvSpPr/>
          <p:nvPr/>
        </p:nvSpPr>
        <p:spPr>
          <a:xfrm>
            <a:off x="1317625" y="2177473"/>
            <a:ext cx="3178175" cy="519113"/>
          </a:xfrm>
          <a:prstGeom prst="rect">
            <a:avLst/>
          </a:prstGeom>
          <a:noFill/>
          <a:ln w="9525">
            <a:noFill/>
            <a:miter/>
          </a:ln>
        </p:spPr>
        <p:txBody>
          <a:bodyPr>
            <a:spAutoFit/>
          </a:bodyPr>
          <a:lstStyle/>
          <a:p>
            <a:pPr>
              <a:buFont typeface="Arial" panose="020B0604020202020204" pitchFamily="34" charset="0"/>
              <a:buChar char="•"/>
            </a:pPr>
            <a:r>
              <a:rPr lang="zh-CN" altLang="en-US" sz="2800" noProof="1">
                <a:solidFill>
                  <a:schemeClr val="hlink"/>
                </a:solidFill>
                <a:latin typeface="Arial Black" pitchFamily="34" charset="0"/>
                <a:ea typeface="黑体" pitchFamily="2" charset="-122"/>
                <a:cs typeface="+mn-ea"/>
              </a:rPr>
              <a:t>损耗定义</a:t>
            </a:r>
            <a:r>
              <a:rPr lang="en-US" altLang="zh-CN" sz="2800" noProof="1" smtClean="0">
                <a:solidFill>
                  <a:schemeClr val="hlink"/>
                </a:solidFill>
                <a:latin typeface="Arial Black" pitchFamily="34" charset="0"/>
                <a:ea typeface="黑体" pitchFamily="2" charset="-122"/>
                <a:cs typeface="+mn-ea"/>
              </a:rPr>
              <a:t>:</a:t>
            </a:r>
            <a:endParaRPr lang="en-US" altLang="zh-CN" sz="2800" noProof="1">
              <a:solidFill>
                <a:schemeClr val="hlink"/>
              </a:solidFill>
              <a:latin typeface="Arial Black" pitchFamily="34" charset="0"/>
              <a:ea typeface="黑体" pitchFamily="2" charset="-122"/>
            </a:endParaRPr>
          </a:p>
        </p:txBody>
      </p:sp>
      <p:sp>
        <p:nvSpPr>
          <p:cNvPr id="5" name="文本框 4"/>
          <p:cNvSpPr txBox="1"/>
          <p:nvPr/>
        </p:nvSpPr>
        <p:spPr>
          <a:xfrm>
            <a:off x="6705600" y="4520911"/>
            <a:ext cx="2438400" cy="701675"/>
          </a:xfrm>
          <a:prstGeom prst="rect">
            <a:avLst/>
          </a:prstGeom>
          <a:noFill/>
          <a:ln w="9525">
            <a:noFill/>
            <a:miter/>
          </a:ln>
        </p:spPr>
        <p:txBody>
          <a:bodyPr>
            <a:spAutoFit/>
          </a:bodyPr>
          <a:lstStyle/>
          <a:p>
            <a:r>
              <a:rPr lang="en-US" altLang="zh-CN" sz="2000" noProof="1">
                <a:latin typeface="Arial Black" pitchFamily="34" charset="0"/>
                <a:ea typeface="黑体" pitchFamily="2" charset="-122"/>
                <a:cs typeface="+mn-ea"/>
              </a:rPr>
              <a:t>P</a:t>
            </a:r>
            <a:r>
              <a:rPr lang="en-US" altLang="zh-CN" sz="2000" baseline="-25000" noProof="1">
                <a:latin typeface="Arial Black" pitchFamily="34" charset="0"/>
                <a:ea typeface="黑体" pitchFamily="2" charset="-122"/>
                <a:cs typeface="+mn-ea"/>
              </a:rPr>
              <a:t>OUT</a:t>
            </a:r>
            <a:r>
              <a:rPr lang="en-US" altLang="zh-CN" sz="2000" noProof="1">
                <a:latin typeface="Arial Black" pitchFamily="34" charset="0"/>
                <a:ea typeface="黑体" pitchFamily="2" charset="-122"/>
                <a:cs typeface="+mn-ea"/>
              </a:rPr>
              <a:t>--</a:t>
            </a:r>
            <a:r>
              <a:rPr lang="zh-CN" altLang="en-US" sz="2000" noProof="1">
                <a:latin typeface="Arial Black" pitchFamily="34" charset="0"/>
                <a:ea typeface="黑体" pitchFamily="2" charset="-122"/>
                <a:cs typeface="+mn-ea"/>
              </a:rPr>
              <a:t>出纤光功率 </a:t>
            </a:r>
            <a:r>
              <a:rPr lang="en-US" altLang="zh-CN" sz="2000" noProof="1">
                <a:latin typeface="Arial Black" pitchFamily="34" charset="0"/>
                <a:ea typeface="黑体" pitchFamily="2" charset="-122"/>
                <a:cs typeface="+mn-ea"/>
              </a:rPr>
              <a:t>P</a:t>
            </a:r>
            <a:r>
              <a:rPr lang="en-US" altLang="zh-CN" sz="2000" baseline="-25000" noProof="1">
                <a:latin typeface="Arial Black" pitchFamily="34" charset="0"/>
                <a:ea typeface="黑体" pitchFamily="2" charset="-122"/>
                <a:cs typeface="+mn-ea"/>
              </a:rPr>
              <a:t>in</a:t>
            </a:r>
            <a:r>
              <a:rPr lang="en-US" altLang="zh-CN" sz="2000" noProof="1">
                <a:latin typeface="Arial Black" pitchFamily="34" charset="0"/>
                <a:ea typeface="黑体" pitchFamily="2" charset="-122"/>
                <a:cs typeface="+mn-ea"/>
              </a:rPr>
              <a:t>--</a:t>
            </a:r>
            <a:r>
              <a:rPr lang="zh-CN" altLang="en-US" sz="2000" noProof="1">
                <a:latin typeface="Arial Black" pitchFamily="34" charset="0"/>
                <a:ea typeface="黑体" pitchFamily="2" charset="-122"/>
                <a:cs typeface="+mn-ea"/>
              </a:rPr>
              <a:t>入纤光功率</a:t>
            </a:r>
            <a:endParaRPr lang="zh-CN" altLang="en-US" sz="2000" noProof="1">
              <a:latin typeface="Arial Black" pitchFamily="34" charset="0"/>
              <a:ea typeface="黑体" pitchFamily="2" charset="-122"/>
            </a:endParaRPr>
          </a:p>
        </p:txBody>
      </p:sp>
      <p:sp>
        <p:nvSpPr>
          <p:cNvPr id="6" name="矩形 5"/>
          <p:cNvSpPr/>
          <p:nvPr/>
        </p:nvSpPr>
        <p:spPr>
          <a:xfrm>
            <a:off x="9247768" y="349111"/>
            <a:ext cx="2698175" cy="523220"/>
          </a:xfrm>
          <a:prstGeom prst="rect">
            <a:avLst/>
          </a:prstGeom>
          <a:noFill/>
          <a:ln w="9525">
            <a:noFill/>
            <a:miter/>
          </a:ln>
        </p:spPr>
        <p:txBody>
          <a:bodyPr wrap="none">
            <a:spAutoFit/>
          </a:bodyPr>
          <a:lstStyle/>
          <a:p>
            <a:r>
              <a:rPr lang="zh-CN" altLang="en-US" sz="2800" kern="0" dirty="0">
                <a:solidFill>
                  <a:schemeClr val="tx2"/>
                </a:solidFill>
                <a:latin typeface="黑体" panose="02010609060101010101" pitchFamily="49" charset="-122"/>
                <a:ea typeface="黑体" panose="02010609060101010101" pitchFamily="49" charset="-122"/>
                <a:cs typeface="+mj-cs"/>
              </a:rPr>
              <a:t>光纤的损耗特性</a:t>
            </a:r>
          </a:p>
        </p:txBody>
      </p:sp>
      <p:sp>
        <p:nvSpPr>
          <p:cNvPr id="7" name="文本框 6"/>
          <p:cNvSpPr txBox="1"/>
          <p:nvPr/>
        </p:nvSpPr>
        <p:spPr>
          <a:xfrm>
            <a:off x="790415" y="1295400"/>
            <a:ext cx="10662832" cy="646331"/>
          </a:xfrm>
          <a:prstGeom prst="rect">
            <a:avLst/>
          </a:prstGeom>
          <a:noFill/>
          <a:ln w="12700">
            <a:noFill/>
            <a:miter/>
          </a:ln>
        </p:spPr>
        <p:txBody>
          <a:bodyPr wrap="square">
            <a:spAutoFit/>
          </a:bodyPr>
          <a:lstStyle/>
          <a:p>
            <a:pPr>
              <a:spcBef>
                <a:spcPct val="50000"/>
              </a:spcBef>
              <a:buClr>
                <a:srgbClr val="000000"/>
              </a:buClr>
            </a:pPr>
            <a:r>
              <a:rPr lang="zh-CN" altLang="en-US" noProof="1">
                <a:latin typeface="Arial Black" pitchFamily="34" charset="0"/>
                <a:ea typeface="黑体" pitchFamily="2" charset="-122"/>
                <a:cs typeface="+mn-ea"/>
              </a:rPr>
              <a:t>光纤损耗是通信距离的固有限制，在很大程度上决定着传输系统的中继距离，损耗的降低依赖于工艺的提高和对石英材料的研究。</a:t>
            </a:r>
            <a:endParaRPr lang="zh-CN" altLang="en-US" noProof="1">
              <a:latin typeface="Arial Black" pitchFamily="34" charset="0"/>
              <a:ea typeface="黑体" pitchFamily="2" charset="-122"/>
            </a:endParaRPr>
          </a:p>
        </p:txBody>
      </p:sp>
      <p:sp>
        <p:nvSpPr>
          <p:cNvPr id="8" name="文本框 7"/>
          <p:cNvSpPr txBox="1"/>
          <p:nvPr/>
        </p:nvSpPr>
        <p:spPr>
          <a:xfrm>
            <a:off x="790414" y="2905918"/>
            <a:ext cx="5534185" cy="400110"/>
          </a:xfrm>
          <a:prstGeom prst="rect">
            <a:avLst/>
          </a:prstGeom>
          <a:noFill/>
          <a:ln w="12700">
            <a:noFill/>
            <a:miter/>
          </a:ln>
        </p:spPr>
        <p:txBody>
          <a:bodyPr wrap="square">
            <a:spAutoFit/>
          </a:bodyPr>
          <a:lstStyle/>
          <a:p>
            <a:pPr>
              <a:spcBef>
                <a:spcPct val="50000"/>
              </a:spcBef>
              <a:buClr>
                <a:srgbClr val="000000"/>
              </a:buClr>
            </a:pPr>
            <a:r>
              <a:rPr lang="zh-CN" altLang="en-US" sz="2000" noProof="1">
                <a:latin typeface="Arial Black" pitchFamily="34" charset="0"/>
                <a:ea typeface="黑体" pitchFamily="2" charset="-122"/>
                <a:cs typeface="+mn-ea"/>
              </a:rPr>
              <a:t>若</a:t>
            </a:r>
            <a:r>
              <a:rPr lang="en-US" altLang="zh-CN" sz="2000" noProof="1">
                <a:latin typeface="Arial Black" pitchFamily="34" charset="0"/>
                <a:ea typeface="黑体" pitchFamily="2" charset="-122"/>
                <a:cs typeface="+mn-ea"/>
              </a:rPr>
              <a:t>P</a:t>
            </a:r>
            <a:r>
              <a:rPr lang="en-US" altLang="zh-CN" sz="2000" baseline="-25000" noProof="1">
                <a:latin typeface="Arial Black" pitchFamily="34" charset="0"/>
                <a:ea typeface="黑体" pitchFamily="2" charset="-122"/>
                <a:cs typeface="+mn-ea"/>
              </a:rPr>
              <a:t>in</a:t>
            </a:r>
            <a:r>
              <a:rPr lang="zh-CN" altLang="en-US" sz="2000" noProof="1">
                <a:latin typeface="Arial Black" pitchFamily="34" charset="0"/>
                <a:ea typeface="黑体" pitchFamily="2" charset="-122"/>
                <a:cs typeface="+mn-ea"/>
              </a:rPr>
              <a:t>是入射光纤的功率，则传输功率</a:t>
            </a:r>
            <a:r>
              <a:rPr lang="en-US" altLang="zh-CN" sz="2000" noProof="1">
                <a:latin typeface="Arial Black" pitchFamily="34" charset="0"/>
                <a:ea typeface="黑体" pitchFamily="2" charset="-122"/>
                <a:cs typeface="+mn-ea"/>
              </a:rPr>
              <a:t>P</a:t>
            </a:r>
            <a:r>
              <a:rPr lang="en-US" altLang="zh-CN" sz="2000" baseline="-25000" noProof="1">
                <a:latin typeface="Arial Black" pitchFamily="34" charset="0"/>
                <a:ea typeface="黑体" pitchFamily="2" charset="-122"/>
                <a:cs typeface="+mn-ea"/>
              </a:rPr>
              <a:t>out</a:t>
            </a:r>
            <a:r>
              <a:rPr lang="zh-CN" altLang="en-US" sz="2000" noProof="1">
                <a:latin typeface="Arial Black" pitchFamily="34" charset="0"/>
                <a:ea typeface="黑体" pitchFamily="2" charset="-122"/>
                <a:cs typeface="+mn-ea"/>
              </a:rPr>
              <a:t>为：</a:t>
            </a:r>
            <a:endParaRPr lang="zh-CN" altLang="en-US" sz="2000" noProof="1">
              <a:latin typeface="Arial Black" pitchFamily="34" charset="0"/>
              <a:ea typeface="黑体" pitchFamily="2" charset="-122"/>
            </a:endParaRPr>
          </a:p>
        </p:txBody>
      </p:sp>
      <p:sp>
        <p:nvSpPr>
          <p:cNvPr id="9" name="文本框 8"/>
          <p:cNvSpPr txBox="1"/>
          <p:nvPr/>
        </p:nvSpPr>
        <p:spPr>
          <a:xfrm>
            <a:off x="533399" y="3810000"/>
            <a:ext cx="9477375" cy="369332"/>
          </a:xfrm>
          <a:prstGeom prst="rect">
            <a:avLst/>
          </a:prstGeom>
          <a:noFill/>
          <a:ln w="12700">
            <a:noFill/>
            <a:miter/>
          </a:ln>
        </p:spPr>
        <p:txBody>
          <a:bodyPr wrap="square">
            <a:spAutoFit/>
          </a:bodyPr>
          <a:lstStyle/>
          <a:p>
            <a:pPr>
              <a:spcBef>
                <a:spcPct val="50000"/>
              </a:spcBef>
              <a:buClr>
                <a:srgbClr val="000000"/>
              </a:buClr>
            </a:pPr>
            <a:r>
              <a:rPr lang="zh-CN" altLang="en-US" noProof="1">
                <a:latin typeface="Arial Black" pitchFamily="34" charset="0"/>
                <a:ea typeface="黑体" pitchFamily="2" charset="-122"/>
                <a:cs typeface="+mn-ea"/>
              </a:rPr>
              <a:t>这里</a:t>
            </a:r>
            <a:r>
              <a:rPr lang="en-US" altLang="zh-CN" noProof="1">
                <a:latin typeface="Arial Black" pitchFamily="34" charset="0"/>
                <a:ea typeface="黑体" pitchFamily="2" charset="-122"/>
                <a:cs typeface="+mn-ea"/>
                <a:sym typeface="Symbol" pitchFamily="18" charset="2"/>
              </a:rPr>
              <a:t></a:t>
            </a:r>
            <a:r>
              <a:rPr lang="zh-CN" altLang="en-US" noProof="1">
                <a:latin typeface="Arial Black" pitchFamily="34" charset="0"/>
                <a:ea typeface="黑体" pitchFamily="2" charset="-122"/>
                <a:cs typeface="+mn-ea"/>
              </a:rPr>
              <a:t>代表光纤损耗，</a:t>
            </a:r>
            <a:r>
              <a:rPr lang="en-US" altLang="zh-CN" noProof="1">
                <a:latin typeface="Arial Black" pitchFamily="34" charset="0"/>
                <a:ea typeface="黑体" pitchFamily="2" charset="-122"/>
                <a:cs typeface="+mn-ea"/>
              </a:rPr>
              <a:t>L</a:t>
            </a:r>
            <a:r>
              <a:rPr lang="zh-CN" altLang="en-US" noProof="1">
                <a:latin typeface="Arial Black" pitchFamily="34" charset="0"/>
                <a:ea typeface="黑体" pitchFamily="2" charset="-122"/>
                <a:cs typeface="+mn-ea"/>
              </a:rPr>
              <a:t>是光纤长度，习惯上光纤的损耗通过下式用</a:t>
            </a:r>
            <a:r>
              <a:rPr lang="en-US" altLang="zh-CN" noProof="1">
                <a:latin typeface="Arial Black" pitchFamily="34" charset="0"/>
                <a:ea typeface="黑体" pitchFamily="2" charset="-122"/>
                <a:cs typeface="+mn-ea"/>
              </a:rPr>
              <a:t>dB/km</a:t>
            </a:r>
            <a:r>
              <a:rPr lang="zh-CN" altLang="en-US" noProof="1">
                <a:latin typeface="Arial Black" pitchFamily="34" charset="0"/>
                <a:ea typeface="黑体" pitchFamily="2" charset="-122"/>
                <a:cs typeface="+mn-ea"/>
              </a:rPr>
              <a:t>来表示：</a:t>
            </a:r>
            <a:endParaRPr lang="zh-CN" altLang="en-US" noProof="1">
              <a:latin typeface="Arial Black" pitchFamily="34" charset="0"/>
              <a:ea typeface="黑体" pitchFamily="2" charset="-122"/>
            </a:endParaRPr>
          </a:p>
        </p:txBody>
      </p:sp>
      <p:graphicFrame>
        <p:nvGraphicFramePr>
          <p:cNvPr id="10" name="对象 312329"/>
          <p:cNvGraphicFramePr>
            <a:graphicFrameLocks/>
          </p:cNvGraphicFramePr>
          <p:nvPr>
            <p:extLst>
              <p:ext uri="{D42A27DB-BD31-4B8C-83A1-F6EECF244321}">
                <p14:modId xmlns:p14="http://schemas.microsoft.com/office/powerpoint/2010/main" val="1806736998"/>
              </p:ext>
            </p:extLst>
          </p:nvPr>
        </p:nvGraphicFramePr>
        <p:xfrm>
          <a:off x="647700" y="4359275"/>
          <a:ext cx="5562600" cy="1219200"/>
        </p:xfrm>
        <a:graphic>
          <a:graphicData uri="http://schemas.openxmlformats.org/presentationml/2006/ole">
            <mc:AlternateContent xmlns:mc="http://schemas.openxmlformats.org/markup-compatibility/2006">
              <mc:Choice xmlns:v="urn:schemas-microsoft-com:vml" Requires="v">
                <p:oleObj spid="_x0000_s11280" r:id="rId3" imgW="2399576" imgH="482708" progId="Equation.3">
                  <p:embed/>
                </p:oleObj>
              </mc:Choice>
              <mc:Fallback>
                <p:oleObj r:id="rId3" imgW="2399576" imgH="482708" progId="Equation.3">
                  <p:embed/>
                  <p:pic>
                    <p:nvPicPr>
                      <p:cNvPr id="95240" name="对象 31232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 y="4359275"/>
                        <a:ext cx="5562600" cy="1219200"/>
                      </a:xfrm>
                      <a:prstGeom prst="rect">
                        <a:avLst/>
                      </a:prstGeom>
                      <a:solidFill>
                        <a:srgbClr val="C5FFF0"/>
                      </a:solidFill>
                      <a:ln>
                        <a:noFill/>
                      </a:ln>
                      <a:extLs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1" name="矩形 312331"/>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graphicFrame>
        <p:nvGraphicFramePr>
          <p:cNvPr id="12" name="对象 312330"/>
          <p:cNvGraphicFramePr>
            <a:graphicFrameLocks/>
          </p:cNvGraphicFramePr>
          <p:nvPr>
            <p:extLst>
              <p:ext uri="{D42A27DB-BD31-4B8C-83A1-F6EECF244321}">
                <p14:modId xmlns:p14="http://schemas.microsoft.com/office/powerpoint/2010/main" val="353465711"/>
              </p:ext>
            </p:extLst>
          </p:nvPr>
        </p:nvGraphicFramePr>
        <p:xfrm>
          <a:off x="6846887" y="2861686"/>
          <a:ext cx="3313113" cy="636587"/>
        </p:xfrm>
        <a:graphic>
          <a:graphicData uri="http://schemas.openxmlformats.org/presentationml/2006/ole">
            <mc:AlternateContent xmlns:mc="http://schemas.openxmlformats.org/markup-compatibility/2006">
              <mc:Choice xmlns:v="urn:schemas-microsoft-com:vml" Requires="v">
                <p:oleObj spid="_x0000_s11281" r:id="rId5" imgW="1194117" imgH="228917" progId="Equation.DSMT4">
                  <p:embed/>
                </p:oleObj>
              </mc:Choice>
              <mc:Fallback>
                <p:oleObj r:id="rId5" imgW="1194117" imgH="228917" progId="Equation.DSMT4">
                  <p:embed/>
                  <p:pic>
                    <p:nvPicPr>
                      <p:cNvPr id="95242" name="对象 31233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6887" y="2861686"/>
                        <a:ext cx="3313113" cy="636587"/>
                      </a:xfrm>
                      <a:prstGeom prst="rect">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9084005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68</a:t>
            </a:fld>
            <a:endParaRPr lang="en-US" altLang="zh-CN"/>
          </a:p>
        </p:txBody>
      </p:sp>
      <p:sp>
        <p:nvSpPr>
          <p:cNvPr id="3" name="标题 313345"/>
          <p:cNvSpPr txBox="1">
            <a:spLocks noChangeArrowheads="1"/>
          </p:cNvSpPr>
          <p:nvPr/>
        </p:nvSpPr>
        <p:spPr>
          <a:xfrm>
            <a:off x="10417456" y="312738"/>
            <a:ext cx="1498319" cy="11430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zh-CN" altLang="en-US" sz="2800" kern="0" dirty="0" smtClean="0"/>
              <a:t>示例</a:t>
            </a:r>
          </a:p>
        </p:txBody>
      </p:sp>
      <p:sp>
        <p:nvSpPr>
          <p:cNvPr id="4" name="文本占位符 313346"/>
          <p:cNvSpPr txBox="1">
            <a:spLocks noChangeArrowheads="1"/>
          </p:cNvSpPr>
          <p:nvPr/>
        </p:nvSpPr>
        <p:spPr>
          <a:xfrm>
            <a:off x="603304" y="1322388"/>
            <a:ext cx="10802317" cy="41148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200000"/>
              </a:lnSpc>
            </a:pPr>
            <a:r>
              <a:rPr lang="zh-CN" altLang="en-US" sz="1800" kern="0" dirty="0" smtClean="0">
                <a:latin typeface="微软雅黑" panose="020B0503020204020204" pitchFamily="34" charset="-122"/>
                <a:ea typeface="微软雅黑" panose="020B0503020204020204" pitchFamily="34" charset="-122"/>
              </a:rPr>
              <a:t>对于理想的光纤，不会有任何的损耗，对应的损耗系数为</a:t>
            </a:r>
            <a:r>
              <a:rPr lang="en-US" altLang="zh-CN" sz="1800" kern="0" dirty="0" smtClean="0">
                <a:latin typeface="微软雅黑" panose="020B0503020204020204" pitchFamily="34" charset="-122"/>
                <a:ea typeface="微软雅黑" panose="020B0503020204020204" pitchFamily="34" charset="-122"/>
              </a:rPr>
              <a:t>0dB/km</a:t>
            </a:r>
            <a:r>
              <a:rPr lang="zh-CN" altLang="en-US" sz="1800" kern="0" dirty="0" smtClean="0">
                <a:latin typeface="微软雅黑" panose="020B0503020204020204" pitchFamily="34" charset="-122"/>
                <a:ea typeface="微软雅黑" panose="020B0503020204020204" pitchFamily="34" charset="-122"/>
              </a:rPr>
              <a:t>，但在实际中这是不可能的。实际的低损耗光纤在</a:t>
            </a:r>
            <a:r>
              <a:rPr lang="en-US" altLang="zh-CN" sz="1800" kern="0" dirty="0" smtClean="0">
                <a:latin typeface="微软雅黑" panose="020B0503020204020204" pitchFamily="34" charset="-122"/>
                <a:ea typeface="微软雅黑" panose="020B0503020204020204" pitchFamily="34" charset="-122"/>
              </a:rPr>
              <a:t>900nm</a:t>
            </a:r>
            <a:r>
              <a:rPr lang="zh-CN" altLang="en-US" sz="1800" kern="0" dirty="0" smtClean="0">
                <a:latin typeface="微软雅黑" panose="020B0503020204020204" pitchFamily="34" charset="-122"/>
                <a:ea typeface="微软雅黑" panose="020B0503020204020204" pitchFamily="34" charset="-122"/>
              </a:rPr>
              <a:t>波长处的损耗为</a:t>
            </a:r>
            <a:r>
              <a:rPr lang="en-US" altLang="zh-CN" sz="1800" kern="0" dirty="0" smtClean="0">
                <a:solidFill>
                  <a:schemeClr val="tx2"/>
                </a:solidFill>
                <a:latin typeface="微软雅黑" panose="020B0503020204020204" pitchFamily="34" charset="-122"/>
                <a:ea typeface="微软雅黑" panose="020B0503020204020204" pitchFamily="34" charset="-122"/>
              </a:rPr>
              <a:t>3dB/km</a:t>
            </a:r>
            <a:r>
              <a:rPr lang="zh-CN" altLang="en-US" sz="1800" kern="0" dirty="0" smtClean="0">
                <a:latin typeface="微软雅黑" panose="020B0503020204020204" pitchFamily="34" charset="-122"/>
                <a:ea typeface="微软雅黑" panose="020B0503020204020204" pitchFamily="34" charset="-122"/>
              </a:rPr>
              <a:t>，这表示传输</a:t>
            </a:r>
            <a:r>
              <a:rPr lang="en-US" altLang="zh-CN" sz="1800" kern="0" dirty="0" smtClean="0">
                <a:latin typeface="微软雅黑" panose="020B0503020204020204" pitchFamily="34" charset="-122"/>
                <a:ea typeface="微软雅黑" panose="020B0503020204020204" pitchFamily="34" charset="-122"/>
              </a:rPr>
              <a:t>1km</a:t>
            </a:r>
            <a:r>
              <a:rPr lang="zh-CN" altLang="en-US" sz="1800" kern="0" dirty="0" smtClean="0">
                <a:latin typeface="微软雅黑" panose="020B0503020204020204" pitchFamily="34" charset="-122"/>
                <a:ea typeface="微软雅黑" panose="020B0503020204020204" pitchFamily="34" charset="-122"/>
              </a:rPr>
              <a:t>后信号光功率将损失</a:t>
            </a:r>
            <a:r>
              <a:rPr lang="en-US" altLang="zh-CN" sz="1800" kern="0" dirty="0" smtClean="0">
                <a:latin typeface="微软雅黑" panose="020B0503020204020204" pitchFamily="34" charset="-122"/>
                <a:ea typeface="微软雅黑" panose="020B0503020204020204" pitchFamily="34" charset="-122"/>
              </a:rPr>
              <a:t>50</a:t>
            </a:r>
            <a:r>
              <a:rPr lang="zh-CN" altLang="en-US" sz="1800" kern="0" dirty="0" smtClean="0">
                <a:latin typeface="微软雅黑" panose="020B0503020204020204" pitchFamily="34" charset="-122"/>
                <a:ea typeface="微软雅黑" panose="020B0503020204020204" pitchFamily="34" charset="-122"/>
              </a:rPr>
              <a:t>％，</a:t>
            </a:r>
            <a:r>
              <a:rPr lang="en-US" altLang="zh-CN" sz="1800" kern="0" dirty="0" smtClean="0">
                <a:latin typeface="微软雅黑" panose="020B0503020204020204" pitchFamily="34" charset="-122"/>
                <a:ea typeface="微软雅黑" panose="020B0503020204020204" pitchFamily="34" charset="-122"/>
              </a:rPr>
              <a:t>2km</a:t>
            </a:r>
            <a:r>
              <a:rPr lang="zh-CN" altLang="en-US" sz="1800" kern="0" dirty="0" smtClean="0">
                <a:latin typeface="微软雅黑" panose="020B0503020204020204" pitchFamily="34" charset="-122"/>
                <a:ea typeface="微软雅黑" panose="020B0503020204020204" pitchFamily="34" charset="-122"/>
              </a:rPr>
              <a:t>后损失达</a:t>
            </a:r>
            <a:r>
              <a:rPr lang="en-US" altLang="zh-CN" sz="1800" kern="0" dirty="0" smtClean="0">
                <a:latin typeface="微软雅黑" panose="020B0503020204020204" pitchFamily="34" charset="-122"/>
                <a:ea typeface="微软雅黑" panose="020B0503020204020204" pitchFamily="34" charset="-122"/>
              </a:rPr>
              <a:t>75</a:t>
            </a:r>
            <a:r>
              <a:rPr lang="zh-CN" altLang="en-US" sz="1800" kern="0" dirty="0" smtClean="0">
                <a:latin typeface="微软雅黑" panose="020B0503020204020204" pitchFamily="34" charset="-122"/>
                <a:ea typeface="微软雅黑" panose="020B0503020204020204" pitchFamily="34" charset="-122"/>
              </a:rPr>
              <a:t>％</a:t>
            </a:r>
            <a:r>
              <a:rPr lang="en-US" altLang="zh-CN" sz="1800" kern="0" dirty="0" smtClean="0">
                <a:latin typeface="微软雅黑" panose="020B0503020204020204" pitchFamily="34" charset="-122"/>
                <a:ea typeface="微软雅黑" panose="020B0503020204020204" pitchFamily="34" charset="-122"/>
              </a:rPr>
              <a:t>(</a:t>
            </a:r>
            <a:r>
              <a:rPr lang="zh-CN" altLang="en-US" sz="1800" kern="0" dirty="0" smtClean="0">
                <a:latin typeface="微软雅黑" panose="020B0503020204020204" pitchFamily="34" charset="-122"/>
                <a:ea typeface="微软雅黑" panose="020B0503020204020204" pitchFamily="34" charset="-122"/>
              </a:rPr>
              <a:t>损失了</a:t>
            </a:r>
            <a:r>
              <a:rPr lang="en-US" altLang="zh-CN" sz="1800" kern="0" dirty="0" smtClean="0">
                <a:solidFill>
                  <a:schemeClr val="tx2"/>
                </a:solidFill>
                <a:latin typeface="微软雅黑" panose="020B0503020204020204" pitchFamily="34" charset="-122"/>
                <a:ea typeface="微软雅黑" panose="020B0503020204020204" pitchFamily="34" charset="-122"/>
              </a:rPr>
              <a:t>6dB</a:t>
            </a:r>
            <a:r>
              <a:rPr lang="en-US" altLang="zh-CN" sz="1800" kern="0" dirty="0" smtClean="0">
                <a:latin typeface="微软雅黑" panose="020B0503020204020204" pitchFamily="34" charset="-122"/>
                <a:ea typeface="微软雅黑" panose="020B0503020204020204" pitchFamily="34" charset="-122"/>
              </a:rPr>
              <a:t>)</a:t>
            </a:r>
            <a:r>
              <a:rPr lang="zh-CN" altLang="en-US" sz="1800" kern="0" dirty="0" smtClean="0">
                <a:latin typeface="微软雅黑" panose="020B0503020204020204" pitchFamily="34" charset="-122"/>
                <a:ea typeface="微软雅黑" panose="020B0503020204020204" pitchFamily="34" charset="-122"/>
              </a:rPr>
              <a:t>。之所以可以这样进行运算，是因为用分贝表示的损耗具有</a:t>
            </a:r>
            <a:r>
              <a:rPr lang="zh-CN" altLang="en-US" sz="1800" kern="0" dirty="0" smtClean="0">
                <a:solidFill>
                  <a:schemeClr val="hlink"/>
                </a:solidFill>
                <a:latin typeface="微软雅黑" panose="020B0503020204020204" pitchFamily="34" charset="-122"/>
                <a:ea typeface="微软雅黑" panose="020B0503020204020204" pitchFamily="34" charset="-122"/>
              </a:rPr>
              <a:t>可加性</a:t>
            </a:r>
            <a:r>
              <a:rPr lang="zh-CN" altLang="en-US" sz="1800" kern="0" dirty="0" smtClean="0">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18612484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69</a:t>
            </a:fld>
            <a:endParaRPr lang="en-US" altLang="zh-CN"/>
          </a:p>
        </p:txBody>
      </p:sp>
      <p:sp>
        <p:nvSpPr>
          <p:cNvPr id="3" name="任意多边形 314369"/>
          <p:cNvSpPr>
            <a:spLocks noChangeArrowheads="1"/>
          </p:cNvSpPr>
          <p:nvPr/>
        </p:nvSpPr>
        <p:spPr bwMode="auto">
          <a:xfrm>
            <a:off x="3221444" y="1827213"/>
            <a:ext cx="968375" cy="1211262"/>
          </a:xfrm>
          <a:custGeom>
            <a:avLst/>
            <a:gdLst>
              <a:gd name="T0" fmla="*/ 0 w 501"/>
              <a:gd name="T1" fmla="*/ 0 h 625"/>
              <a:gd name="T2" fmla="*/ 214 w 501"/>
              <a:gd name="T3" fmla="*/ 378 h 625"/>
              <a:gd name="T4" fmla="*/ 337 w 501"/>
              <a:gd name="T5" fmla="*/ 518 h 625"/>
              <a:gd name="T6" fmla="*/ 403 w 501"/>
              <a:gd name="T7" fmla="*/ 493 h 625"/>
              <a:gd name="T8" fmla="*/ 460 w 501"/>
              <a:gd name="T9" fmla="*/ 501 h 625"/>
              <a:gd name="T10" fmla="*/ 501 w 501"/>
              <a:gd name="T11" fmla="*/ 625 h 625"/>
            </a:gdLst>
            <a:ahLst/>
            <a:cxnLst>
              <a:cxn ang="0">
                <a:pos x="T0" y="T1"/>
              </a:cxn>
              <a:cxn ang="0">
                <a:pos x="T2" y="T3"/>
              </a:cxn>
              <a:cxn ang="0">
                <a:pos x="T4" y="T5"/>
              </a:cxn>
              <a:cxn ang="0">
                <a:pos x="T6" y="T7"/>
              </a:cxn>
              <a:cxn ang="0">
                <a:pos x="T8" y="T9"/>
              </a:cxn>
              <a:cxn ang="0">
                <a:pos x="T10" y="T11"/>
              </a:cxn>
            </a:cxnLst>
            <a:rect l="0" t="0" r="r" b="b"/>
            <a:pathLst>
              <a:path w="501" h="625">
                <a:moveTo>
                  <a:pt x="0" y="0"/>
                </a:moveTo>
                <a:cubicBezTo>
                  <a:pt x="36" y="63"/>
                  <a:pt x="158" y="292"/>
                  <a:pt x="214" y="378"/>
                </a:cubicBezTo>
                <a:cubicBezTo>
                  <a:pt x="270" y="464"/>
                  <a:pt x="306" y="499"/>
                  <a:pt x="337" y="518"/>
                </a:cubicBezTo>
                <a:cubicBezTo>
                  <a:pt x="368" y="537"/>
                  <a:pt x="383" y="496"/>
                  <a:pt x="403" y="493"/>
                </a:cubicBezTo>
                <a:cubicBezTo>
                  <a:pt x="423" y="490"/>
                  <a:pt x="444" y="479"/>
                  <a:pt x="460" y="501"/>
                </a:cubicBezTo>
                <a:cubicBezTo>
                  <a:pt x="476" y="523"/>
                  <a:pt x="493" y="599"/>
                  <a:pt x="501" y="625"/>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just" eaLnBrk="0" hangingPunct="0"/>
            <a:endParaRPr lang="zh-CN" altLang="en-US">
              <a:latin typeface="Times New Roman" panose="02020603050405020304" pitchFamily="18" charset="0"/>
            </a:endParaRPr>
          </a:p>
        </p:txBody>
      </p:sp>
      <p:sp>
        <p:nvSpPr>
          <p:cNvPr id="4" name="任意多边形 314370"/>
          <p:cNvSpPr>
            <a:spLocks noChangeArrowheads="1"/>
          </p:cNvSpPr>
          <p:nvPr/>
        </p:nvSpPr>
        <p:spPr bwMode="auto">
          <a:xfrm>
            <a:off x="4189819" y="2973388"/>
            <a:ext cx="1003300" cy="1144587"/>
          </a:xfrm>
          <a:custGeom>
            <a:avLst/>
            <a:gdLst>
              <a:gd name="T0" fmla="*/ 0 w 518"/>
              <a:gd name="T1" fmla="*/ 0 h 591"/>
              <a:gd name="T2" fmla="*/ 50 w 518"/>
              <a:gd name="T3" fmla="*/ 131 h 591"/>
              <a:gd name="T4" fmla="*/ 124 w 518"/>
              <a:gd name="T5" fmla="*/ 287 h 591"/>
              <a:gd name="T6" fmla="*/ 181 w 518"/>
              <a:gd name="T7" fmla="*/ 370 h 591"/>
              <a:gd name="T8" fmla="*/ 288 w 518"/>
              <a:gd name="T9" fmla="*/ 501 h 591"/>
              <a:gd name="T10" fmla="*/ 518 w 518"/>
              <a:gd name="T11" fmla="*/ 591 h 591"/>
            </a:gdLst>
            <a:ahLst/>
            <a:cxnLst>
              <a:cxn ang="0">
                <a:pos x="T0" y="T1"/>
              </a:cxn>
              <a:cxn ang="0">
                <a:pos x="T2" y="T3"/>
              </a:cxn>
              <a:cxn ang="0">
                <a:pos x="T4" y="T5"/>
              </a:cxn>
              <a:cxn ang="0">
                <a:pos x="T6" y="T7"/>
              </a:cxn>
              <a:cxn ang="0">
                <a:pos x="T8" y="T9"/>
              </a:cxn>
              <a:cxn ang="0">
                <a:pos x="T10" y="T11"/>
              </a:cxn>
            </a:cxnLst>
            <a:rect l="0" t="0" r="r" b="b"/>
            <a:pathLst>
              <a:path w="518" h="591">
                <a:moveTo>
                  <a:pt x="0" y="0"/>
                </a:moveTo>
                <a:cubicBezTo>
                  <a:pt x="7" y="20"/>
                  <a:pt x="29" y="83"/>
                  <a:pt x="50" y="131"/>
                </a:cubicBezTo>
                <a:cubicBezTo>
                  <a:pt x="71" y="179"/>
                  <a:pt x="102" y="247"/>
                  <a:pt x="124" y="287"/>
                </a:cubicBezTo>
                <a:cubicBezTo>
                  <a:pt x="146" y="327"/>
                  <a:pt x="154" y="334"/>
                  <a:pt x="181" y="370"/>
                </a:cubicBezTo>
                <a:cubicBezTo>
                  <a:pt x="208" y="406"/>
                  <a:pt x="232" y="464"/>
                  <a:pt x="288" y="501"/>
                </a:cubicBezTo>
                <a:cubicBezTo>
                  <a:pt x="344" y="538"/>
                  <a:pt x="470" y="572"/>
                  <a:pt x="518" y="591"/>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just" eaLnBrk="0" hangingPunct="0"/>
            <a:endParaRPr lang="zh-CN" altLang="en-US">
              <a:latin typeface="Times New Roman" panose="02020603050405020304" pitchFamily="18" charset="0"/>
            </a:endParaRPr>
          </a:p>
        </p:txBody>
      </p:sp>
      <p:sp>
        <p:nvSpPr>
          <p:cNvPr id="5" name="任意多边形 314371"/>
          <p:cNvSpPr>
            <a:spLocks noChangeArrowheads="1"/>
          </p:cNvSpPr>
          <p:nvPr/>
        </p:nvSpPr>
        <p:spPr bwMode="auto">
          <a:xfrm>
            <a:off x="5193119" y="1463675"/>
            <a:ext cx="5124450" cy="3487738"/>
          </a:xfrm>
          <a:custGeom>
            <a:avLst/>
            <a:gdLst>
              <a:gd name="T0" fmla="*/ 0 w 2647"/>
              <a:gd name="T1" fmla="*/ 1371 h 1801"/>
              <a:gd name="T2" fmla="*/ 74 w 2647"/>
              <a:gd name="T3" fmla="*/ 1339 h 1801"/>
              <a:gd name="T4" fmla="*/ 140 w 2647"/>
              <a:gd name="T5" fmla="*/ 1347 h 1801"/>
              <a:gd name="T6" fmla="*/ 206 w 2647"/>
              <a:gd name="T7" fmla="*/ 1421 h 1801"/>
              <a:gd name="T8" fmla="*/ 255 w 2647"/>
              <a:gd name="T9" fmla="*/ 1454 h 1801"/>
              <a:gd name="T10" fmla="*/ 345 w 2647"/>
              <a:gd name="T11" fmla="*/ 1462 h 1801"/>
              <a:gd name="T12" fmla="*/ 395 w 2647"/>
              <a:gd name="T13" fmla="*/ 1437 h 1801"/>
              <a:gd name="T14" fmla="*/ 444 w 2647"/>
              <a:gd name="T15" fmla="*/ 1330 h 1801"/>
              <a:gd name="T16" fmla="*/ 493 w 2647"/>
              <a:gd name="T17" fmla="*/ 730 h 1801"/>
              <a:gd name="T18" fmla="*/ 510 w 2647"/>
              <a:gd name="T19" fmla="*/ 40 h 1801"/>
              <a:gd name="T20" fmla="*/ 584 w 2647"/>
              <a:gd name="T21" fmla="*/ 969 h 1801"/>
              <a:gd name="T22" fmla="*/ 723 w 2647"/>
              <a:gd name="T23" fmla="*/ 1462 h 1801"/>
              <a:gd name="T24" fmla="*/ 822 w 2647"/>
              <a:gd name="T25" fmla="*/ 1602 h 1801"/>
              <a:gd name="T26" fmla="*/ 945 w 2647"/>
              <a:gd name="T27" fmla="*/ 1585 h 1801"/>
              <a:gd name="T28" fmla="*/ 1028 w 2647"/>
              <a:gd name="T29" fmla="*/ 1676 h 1801"/>
              <a:gd name="T30" fmla="*/ 1151 w 2647"/>
              <a:gd name="T31" fmla="*/ 1733 h 1801"/>
              <a:gd name="T32" fmla="*/ 1315 w 2647"/>
              <a:gd name="T33" fmla="*/ 1766 h 1801"/>
              <a:gd name="T34" fmla="*/ 1447 w 2647"/>
              <a:gd name="T35" fmla="*/ 1774 h 1801"/>
              <a:gd name="T36" fmla="*/ 1521 w 2647"/>
              <a:gd name="T37" fmla="*/ 1782 h 1801"/>
              <a:gd name="T38" fmla="*/ 1652 w 2647"/>
              <a:gd name="T39" fmla="*/ 1774 h 1801"/>
              <a:gd name="T40" fmla="*/ 1825 w 2647"/>
              <a:gd name="T41" fmla="*/ 1618 h 1801"/>
              <a:gd name="T42" fmla="*/ 1964 w 2647"/>
              <a:gd name="T43" fmla="*/ 1470 h 1801"/>
              <a:gd name="T44" fmla="*/ 2047 w 2647"/>
              <a:gd name="T45" fmla="*/ 1404 h 1801"/>
              <a:gd name="T46" fmla="*/ 2219 w 2647"/>
              <a:gd name="T47" fmla="*/ 1141 h 1801"/>
              <a:gd name="T48" fmla="*/ 2384 w 2647"/>
              <a:gd name="T49" fmla="*/ 854 h 1801"/>
              <a:gd name="T50" fmla="*/ 2647 w 2647"/>
              <a:gd name="T51" fmla="*/ 311 h 1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47" h="1801">
                <a:moveTo>
                  <a:pt x="0" y="1371"/>
                </a:moveTo>
                <a:cubicBezTo>
                  <a:pt x="12" y="1366"/>
                  <a:pt x="51" y="1343"/>
                  <a:pt x="74" y="1339"/>
                </a:cubicBezTo>
                <a:cubicBezTo>
                  <a:pt x="97" y="1335"/>
                  <a:pt x="118" y="1333"/>
                  <a:pt x="140" y="1347"/>
                </a:cubicBezTo>
                <a:cubicBezTo>
                  <a:pt x="162" y="1361"/>
                  <a:pt x="187" y="1403"/>
                  <a:pt x="206" y="1421"/>
                </a:cubicBezTo>
                <a:cubicBezTo>
                  <a:pt x="225" y="1439"/>
                  <a:pt x="232" y="1447"/>
                  <a:pt x="255" y="1454"/>
                </a:cubicBezTo>
                <a:cubicBezTo>
                  <a:pt x="278" y="1461"/>
                  <a:pt x="322" y="1465"/>
                  <a:pt x="345" y="1462"/>
                </a:cubicBezTo>
                <a:cubicBezTo>
                  <a:pt x="368" y="1459"/>
                  <a:pt x="379" y="1459"/>
                  <a:pt x="395" y="1437"/>
                </a:cubicBezTo>
                <a:cubicBezTo>
                  <a:pt x="411" y="1415"/>
                  <a:pt x="428" y="1448"/>
                  <a:pt x="444" y="1330"/>
                </a:cubicBezTo>
                <a:cubicBezTo>
                  <a:pt x="460" y="1212"/>
                  <a:pt x="482" y="945"/>
                  <a:pt x="493" y="730"/>
                </a:cubicBezTo>
                <a:cubicBezTo>
                  <a:pt x="504" y="515"/>
                  <a:pt x="495" y="0"/>
                  <a:pt x="510" y="40"/>
                </a:cubicBezTo>
                <a:cubicBezTo>
                  <a:pt x="525" y="80"/>
                  <a:pt x="548" y="732"/>
                  <a:pt x="584" y="969"/>
                </a:cubicBezTo>
                <a:cubicBezTo>
                  <a:pt x="620" y="1206"/>
                  <a:pt x="683" y="1356"/>
                  <a:pt x="723" y="1462"/>
                </a:cubicBezTo>
                <a:cubicBezTo>
                  <a:pt x="763" y="1568"/>
                  <a:pt x="785" y="1582"/>
                  <a:pt x="822" y="1602"/>
                </a:cubicBezTo>
                <a:cubicBezTo>
                  <a:pt x="859" y="1622"/>
                  <a:pt x="911" y="1573"/>
                  <a:pt x="945" y="1585"/>
                </a:cubicBezTo>
                <a:cubicBezTo>
                  <a:pt x="979" y="1597"/>
                  <a:pt x="994" y="1651"/>
                  <a:pt x="1028" y="1676"/>
                </a:cubicBezTo>
                <a:cubicBezTo>
                  <a:pt x="1062" y="1701"/>
                  <a:pt x="1103" y="1718"/>
                  <a:pt x="1151" y="1733"/>
                </a:cubicBezTo>
                <a:cubicBezTo>
                  <a:pt x="1199" y="1748"/>
                  <a:pt x="1266" y="1759"/>
                  <a:pt x="1315" y="1766"/>
                </a:cubicBezTo>
                <a:cubicBezTo>
                  <a:pt x="1364" y="1773"/>
                  <a:pt x="1413" y="1771"/>
                  <a:pt x="1447" y="1774"/>
                </a:cubicBezTo>
                <a:cubicBezTo>
                  <a:pt x="1481" y="1777"/>
                  <a:pt x="1487" y="1782"/>
                  <a:pt x="1521" y="1782"/>
                </a:cubicBezTo>
                <a:cubicBezTo>
                  <a:pt x="1555" y="1782"/>
                  <a:pt x="1601" y="1801"/>
                  <a:pt x="1652" y="1774"/>
                </a:cubicBezTo>
                <a:cubicBezTo>
                  <a:pt x="1703" y="1747"/>
                  <a:pt x="1773" y="1669"/>
                  <a:pt x="1825" y="1618"/>
                </a:cubicBezTo>
                <a:cubicBezTo>
                  <a:pt x="1877" y="1567"/>
                  <a:pt x="1927" y="1506"/>
                  <a:pt x="1964" y="1470"/>
                </a:cubicBezTo>
                <a:cubicBezTo>
                  <a:pt x="2001" y="1434"/>
                  <a:pt x="2005" y="1459"/>
                  <a:pt x="2047" y="1404"/>
                </a:cubicBezTo>
                <a:cubicBezTo>
                  <a:pt x="2089" y="1349"/>
                  <a:pt x="2163" y="1233"/>
                  <a:pt x="2219" y="1141"/>
                </a:cubicBezTo>
                <a:cubicBezTo>
                  <a:pt x="2275" y="1049"/>
                  <a:pt x="2313" y="992"/>
                  <a:pt x="2384" y="854"/>
                </a:cubicBezTo>
                <a:cubicBezTo>
                  <a:pt x="2455" y="716"/>
                  <a:pt x="2592" y="424"/>
                  <a:pt x="2647" y="311"/>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just" eaLnBrk="0" hangingPunct="0"/>
            <a:endParaRPr lang="zh-CN" altLang="en-US">
              <a:latin typeface="Times New Roman" panose="02020603050405020304" pitchFamily="18" charset="0"/>
            </a:endParaRPr>
          </a:p>
        </p:txBody>
      </p:sp>
      <p:sp>
        <p:nvSpPr>
          <p:cNvPr id="6" name="直接连接符 314372"/>
          <p:cNvSpPr>
            <a:spLocks noChangeShapeType="1"/>
          </p:cNvSpPr>
          <p:nvPr/>
        </p:nvSpPr>
        <p:spPr bwMode="auto">
          <a:xfrm>
            <a:off x="3232557" y="1281113"/>
            <a:ext cx="0" cy="3903662"/>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grpSp>
        <p:nvGrpSpPr>
          <p:cNvPr id="7" name="组合 6"/>
          <p:cNvGrpSpPr>
            <a:grpSpLocks/>
          </p:cNvGrpSpPr>
          <p:nvPr/>
        </p:nvGrpSpPr>
        <p:grpSpPr bwMode="auto">
          <a:xfrm>
            <a:off x="4720044" y="2992438"/>
            <a:ext cx="1412875" cy="2192337"/>
            <a:chOff x="1604" y="2326"/>
            <a:chExt cx="890" cy="1381"/>
          </a:xfrm>
        </p:grpSpPr>
        <p:grpSp>
          <p:nvGrpSpPr>
            <p:cNvPr id="8" name="组合 314374"/>
            <p:cNvGrpSpPr>
              <a:grpSpLocks/>
            </p:cNvGrpSpPr>
            <p:nvPr/>
          </p:nvGrpSpPr>
          <p:grpSpPr bwMode="auto">
            <a:xfrm>
              <a:off x="1837" y="3005"/>
              <a:ext cx="586" cy="702"/>
              <a:chOff x="1344" y="1536"/>
              <a:chExt cx="480" cy="480"/>
            </a:xfrm>
          </p:grpSpPr>
          <p:sp>
            <p:nvSpPr>
              <p:cNvPr id="11" name="直接连接符 314375"/>
              <p:cNvSpPr>
                <a:spLocks noChangeShapeType="1"/>
              </p:cNvSpPr>
              <p:nvPr/>
            </p:nvSpPr>
            <p:spPr bwMode="auto">
              <a:xfrm>
                <a:off x="1344" y="1536"/>
                <a:ext cx="0" cy="48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2" name="直接连接符 314376"/>
              <p:cNvSpPr>
                <a:spLocks noChangeShapeType="1"/>
              </p:cNvSpPr>
              <p:nvPr/>
            </p:nvSpPr>
            <p:spPr bwMode="auto">
              <a:xfrm>
                <a:off x="1824" y="1632"/>
                <a:ext cx="0" cy="38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3" name="直接连接符 314377"/>
              <p:cNvSpPr>
                <a:spLocks noChangeShapeType="1"/>
              </p:cNvSpPr>
              <p:nvPr/>
            </p:nvSpPr>
            <p:spPr bwMode="auto">
              <a:xfrm flipH="1">
                <a:off x="1344" y="1584"/>
                <a:ext cx="192" cy="96"/>
              </a:xfrm>
              <a:prstGeom prst="line">
                <a:avLst/>
              </a:prstGeom>
              <a:noFill/>
              <a:ln w="9525">
                <a:solidFill>
                  <a:schemeClr val="hlink"/>
                </a:solidFill>
                <a:prstDash val="sysDot"/>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4" name="直接连接符 314378"/>
              <p:cNvSpPr>
                <a:spLocks noChangeShapeType="1"/>
              </p:cNvSpPr>
              <p:nvPr/>
            </p:nvSpPr>
            <p:spPr bwMode="auto">
              <a:xfrm flipH="1">
                <a:off x="1344" y="1632"/>
                <a:ext cx="240" cy="144"/>
              </a:xfrm>
              <a:prstGeom prst="line">
                <a:avLst/>
              </a:prstGeom>
              <a:noFill/>
              <a:ln w="9525">
                <a:solidFill>
                  <a:schemeClr val="hlink"/>
                </a:solidFill>
                <a:prstDash val="sysDot"/>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5" name="直接连接符 314379"/>
              <p:cNvSpPr>
                <a:spLocks noChangeShapeType="1"/>
              </p:cNvSpPr>
              <p:nvPr/>
            </p:nvSpPr>
            <p:spPr bwMode="auto">
              <a:xfrm flipH="1">
                <a:off x="1344" y="1632"/>
                <a:ext cx="336" cy="192"/>
              </a:xfrm>
              <a:prstGeom prst="line">
                <a:avLst/>
              </a:prstGeom>
              <a:noFill/>
              <a:ln w="9525">
                <a:solidFill>
                  <a:schemeClr val="hlink"/>
                </a:solidFill>
                <a:prstDash val="sysDot"/>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6" name="直接连接符 314380"/>
              <p:cNvSpPr>
                <a:spLocks noChangeShapeType="1"/>
              </p:cNvSpPr>
              <p:nvPr/>
            </p:nvSpPr>
            <p:spPr bwMode="auto">
              <a:xfrm flipH="1">
                <a:off x="1344" y="1680"/>
                <a:ext cx="384" cy="192"/>
              </a:xfrm>
              <a:prstGeom prst="line">
                <a:avLst/>
              </a:prstGeom>
              <a:noFill/>
              <a:ln w="9525">
                <a:solidFill>
                  <a:schemeClr val="hlink"/>
                </a:solidFill>
                <a:prstDash val="sysDot"/>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7" name="直接连接符 314381"/>
              <p:cNvSpPr>
                <a:spLocks noChangeShapeType="1"/>
              </p:cNvSpPr>
              <p:nvPr/>
            </p:nvSpPr>
            <p:spPr bwMode="auto">
              <a:xfrm flipH="1">
                <a:off x="1392" y="1680"/>
                <a:ext cx="432" cy="240"/>
              </a:xfrm>
              <a:prstGeom prst="line">
                <a:avLst/>
              </a:prstGeom>
              <a:noFill/>
              <a:ln w="9525">
                <a:solidFill>
                  <a:schemeClr val="hlink"/>
                </a:solidFill>
                <a:prstDash val="sysDot"/>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8" name="直接连接符 314382"/>
              <p:cNvSpPr>
                <a:spLocks noChangeShapeType="1"/>
              </p:cNvSpPr>
              <p:nvPr/>
            </p:nvSpPr>
            <p:spPr bwMode="auto">
              <a:xfrm flipH="1">
                <a:off x="1392" y="1776"/>
                <a:ext cx="432" cy="240"/>
              </a:xfrm>
              <a:prstGeom prst="line">
                <a:avLst/>
              </a:prstGeom>
              <a:noFill/>
              <a:ln w="9525">
                <a:solidFill>
                  <a:schemeClr val="hlink"/>
                </a:solidFill>
                <a:prstDash val="sysDot"/>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9" name="直接连接符 314383"/>
              <p:cNvSpPr>
                <a:spLocks noChangeShapeType="1"/>
              </p:cNvSpPr>
              <p:nvPr/>
            </p:nvSpPr>
            <p:spPr bwMode="auto">
              <a:xfrm flipH="1">
                <a:off x="1584" y="1872"/>
                <a:ext cx="240" cy="144"/>
              </a:xfrm>
              <a:prstGeom prst="line">
                <a:avLst/>
              </a:prstGeom>
              <a:noFill/>
              <a:ln w="9525">
                <a:solidFill>
                  <a:schemeClr val="hlink"/>
                </a:solidFill>
                <a:prstDash val="sysDot"/>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grpSp>
        <p:sp>
          <p:nvSpPr>
            <p:cNvPr id="9" name="文本框 8"/>
            <p:cNvSpPr txBox="1"/>
            <p:nvPr/>
          </p:nvSpPr>
          <p:spPr>
            <a:xfrm>
              <a:off x="1604" y="2326"/>
              <a:ext cx="890" cy="212"/>
            </a:xfrm>
            <a:prstGeom prst="rect">
              <a:avLst/>
            </a:prstGeom>
            <a:noFill/>
            <a:ln w="9525">
              <a:noFill/>
              <a:miter/>
            </a:ln>
          </p:spPr>
          <p:txBody>
            <a:bodyPr wrap="none" anchor="ctr">
              <a:spAutoFit/>
            </a:bodyPr>
            <a:lstStyle/>
            <a:p>
              <a:pPr algn="ctr"/>
              <a:r>
                <a:rPr lang="zh-CN" altLang="en-US" sz="1600" b="1" noProof="1">
                  <a:solidFill>
                    <a:srgbClr val="FF0000"/>
                  </a:solidFill>
                  <a:effectLst>
                    <a:outerShdw blurRad="38100" dist="38100" dir="2700000">
                      <a:srgbClr val="C0C0C0"/>
                    </a:outerShdw>
                  </a:effectLst>
                  <a:latin typeface="Arial Black" pitchFamily="34" charset="0"/>
                  <a:ea typeface="黑体" pitchFamily="2" charset="-122"/>
                  <a:cs typeface="+mn-ea"/>
                </a:rPr>
                <a:t>第二传输窗口</a:t>
              </a:r>
              <a:endParaRPr lang="zh-CN" altLang="en-US" sz="1600" b="1" noProof="1">
                <a:solidFill>
                  <a:srgbClr val="FF0000"/>
                </a:solidFill>
                <a:effectLst>
                  <a:outerShdw blurRad="38100" dist="38100" dir="2700000">
                    <a:srgbClr val="C0C0C0"/>
                  </a:outerShdw>
                </a:effectLst>
                <a:latin typeface="Arial Black" pitchFamily="34" charset="0"/>
                <a:ea typeface="黑体" pitchFamily="2" charset="-122"/>
              </a:endParaRPr>
            </a:p>
          </p:txBody>
        </p:sp>
        <p:sp>
          <p:nvSpPr>
            <p:cNvPr id="10" name="直接连接符 314385"/>
            <p:cNvSpPr>
              <a:spLocks noChangeShapeType="1"/>
            </p:cNvSpPr>
            <p:nvPr/>
          </p:nvSpPr>
          <p:spPr bwMode="auto">
            <a:xfrm>
              <a:off x="2013" y="2536"/>
              <a:ext cx="0" cy="41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grpSp>
      <p:grpSp>
        <p:nvGrpSpPr>
          <p:cNvPr id="20" name="组合 19"/>
          <p:cNvGrpSpPr>
            <a:grpSpLocks/>
          </p:cNvGrpSpPr>
          <p:nvPr/>
        </p:nvGrpSpPr>
        <p:grpSpPr bwMode="auto">
          <a:xfrm>
            <a:off x="3324632" y="1801813"/>
            <a:ext cx="1841500" cy="3382962"/>
            <a:chOff x="725" y="1576"/>
            <a:chExt cx="1160" cy="2131"/>
          </a:xfrm>
        </p:grpSpPr>
        <p:sp>
          <p:nvSpPr>
            <p:cNvPr id="21" name="文本框 20"/>
            <p:cNvSpPr txBox="1"/>
            <p:nvPr/>
          </p:nvSpPr>
          <p:spPr>
            <a:xfrm>
              <a:off x="995" y="1576"/>
              <a:ext cx="890" cy="212"/>
            </a:xfrm>
            <a:prstGeom prst="rect">
              <a:avLst/>
            </a:prstGeom>
            <a:noFill/>
            <a:ln w="9525">
              <a:noFill/>
              <a:miter/>
            </a:ln>
          </p:spPr>
          <p:txBody>
            <a:bodyPr wrap="none" anchor="ctr">
              <a:spAutoFit/>
            </a:bodyPr>
            <a:lstStyle/>
            <a:p>
              <a:pPr algn="ctr"/>
              <a:r>
                <a:rPr lang="zh-CN" altLang="en-US" sz="1600" b="1" noProof="1">
                  <a:solidFill>
                    <a:srgbClr val="FF0000"/>
                  </a:solidFill>
                  <a:effectLst>
                    <a:outerShdw blurRad="38100" dist="38100" dir="2700000">
                      <a:srgbClr val="C0C0C0"/>
                    </a:outerShdw>
                  </a:effectLst>
                  <a:latin typeface="Arial Black" pitchFamily="34" charset="0"/>
                  <a:ea typeface="黑体" pitchFamily="2" charset="-122"/>
                  <a:cs typeface="+mn-ea"/>
                </a:rPr>
                <a:t>第一传输窗口</a:t>
              </a:r>
              <a:endParaRPr lang="zh-CN" altLang="en-US" sz="1600" b="1" noProof="1">
                <a:solidFill>
                  <a:srgbClr val="FF0000"/>
                </a:solidFill>
                <a:effectLst>
                  <a:outerShdw blurRad="38100" dist="38100" dir="2700000">
                    <a:srgbClr val="C0C0C0"/>
                  </a:outerShdw>
                </a:effectLst>
                <a:latin typeface="Arial Black" pitchFamily="34" charset="0"/>
                <a:ea typeface="黑体" pitchFamily="2" charset="-122"/>
              </a:endParaRPr>
            </a:p>
          </p:txBody>
        </p:sp>
        <p:grpSp>
          <p:nvGrpSpPr>
            <p:cNvPr id="22" name="组合 314388"/>
            <p:cNvGrpSpPr>
              <a:grpSpLocks/>
            </p:cNvGrpSpPr>
            <p:nvPr/>
          </p:nvGrpSpPr>
          <p:grpSpPr bwMode="auto">
            <a:xfrm>
              <a:off x="725" y="1775"/>
              <a:ext cx="586" cy="1932"/>
              <a:chOff x="432" y="528"/>
              <a:chExt cx="480" cy="1488"/>
            </a:xfrm>
          </p:grpSpPr>
          <p:sp>
            <p:nvSpPr>
              <p:cNvPr id="23" name="直接连接符 314389"/>
              <p:cNvSpPr>
                <a:spLocks noChangeShapeType="1"/>
              </p:cNvSpPr>
              <p:nvPr/>
            </p:nvSpPr>
            <p:spPr bwMode="auto">
              <a:xfrm>
                <a:off x="432" y="528"/>
                <a:ext cx="0" cy="148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24" name="直接连接符 314390"/>
              <p:cNvSpPr>
                <a:spLocks noChangeShapeType="1"/>
              </p:cNvSpPr>
              <p:nvPr/>
            </p:nvSpPr>
            <p:spPr bwMode="auto">
              <a:xfrm>
                <a:off x="912" y="1056"/>
                <a:ext cx="0" cy="96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25" name="直接连接符 314391"/>
              <p:cNvSpPr>
                <a:spLocks noChangeShapeType="1"/>
              </p:cNvSpPr>
              <p:nvPr/>
            </p:nvSpPr>
            <p:spPr bwMode="auto">
              <a:xfrm flipH="1">
                <a:off x="432" y="936"/>
                <a:ext cx="192" cy="240"/>
              </a:xfrm>
              <a:prstGeom prst="line">
                <a:avLst/>
              </a:prstGeom>
              <a:noFill/>
              <a:ln w="9525">
                <a:solidFill>
                  <a:schemeClr val="hlink"/>
                </a:solidFill>
                <a:prstDash val="sysDot"/>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26" name="直接连接符 314392"/>
              <p:cNvSpPr>
                <a:spLocks noChangeShapeType="1"/>
              </p:cNvSpPr>
              <p:nvPr/>
            </p:nvSpPr>
            <p:spPr bwMode="auto">
              <a:xfrm flipH="1">
                <a:off x="432" y="912"/>
                <a:ext cx="336" cy="504"/>
              </a:xfrm>
              <a:prstGeom prst="line">
                <a:avLst/>
              </a:prstGeom>
              <a:noFill/>
              <a:ln w="9525">
                <a:solidFill>
                  <a:schemeClr val="hlink"/>
                </a:solidFill>
                <a:prstDash val="sysDot"/>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27" name="直接连接符 314393"/>
              <p:cNvSpPr>
                <a:spLocks noChangeShapeType="1"/>
              </p:cNvSpPr>
              <p:nvPr/>
            </p:nvSpPr>
            <p:spPr bwMode="auto">
              <a:xfrm flipH="1">
                <a:off x="432" y="960"/>
                <a:ext cx="432" cy="576"/>
              </a:xfrm>
              <a:prstGeom prst="line">
                <a:avLst/>
              </a:prstGeom>
              <a:noFill/>
              <a:ln w="9525">
                <a:solidFill>
                  <a:schemeClr val="hlink"/>
                </a:solidFill>
                <a:prstDash val="sysDot"/>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28" name="直接连接符 314394"/>
              <p:cNvSpPr>
                <a:spLocks noChangeShapeType="1"/>
              </p:cNvSpPr>
              <p:nvPr/>
            </p:nvSpPr>
            <p:spPr bwMode="auto">
              <a:xfrm flipH="1">
                <a:off x="432" y="1104"/>
                <a:ext cx="432" cy="600"/>
              </a:xfrm>
              <a:prstGeom prst="line">
                <a:avLst/>
              </a:prstGeom>
              <a:noFill/>
              <a:ln w="9525">
                <a:solidFill>
                  <a:schemeClr val="hlink"/>
                </a:solidFill>
                <a:prstDash val="sysDot"/>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29" name="直接连接符 314395"/>
              <p:cNvSpPr>
                <a:spLocks noChangeShapeType="1"/>
              </p:cNvSpPr>
              <p:nvPr/>
            </p:nvSpPr>
            <p:spPr bwMode="auto">
              <a:xfrm flipH="1">
                <a:off x="480" y="1176"/>
                <a:ext cx="432" cy="600"/>
              </a:xfrm>
              <a:prstGeom prst="line">
                <a:avLst/>
              </a:prstGeom>
              <a:noFill/>
              <a:ln w="9525">
                <a:solidFill>
                  <a:schemeClr val="hlink"/>
                </a:solidFill>
                <a:prstDash val="sysDot"/>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30" name="直接连接符 314396"/>
              <p:cNvSpPr>
                <a:spLocks noChangeShapeType="1"/>
              </p:cNvSpPr>
              <p:nvPr/>
            </p:nvSpPr>
            <p:spPr bwMode="auto">
              <a:xfrm flipH="1">
                <a:off x="480" y="1416"/>
                <a:ext cx="432" cy="600"/>
              </a:xfrm>
              <a:prstGeom prst="line">
                <a:avLst/>
              </a:prstGeom>
              <a:noFill/>
              <a:ln w="9525">
                <a:solidFill>
                  <a:schemeClr val="hlink"/>
                </a:solidFill>
                <a:prstDash val="sysDot"/>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31" name="直接连接符 314397"/>
              <p:cNvSpPr>
                <a:spLocks noChangeShapeType="1"/>
              </p:cNvSpPr>
              <p:nvPr/>
            </p:nvSpPr>
            <p:spPr bwMode="auto">
              <a:xfrm flipH="1">
                <a:off x="672" y="1656"/>
                <a:ext cx="240" cy="360"/>
              </a:xfrm>
              <a:prstGeom prst="line">
                <a:avLst/>
              </a:prstGeom>
              <a:noFill/>
              <a:ln w="9525">
                <a:solidFill>
                  <a:schemeClr val="hlink"/>
                </a:solidFill>
                <a:prstDash val="sysDot"/>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32" name="直接连接符 314398"/>
              <p:cNvSpPr>
                <a:spLocks noChangeShapeType="1"/>
              </p:cNvSpPr>
              <p:nvPr/>
            </p:nvSpPr>
            <p:spPr bwMode="auto">
              <a:xfrm flipH="1">
                <a:off x="432" y="624"/>
                <a:ext cx="96" cy="96"/>
              </a:xfrm>
              <a:prstGeom prst="line">
                <a:avLst/>
              </a:prstGeom>
              <a:noFill/>
              <a:ln w="9525">
                <a:solidFill>
                  <a:schemeClr val="hlink"/>
                </a:solidFill>
                <a:prstDash val="sysDot"/>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33" name="直接连接符 314399"/>
              <p:cNvSpPr>
                <a:spLocks noChangeShapeType="1"/>
              </p:cNvSpPr>
              <p:nvPr/>
            </p:nvSpPr>
            <p:spPr bwMode="auto">
              <a:xfrm flipH="1">
                <a:off x="432" y="720"/>
                <a:ext cx="144" cy="192"/>
              </a:xfrm>
              <a:prstGeom prst="line">
                <a:avLst/>
              </a:prstGeom>
              <a:noFill/>
              <a:ln w="9525">
                <a:solidFill>
                  <a:schemeClr val="hlink"/>
                </a:solidFill>
                <a:prstDash val="sysDot"/>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34" name="直接连接符 314400"/>
              <p:cNvSpPr>
                <a:spLocks noChangeShapeType="1"/>
              </p:cNvSpPr>
              <p:nvPr/>
            </p:nvSpPr>
            <p:spPr bwMode="auto">
              <a:xfrm flipH="1">
                <a:off x="432" y="816"/>
                <a:ext cx="192" cy="192"/>
              </a:xfrm>
              <a:prstGeom prst="line">
                <a:avLst/>
              </a:prstGeom>
              <a:noFill/>
              <a:ln w="9525">
                <a:solidFill>
                  <a:schemeClr val="hlink"/>
                </a:solidFill>
                <a:prstDash val="sysDot"/>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35" name="直接连接符 314401"/>
              <p:cNvSpPr>
                <a:spLocks noChangeShapeType="1"/>
              </p:cNvSpPr>
              <p:nvPr/>
            </p:nvSpPr>
            <p:spPr bwMode="auto">
              <a:xfrm flipH="1">
                <a:off x="432" y="1344"/>
                <a:ext cx="480" cy="576"/>
              </a:xfrm>
              <a:prstGeom prst="line">
                <a:avLst/>
              </a:prstGeom>
              <a:noFill/>
              <a:ln w="9525">
                <a:solidFill>
                  <a:schemeClr val="hlink"/>
                </a:solidFill>
                <a:prstDash val="sysDot"/>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36" name="直接连接符 314402"/>
              <p:cNvSpPr>
                <a:spLocks noChangeShapeType="1"/>
              </p:cNvSpPr>
              <p:nvPr/>
            </p:nvSpPr>
            <p:spPr bwMode="auto">
              <a:xfrm flipH="1">
                <a:off x="576" y="1584"/>
                <a:ext cx="336" cy="432"/>
              </a:xfrm>
              <a:prstGeom prst="line">
                <a:avLst/>
              </a:prstGeom>
              <a:noFill/>
              <a:ln w="9525">
                <a:solidFill>
                  <a:schemeClr val="hlink"/>
                </a:solidFill>
                <a:prstDash val="sysDot"/>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37" name="直接连接符 314403"/>
              <p:cNvSpPr>
                <a:spLocks noChangeShapeType="1"/>
              </p:cNvSpPr>
              <p:nvPr/>
            </p:nvSpPr>
            <p:spPr bwMode="auto">
              <a:xfrm flipH="1">
                <a:off x="768" y="1872"/>
                <a:ext cx="144" cy="144"/>
              </a:xfrm>
              <a:prstGeom prst="line">
                <a:avLst/>
              </a:prstGeom>
              <a:noFill/>
              <a:ln w="9525">
                <a:solidFill>
                  <a:schemeClr val="hlink"/>
                </a:solidFill>
                <a:prstDash val="sysDot"/>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38" name="直接连接符 314404"/>
              <p:cNvSpPr>
                <a:spLocks noChangeShapeType="1"/>
              </p:cNvSpPr>
              <p:nvPr/>
            </p:nvSpPr>
            <p:spPr bwMode="auto">
              <a:xfrm flipH="1">
                <a:off x="624" y="528"/>
                <a:ext cx="144" cy="192"/>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grpSp>
      </p:grpSp>
      <p:sp>
        <p:nvSpPr>
          <p:cNvPr id="39" name="文本框 38"/>
          <p:cNvSpPr txBox="1"/>
          <p:nvPr/>
        </p:nvSpPr>
        <p:spPr>
          <a:xfrm>
            <a:off x="5296307" y="5181600"/>
            <a:ext cx="723900" cy="336550"/>
          </a:xfrm>
          <a:prstGeom prst="rect">
            <a:avLst/>
          </a:prstGeom>
          <a:noFill/>
          <a:ln w="9525">
            <a:noFill/>
            <a:miter/>
          </a:ln>
        </p:spPr>
        <p:txBody>
          <a:bodyPr wrap="none" anchor="ctr">
            <a:spAutoFit/>
          </a:bodyPr>
          <a:lstStyle/>
          <a:p>
            <a:pPr algn="ctr"/>
            <a:r>
              <a:rPr lang="en-US" altLang="zh-CN" sz="1600" b="1" noProof="1">
                <a:solidFill>
                  <a:srgbClr val="0000FF"/>
                </a:solidFill>
                <a:effectLst>
                  <a:outerShdw blurRad="38100" dist="38100" dir="2700000">
                    <a:srgbClr val="C0C0C0"/>
                  </a:outerShdw>
                </a:effectLst>
                <a:latin typeface="Arial Black" pitchFamily="34" charset="0"/>
                <a:ea typeface="黑体" pitchFamily="2" charset="-122"/>
                <a:cs typeface="+mn-ea"/>
              </a:rPr>
              <a:t>1300</a:t>
            </a:r>
            <a:endParaRPr lang="en-US" altLang="zh-CN" sz="1600" b="1" noProof="1">
              <a:solidFill>
                <a:srgbClr val="0000FF"/>
              </a:solidFill>
              <a:effectLst>
                <a:outerShdw blurRad="38100" dist="38100" dir="2700000">
                  <a:srgbClr val="C0C0C0"/>
                </a:outerShdw>
              </a:effectLst>
              <a:latin typeface="Arial Black" pitchFamily="34" charset="0"/>
              <a:ea typeface="黑体" pitchFamily="2" charset="-122"/>
            </a:endParaRPr>
          </a:p>
        </p:txBody>
      </p:sp>
      <p:sp>
        <p:nvSpPr>
          <p:cNvPr id="40" name="文本框 39"/>
          <p:cNvSpPr txBox="1"/>
          <p:nvPr/>
        </p:nvSpPr>
        <p:spPr>
          <a:xfrm>
            <a:off x="7691844" y="5181600"/>
            <a:ext cx="723900" cy="336550"/>
          </a:xfrm>
          <a:prstGeom prst="rect">
            <a:avLst/>
          </a:prstGeom>
          <a:noFill/>
          <a:ln w="9525">
            <a:noFill/>
            <a:miter/>
          </a:ln>
        </p:spPr>
        <p:txBody>
          <a:bodyPr wrap="none" anchor="ctr">
            <a:spAutoFit/>
          </a:bodyPr>
          <a:lstStyle/>
          <a:p>
            <a:pPr algn="ctr"/>
            <a:r>
              <a:rPr lang="en-US" altLang="zh-CN" sz="1600" b="1" noProof="1">
                <a:solidFill>
                  <a:srgbClr val="0000FF"/>
                </a:solidFill>
                <a:effectLst>
                  <a:outerShdw blurRad="38100" dist="38100" dir="2700000">
                    <a:srgbClr val="C0C0C0"/>
                  </a:outerShdw>
                </a:effectLst>
                <a:latin typeface="Arial Black" pitchFamily="34" charset="0"/>
                <a:ea typeface="黑体" pitchFamily="2" charset="-122"/>
                <a:cs typeface="+mn-ea"/>
              </a:rPr>
              <a:t>1550</a:t>
            </a:r>
            <a:endParaRPr lang="en-US" altLang="zh-CN" sz="1600" b="1" noProof="1">
              <a:solidFill>
                <a:srgbClr val="0000FF"/>
              </a:solidFill>
              <a:effectLst>
                <a:outerShdw blurRad="38100" dist="38100" dir="2700000">
                  <a:srgbClr val="C0C0C0"/>
                </a:outerShdw>
              </a:effectLst>
              <a:latin typeface="Arial Black" pitchFamily="34" charset="0"/>
              <a:ea typeface="黑体" pitchFamily="2" charset="-122"/>
            </a:endParaRPr>
          </a:p>
        </p:txBody>
      </p:sp>
      <p:sp>
        <p:nvSpPr>
          <p:cNvPr id="41" name="文本框 40"/>
          <p:cNvSpPr txBox="1"/>
          <p:nvPr/>
        </p:nvSpPr>
        <p:spPr>
          <a:xfrm>
            <a:off x="3477032" y="5181600"/>
            <a:ext cx="588962" cy="336550"/>
          </a:xfrm>
          <a:prstGeom prst="rect">
            <a:avLst/>
          </a:prstGeom>
          <a:noFill/>
          <a:ln w="9525">
            <a:noFill/>
            <a:miter/>
          </a:ln>
        </p:spPr>
        <p:txBody>
          <a:bodyPr wrap="none" anchor="ctr">
            <a:spAutoFit/>
          </a:bodyPr>
          <a:lstStyle/>
          <a:p>
            <a:pPr algn="ctr"/>
            <a:r>
              <a:rPr lang="en-US" altLang="zh-CN" sz="1600" b="1" noProof="1">
                <a:solidFill>
                  <a:srgbClr val="0000FF"/>
                </a:solidFill>
                <a:effectLst>
                  <a:outerShdw blurRad="38100" dist="38100" dir="2700000">
                    <a:srgbClr val="C0C0C0"/>
                  </a:outerShdw>
                </a:effectLst>
                <a:latin typeface="Arial Black" pitchFamily="34" charset="0"/>
                <a:ea typeface="黑体" pitchFamily="2" charset="-122"/>
                <a:cs typeface="+mn-ea"/>
              </a:rPr>
              <a:t>850</a:t>
            </a:r>
            <a:endParaRPr lang="en-US" altLang="zh-CN" sz="1600" b="1" noProof="1">
              <a:solidFill>
                <a:srgbClr val="0000FF"/>
              </a:solidFill>
              <a:effectLst>
                <a:outerShdw blurRad="38100" dist="38100" dir="2700000">
                  <a:srgbClr val="C0C0C0"/>
                </a:outerShdw>
              </a:effectLst>
              <a:latin typeface="Arial Black" pitchFamily="34" charset="0"/>
              <a:ea typeface="黑体" pitchFamily="2" charset="-122"/>
            </a:endParaRPr>
          </a:p>
        </p:txBody>
      </p:sp>
      <p:sp>
        <p:nvSpPr>
          <p:cNvPr id="42" name="任意多边形 314408"/>
          <p:cNvSpPr>
            <a:spLocks noChangeArrowheads="1"/>
          </p:cNvSpPr>
          <p:nvPr/>
        </p:nvSpPr>
        <p:spPr bwMode="auto">
          <a:xfrm>
            <a:off x="3205569" y="2574925"/>
            <a:ext cx="5743575" cy="2468563"/>
          </a:xfrm>
          <a:custGeom>
            <a:avLst/>
            <a:gdLst>
              <a:gd name="T0" fmla="*/ 0 w 2967"/>
              <a:gd name="T1" fmla="*/ 0 h 1274"/>
              <a:gd name="T2" fmla="*/ 782 w 2967"/>
              <a:gd name="T3" fmla="*/ 772 h 1274"/>
              <a:gd name="T4" fmla="*/ 1570 w 2967"/>
              <a:gd name="T5" fmla="*/ 1134 h 1274"/>
              <a:gd name="T6" fmla="*/ 2326 w 2967"/>
              <a:gd name="T7" fmla="*/ 1233 h 1274"/>
              <a:gd name="T8" fmla="*/ 2967 w 2967"/>
              <a:gd name="T9" fmla="*/ 1274 h 1274"/>
            </a:gdLst>
            <a:ahLst/>
            <a:cxnLst>
              <a:cxn ang="0">
                <a:pos x="T0" y="T1"/>
              </a:cxn>
              <a:cxn ang="0">
                <a:pos x="T2" y="T3"/>
              </a:cxn>
              <a:cxn ang="0">
                <a:pos x="T4" y="T5"/>
              </a:cxn>
              <a:cxn ang="0">
                <a:pos x="T6" y="T7"/>
              </a:cxn>
              <a:cxn ang="0">
                <a:pos x="T8" y="T9"/>
              </a:cxn>
            </a:cxnLst>
            <a:rect l="0" t="0" r="r" b="b"/>
            <a:pathLst>
              <a:path w="2967" h="1274">
                <a:moveTo>
                  <a:pt x="0" y="0"/>
                </a:moveTo>
                <a:cubicBezTo>
                  <a:pt x="129" y="129"/>
                  <a:pt x="520" y="583"/>
                  <a:pt x="782" y="772"/>
                </a:cubicBezTo>
                <a:cubicBezTo>
                  <a:pt x="1044" y="961"/>
                  <a:pt x="1313" y="1057"/>
                  <a:pt x="1570" y="1134"/>
                </a:cubicBezTo>
                <a:cubicBezTo>
                  <a:pt x="1827" y="1211"/>
                  <a:pt x="2093" y="1210"/>
                  <a:pt x="2326" y="1233"/>
                </a:cubicBezTo>
                <a:cubicBezTo>
                  <a:pt x="2559" y="1256"/>
                  <a:pt x="2834" y="1266"/>
                  <a:pt x="2967" y="1274"/>
                </a:cubicBezTo>
              </a:path>
            </a:pathLst>
          </a:custGeom>
          <a:noFill/>
          <a:ln w="28575">
            <a:solidFill>
              <a:schemeClr val="hlink"/>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algn="just" eaLnBrk="0" hangingPunct="0"/>
            <a:endParaRPr lang="zh-CN" altLang="en-US">
              <a:latin typeface="Times New Roman" panose="02020603050405020304" pitchFamily="18" charset="0"/>
            </a:endParaRPr>
          </a:p>
        </p:txBody>
      </p:sp>
      <p:sp>
        <p:nvSpPr>
          <p:cNvPr id="43" name="任意多边形 314409"/>
          <p:cNvSpPr>
            <a:spLocks noChangeArrowheads="1"/>
          </p:cNvSpPr>
          <p:nvPr/>
        </p:nvSpPr>
        <p:spPr bwMode="auto">
          <a:xfrm>
            <a:off x="3205569" y="2303463"/>
            <a:ext cx="7181850" cy="2803525"/>
          </a:xfrm>
          <a:custGeom>
            <a:avLst/>
            <a:gdLst>
              <a:gd name="T0" fmla="*/ 0 w 3710"/>
              <a:gd name="T1" fmla="*/ 707 h 1447"/>
              <a:gd name="T2" fmla="*/ 945 w 3710"/>
              <a:gd name="T3" fmla="*/ 1274 h 1447"/>
              <a:gd name="T4" fmla="*/ 1504 w 3710"/>
              <a:gd name="T5" fmla="*/ 1414 h 1447"/>
              <a:gd name="T6" fmla="*/ 2482 w 3710"/>
              <a:gd name="T7" fmla="*/ 1431 h 1447"/>
              <a:gd name="T8" fmla="*/ 2704 w 3710"/>
              <a:gd name="T9" fmla="*/ 1398 h 1447"/>
              <a:gd name="T10" fmla="*/ 2967 w 3710"/>
              <a:gd name="T11" fmla="*/ 1135 h 1447"/>
              <a:gd name="T12" fmla="*/ 3222 w 3710"/>
              <a:gd name="T13" fmla="*/ 831 h 1447"/>
              <a:gd name="T14" fmla="*/ 3710 w 3710"/>
              <a:gd name="T15" fmla="*/ 0 h 14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10" h="1447">
                <a:moveTo>
                  <a:pt x="0" y="707"/>
                </a:moveTo>
                <a:cubicBezTo>
                  <a:pt x="157" y="803"/>
                  <a:pt x="694" y="1156"/>
                  <a:pt x="945" y="1274"/>
                </a:cubicBezTo>
                <a:cubicBezTo>
                  <a:pt x="1196" y="1392"/>
                  <a:pt x="1248" y="1388"/>
                  <a:pt x="1504" y="1414"/>
                </a:cubicBezTo>
                <a:cubicBezTo>
                  <a:pt x="1760" y="1440"/>
                  <a:pt x="2282" y="1434"/>
                  <a:pt x="2482" y="1431"/>
                </a:cubicBezTo>
                <a:cubicBezTo>
                  <a:pt x="2682" y="1428"/>
                  <a:pt x="2623" y="1447"/>
                  <a:pt x="2704" y="1398"/>
                </a:cubicBezTo>
                <a:cubicBezTo>
                  <a:pt x="2785" y="1349"/>
                  <a:pt x="2881" y="1229"/>
                  <a:pt x="2967" y="1135"/>
                </a:cubicBezTo>
                <a:cubicBezTo>
                  <a:pt x="3053" y="1041"/>
                  <a:pt x="3098" y="1020"/>
                  <a:pt x="3222" y="831"/>
                </a:cubicBezTo>
                <a:cubicBezTo>
                  <a:pt x="3346" y="642"/>
                  <a:pt x="3608" y="173"/>
                  <a:pt x="3710" y="0"/>
                </a:cubicBezTo>
              </a:path>
            </a:pathLst>
          </a:cu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algn="just" eaLnBrk="0" hangingPunct="0"/>
            <a:endParaRPr lang="zh-CN" altLang="en-US">
              <a:latin typeface="Times New Roman" panose="02020603050405020304" pitchFamily="18" charset="0"/>
            </a:endParaRPr>
          </a:p>
        </p:txBody>
      </p:sp>
      <p:sp>
        <p:nvSpPr>
          <p:cNvPr id="44" name="文本框 43"/>
          <p:cNvSpPr txBox="1"/>
          <p:nvPr/>
        </p:nvSpPr>
        <p:spPr>
          <a:xfrm>
            <a:off x="4113619" y="4811713"/>
            <a:ext cx="1104900" cy="366712"/>
          </a:xfrm>
          <a:prstGeom prst="rect">
            <a:avLst/>
          </a:prstGeom>
          <a:noFill/>
          <a:ln w="9525">
            <a:noFill/>
            <a:miter/>
          </a:ln>
        </p:spPr>
        <p:txBody>
          <a:bodyPr wrap="none" anchor="ctr">
            <a:spAutoFit/>
          </a:bodyPr>
          <a:lstStyle/>
          <a:p>
            <a:pPr algn="ctr"/>
            <a:r>
              <a:rPr lang="zh-CN" altLang="en-US" sz="1800" b="1" noProof="1">
                <a:solidFill>
                  <a:schemeClr val="tx2"/>
                </a:solidFill>
                <a:effectLst>
                  <a:outerShdw blurRad="38100" dist="38100" dir="2700000">
                    <a:srgbClr val="C0C0C0"/>
                  </a:outerShdw>
                </a:effectLst>
                <a:latin typeface="Arial Black" pitchFamily="34" charset="0"/>
                <a:ea typeface="黑体" pitchFamily="2" charset="-122"/>
                <a:cs typeface="+mn-ea"/>
              </a:rPr>
              <a:t>紫外吸收</a:t>
            </a:r>
            <a:endParaRPr lang="zh-CN" altLang="en-US" sz="1800" b="1" noProof="1">
              <a:solidFill>
                <a:schemeClr val="tx2"/>
              </a:solidFill>
              <a:effectLst>
                <a:outerShdw blurRad="38100" dist="38100" dir="2700000">
                  <a:srgbClr val="C0C0C0"/>
                </a:outerShdw>
              </a:effectLst>
              <a:latin typeface="Arial Black" pitchFamily="34" charset="0"/>
              <a:ea typeface="黑体" pitchFamily="2" charset="-122"/>
            </a:endParaRPr>
          </a:p>
        </p:txBody>
      </p:sp>
      <p:sp>
        <p:nvSpPr>
          <p:cNvPr id="45" name="直接连接符 314411"/>
          <p:cNvSpPr>
            <a:spLocks noChangeShapeType="1"/>
          </p:cNvSpPr>
          <p:nvPr/>
        </p:nvSpPr>
        <p:spPr bwMode="auto">
          <a:xfrm flipV="1">
            <a:off x="4423182" y="4460875"/>
            <a:ext cx="0" cy="3889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46" name="文本框 45"/>
          <p:cNvSpPr txBox="1"/>
          <p:nvPr/>
        </p:nvSpPr>
        <p:spPr>
          <a:xfrm>
            <a:off x="9641294" y="3654425"/>
            <a:ext cx="1104900" cy="366713"/>
          </a:xfrm>
          <a:prstGeom prst="rect">
            <a:avLst/>
          </a:prstGeom>
          <a:noFill/>
          <a:ln w="9525">
            <a:noFill/>
            <a:miter/>
          </a:ln>
        </p:spPr>
        <p:txBody>
          <a:bodyPr wrap="none" anchor="ctr">
            <a:spAutoFit/>
          </a:bodyPr>
          <a:lstStyle/>
          <a:p>
            <a:pPr algn="ctr"/>
            <a:r>
              <a:rPr lang="zh-CN" altLang="en-US" sz="1800" b="1" noProof="1">
                <a:solidFill>
                  <a:schemeClr val="tx2"/>
                </a:solidFill>
                <a:effectLst>
                  <a:outerShdw blurRad="38100" dist="38100" dir="2700000">
                    <a:srgbClr val="C0C0C0"/>
                  </a:outerShdw>
                </a:effectLst>
                <a:latin typeface="Arial Black" pitchFamily="34" charset="0"/>
                <a:ea typeface="黑体" pitchFamily="2" charset="-122"/>
                <a:cs typeface="+mn-ea"/>
              </a:rPr>
              <a:t>红外吸收</a:t>
            </a:r>
            <a:endParaRPr lang="zh-CN" altLang="en-US" sz="1800" b="1" noProof="1">
              <a:solidFill>
                <a:schemeClr val="tx2"/>
              </a:solidFill>
              <a:effectLst>
                <a:outerShdw blurRad="38100" dist="38100" dir="2700000">
                  <a:srgbClr val="C0C0C0"/>
                </a:outerShdw>
              </a:effectLst>
              <a:latin typeface="Arial Black" pitchFamily="34" charset="0"/>
              <a:ea typeface="黑体" pitchFamily="2" charset="-122"/>
            </a:endParaRPr>
          </a:p>
        </p:txBody>
      </p:sp>
      <p:sp>
        <p:nvSpPr>
          <p:cNvPr id="47" name="直接连接符 314413"/>
          <p:cNvSpPr>
            <a:spLocks noChangeShapeType="1"/>
          </p:cNvSpPr>
          <p:nvPr/>
        </p:nvSpPr>
        <p:spPr bwMode="auto">
          <a:xfrm flipH="1">
            <a:off x="9500007" y="3876675"/>
            <a:ext cx="2016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48" name="文本框 47"/>
          <p:cNvSpPr txBox="1"/>
          <p:nvPr/>
        </p:nvSpPr>
        <p:spPr>
          <a:xfrm>
            <a:off x="6458357" y="3783013"/>
            <a:ext cx="1104900" cy="366712"/>
          </a:xfrm>
          <a:prstGeom prst="rect">
            <a:avLst/>
          </a:prstGeom>
          <a:noFill/>
          <a:ln w="9525">
            <a:noFill/>
            <a:miter/>
          </a:ln>
        </p:spPr>
        <p:txBody>
          <a:bodyPr wrap="none" anchor="ctr">
            <a:spAutoFit/>
          </a:bodyPr>
          <a:lstStyle/>
          <a:p>
            <a:pPr algn="ctr"/>
            <a:r>
              <a:rPr lang="zh-CN" altLang="en-US" sz="1800" b="1" noProof="1">
                <a:solidFill>
                  <a:schemeClr val="tx2"/>
                </a:solidFill>
                <a:effectLst>
                  <a:outerShdw blurRad="38100" dist="38100" dir="2700000">
                    <a:srgbClr val="C0C0C0"/>
                  </a:outerShdw>
                </a:effectLst>
                <a:latin typeface="Arial Black" pitchFamily="34" charset="0"/>
                <a:ea typeface="黑体" pitchFamily="2" charset="-122"/>
                <a:cs typeface="+mn-ea"/>
              </a:rPr>
              <a:t>瑞利散射</a:t>
            </a:r>
            <a:endParaRPr lang="zh-CN" altLang="en-US" sz="1800" b="1" noProof="1">
              <a:solidFill>
                <a:schemeClr val="tx2"/>
              </a:solidFill>
              <a:effectLst>
                <a:outerShdw blurRad="38100" dist="38100" dir="2700000">
                  <a:srgbClr val="C0C0C0"/>
                </a:outerShdw>
              </a:effectLst>
              <a:latin typeface="Arial Black" pitchFamily="34" charset="0"/>
              <a:ea typeface="黑体" pitchFamily="2" charset="-122"/>
            </a:endParaRPr>
          </a:p>
        </p:txBody>
      </p:sp>
      <p:sp>
        <p:nvSpPr>
          <p:cNvPr id="49" name="直接连接符 314415"/>
          <p:cNvSpPr>
            <a:spLocks noChangeShapeType="1"/>
          </p:cNvSpPr>
          <p:nvPr/>
        </p:nvSpPr>
        <p:spPr bwMode="auto">
          <a:xfrm flipH="1">
            <a:off x="6385332" y="4135438"/>
            <a:ext cx="338137" cy="649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50" name="文本框 49"/>
          <p:cNvSpPr txBox="1"/>
          <p:nvPr/>
        </p:nvSpPr>
        <p:spPr>
          <a:xfrm>
            <a:off x="2818219" y="4730750"/>
            <a:ext cx="522288" cy="336550"/>
          </a:xfrm>
          <a:prstGeom prst="rect">
            <a:avLst/>
          </a:prstGeom>
          <a:noFill/>
          <a:ln w="9525">
            <a:noFill/>
            <a:miter/>
          </a:ln>
        </p:spPr>
        <p:txBody>
          <a:bodyPr wrap="none" anchor="ctr">
            <a:spAutoFit/>
          </a:bodyPr>
          <a:lstStyle/>
          <a:p>
            <a:pPr algn="ctr"/>
            <a:r>
              <a:rPr lang="en-US" altLang="zh-CN" sz="1600" b="1" noProof="1">
                <a:solidFill>
                  <a:srgbClr val="0000FF"/>
                </a:solidFill>
                <a:effectLst>
                  <a:outerShdw blurRad="38100" dist="38100" dir="2700000">
                    <a:srgbClr val="C0C0C0"/>
                  </a:outerShdw>
                </a:effectLst>
                <a:latin typeface="Arial Black" pitchFamily="34" charset="0"/>
                <a:ea typeface="黑体" pitchFamily="2" charset="-122"/>
                <a:cs typeface="+mn-ea"/>
              </a:rPr>
              <a:t>0.2</a:t>
            </a:r>
            <a:endParaRPr lang="en-US" altLang="zh-CN" sz="1600" b="1" noProof="1">
              <a:solidFill>
                <a:srgbClr val="0000FF"/>
              </a:solidFill>
              <a:effectLst>
                <a:outerShdw blurRad="38100" dist="38100" dir="2700000">
                  <a:srgbClr val="C0C0C0"/>
                </a:outerShdw>
              </a:effectLst>
              <a:latin typeface="Arial Black" pitchFamily="34" charset="0"/>
              <a:ea typeface="黑体" pitchFamily="2" charset="-122"/>
            </a:endParaRPr>
          </a:p>
        </p:txBody>
      </p:sp>
      <p:sp>
        <p:nvSpPr>
          <p:cNvPr id="51" name="文本框 50"/>
          <p:cNvSpPr txBox="1"/>
          <p:nvPr/>
        </p:nvSpPr>
        <p:spPr>
          <a:xfrm>
            <a:off x="2818219" y="1751013"/>
            <a:ext cx="522288" cy="336550"/>
          </a:xfrm>
          <a:prstGeom prst="rect">
            <a:avLst/>
          </a:prstGeom>
          <a:noFill/>
          <a:ln w="9525">
            <a:noFill/>
            <a:miter/>
          </a:ln>
        </p:spPr>
        <p:txBody>
          <a:bodyPr wrap="none" anchor="ctr">
            <a:spAutoFit/>
          </a:bodyPr>
          <a:lstStyle/>
          <a:p>
            <a:pPr algn="ctr"/>
            <a:r>
              <a:rPr lang="en-US" altLang="zh-CN" sz="1600" b="1" noProof="1">
                <a:solidFill>
                  <a:srgbClr val="0000FF"/>
                </a:solidFill>
                <a:effectLst>
                  <a:outerShdw blurRad="38100" dist="38100" dir="2700000">
                    <a:srgbClr val="C0C0C0"/>
                  </a:outerShdw>
                </a:effectLst>
                <a:latin typeface="Arial Black" pitchFamily="34" charset="0"/>
                <a:ea typeface="黑体" pitchFamily="2" charset="-122"/>
                <a:cs typeface="+mn-ea"/>
              </a:rPr>
              <a:t>2.5</a:t>
            </a:r>
            <a:endParaRPr lang="en-US" altLang="zh-CN" sz="1600" b="1" noProof="1">
              <a:solidFill>
                <a:srgbClr val="0000FF"/>
              </a:solidFill>
              <a:effectLst>
                <a:outerShdw blurRad="38100" dist="38100" dir="2700000">
                  <a:srgbClr val="C0C0C0"/>
                </a:outerShdw>
              </a:effectLst>
              <a:latin typeface="Arial Black" pitchFamily="34" charset="0"/>
              <a:ea typeface="黑体" pitchFamily="2" charset="-122"/>
            </a:endParaRPr>
          </a:p>
        </p:txBody>
      </p:sp>
      <p:sp>
        <p:nvSpPr>
          <p:cNvPr id="52" name="文本框 51"/>
          <p:cNvSpPr txBox="1"/>
          <p:nvPr/>
        </p:nvSpPr>
        <p:spPr>
          <a:xfrm rot="16200000">
            <a:off x="2208620" y="3086100"/>
            <a:ext cx="1746250" cy="365125"/>
          </a:xfrm>
          <a:prstGeom prst="rect">
            <a:avLst/>
          </a:prstGeom>
          <a:noFill/>
          <a:ln w="9525">
            <a:noFill/>
            <a:miter/>
          </a:ln>
        </p:spPr>
        <p:txBody>
          <a:bodyPr wrap="none" anchor="ctr">
            <a:spAutoFit/>
          </a:bodyPr>
          <a:lstStyle/>
          <a:p>
            <a:pPr algn="ctr"/>
            <a:r>
              <a:rPr lang="zh-CN" altLang="en-US" sz="1800" b="1" noProof="1">
                <a:solidFill>
                  <a:srgbClr val="0000FF"/>
                </a:solidFill>
                <a:effectLst>
                  <a:outerShdw blurRad="38100" dist="38100" dir="2700000">
                    <a:srgbClr val="C0C0C0"/>
                  </a:outerShdw>
                </a:effectLst>
                <a:latin typeface="Arial Black" pitchFamily="34" charset="0"/>
                <a:ea typeface="黑体" pitchFamily="2" charset="-122"/>
                <a:cs typeface="+mn-ea"/>
              </a:rPr>
              <a:t>损 耗 </a:t>
            </a:r>
            <a:r>
              <a:rPr lang="en-US" altLang="zh-CN" sz="1800" b="1" noProof="1">
                <a:solidFill>
                  <a:srgbClr val="0000FF"/>
                </a:solidFill>
                <a:effectLst>
                  <a:outerShdw blurRad="38100" dist="38100" dir="2700000">
                    <a:srgbClr val="C0C0C0"/>
                  </a:outerShdw>
                </a:effectLst>
                <a:latin typeface="Arial Black" pitchFamily="34" charset="0"/>
                <a:ea typeface="黑体" pitchFamily="2" charset="-122"/>
                <a:cs typeface="+mn-ea"/>
              </a:rPr>
              <a:t>(dB/km)</a:t>
            </a:r>
            <a:endParaRPr lang="en-US" altLang="zh-CN" sz="1800" b="1" noProof="1">
              <a:solidFill>
                <a:srgbClr val="0000FF"/>
              </a:solidFill>
              <a:effectLst>
                <a:outerShdw blurRad="38100" dist="38100" dir="2700000">
                  <a:srgbClr val="C0C0C0"/>
                </a:outerShdw>
              </a:effectLst>
              <a:latin typeface="Arial Black" pitchFamily="34" charset="0"/>
              <a:ea typeface="黑体" pitchFamily="2" charset="-122"/>
            </a:endParaRPr>
          </a:p>
        </p:txBody>
      </p:sp>
      <p:sp>
        <p:nvSpPr>
          <p:cNvPr id="53" name="文本框 52"/>
          <p:cNvSpPr txBox="1"/>
          <p:nvPr/>
        </p:nvSpPr>
        <p:spPr>
          <a:xfrm>
            <a:off x="5836057" y="5513388"/>
            <a:ext cx="1355725" cy="366712"/>
          </a:xfrm>
          <a:prstGeom prst="rect">
            <a:avLst/>
          </a:prstGeom>
          <a:noFill/>
          <a:ln w="9525">
            <a:noFill/>
            <a:miter/>
          </a:ln>
        </p:spPr>
        <p:txBody>
          <a:bodyPr wrap="none" anchor="ctr">
            <a:spAutoFit/>
          </a:bodyPr>
          <a:lstStyle/>
          <a:p>
            <a:pPr algn="ctr"/>
            <a:r>
              <a:rPr lang="zh-CN" altLang="en-US" sz="1800" b="1" noProof="1">
                <a:solidFill>
                  <a:srgbClr val="0000FF"/>
                </a:solidFill>
                <a:effectLst>
                  <a:outerShdw blurRad="38100" dist="38100" dir="2700000">
                    <a:srgbClr val="C0C0C0"/>
                  </a:outerShdw>
                </a:effectLst>
                <a:latin typeface="Arial Black" pitchFamily="34" charset="0"/>
                <a:ea typeface="黑体" pitchFamily="2" charset="-122"/>
                <a:cs typeface="+mn-ea"/>
              </a:rPr>
              <a:t>波 长 </a:t>
            </a:r>
            <a:r>
              <a:rPr lang="en-US" altLang="zh-CN" sz="1800" b="1" noProof="1">
                <a:solidFill>
                  <a:srgbClr val="0000FF"/>
                </a:solidFill>
                <a:effectLst>
                  <a:outerShdw blurRad="38100" dist="38100" dir="2700000">
                    <a:srgbClr val="C0C0C0"/>
                  </a:outerShdw>
                </a:effectLst>
                <a:latin typeface="Arial Black" pitchFamily="34" charset="0"/>
                <a:ea typeface="黑体" pitchFamily="2" charset="-122"/>
                <a:cs typeface="+mn-ea"/>
              </a:rPr>
              <a:t>(nm)</a:t>
            </a:r>
            <a:endParaRPr lang="en-US" altLang="zh-CN" sz="1800" b="1" noProof="1">
              <a:solidFill>
                <a:srgbClr val="0000FF"/>
              </a:solidFill>
              <a:effectLst>
                <a:outerShdw blurRad="38100" dist="38100" dir="2700000">
                  <a:srgbClr val="C0C0C0"/>
                </a:outerShdw>
              </a:effectLst>
              <a:latin typeface="Arial Black" pitchFamily="34" charset="0"/>
              <a:ea typeface="黑体" pitchFamily="2" charset="-122"/>
            </a:endParaRPr>
          </a:p>
        </p:txBody>
      </p:sp>
      <p:sp>
        <p:nvSpPr>
          <p:cNvPr id="54" name="直接连接符 314420"/>
          <p:cNvSpPr>
            <a:spLocks noChangeShapeType="1"/>
          </p:cNvSpPr>
          <p:nvPr/>
        </p:nvSpPr>
        <p:spPr bwMode="auto">
          <a:xfrm>
            <a:off x="3205569" y="5257800"/>
            <a:ext cx="75104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55" name="文本框 54"/>
          <p:cNvSpPr txBox="1"/>
          <p:nvPr/>
        </p:nvSpPr>
        <p:spPr>
          <a:xfrm>
            <a:off x="6169432" y="1654175"/>
            <a:ext cx="1716087" cy="366713"/>
          </a:xfrm>
          <a:prstGeom prst="rect">
            <a:avLst/>
          </a:prstGeom>
          <a:noFill/>
          <a:ln w="9525">
            <a:noFill/>
            <a:miter/>
          </a:ln>
        </p:spPr>
        <p:txBody>
          <a:bodyPr wrap="none" anchor="ctr">
            <a:spAutoFit/>
          </a:bodyPr>
          <a:lstStyle/>
          <a:p>
            <a:pPr algn="ctr"/>
            <a:r>
              <a:rPr lang="en-US" altLang="zh-CN" sz="1800" b="1" noProof="1">
                <a:solidFill>
                  <a:schemeClr val="tx2"/>
                </a:solidFill>
                <a:effectLst>
                  <a:outerShdw blurRad="38100" dist="38100" dir="2700000">
                    <a:srgbClr val="C0C0C0"/>
                  </a:outerShdw>
                </a:effectLst>
                <a:latin typeface="Arial Black" pitchFamily="34" charset="0"/>
                <a:ea typeface="黑体" pitchFamily="2" charset="-122"/>
                <a:cs typeface="+mn-ea"/>
              </a:rPr>
              <a:t>OH</a:t>
            </a:r>
            <a:r>
              <a:rPr lang="zh-CN" altLang="en-US" sz="1800" b="1" noProof="1">
                <a:solidFill>
                  <a:schemeClr val="tx2"/>
                </a:solidFill>
                <a:effectLst>
                  <a:outerShdw blurRad="38100" dist="38100" dir="2700000">
                    <a:srgbClr val="C0C0C0"/>
                  </a:outerShdw>
                </a:effectLst>
                <a:latin typeface="Arial Black" pitchFamily="34" charset="0"/>
                <a:ea typeface="黑体" pitchFamily="2" charset="-122"/>
                <a:cs typeface="+mn-ea"/>
              </a:rPr>
              <a:t>离子吸收峰</a:t>
            </a:r>
            <a:endParaRPr lang="zh-CN" altLang="en-US" sz="1800" b="1" noProof="1">
              <a:solidFill>
                <a:schemeClr val="tx2"/>
              </a:solidFill>
              <a:effectLst>
                <a:outerShdw blurRad="38100" dist="38100" dir="2700000">
                  <a:srgbClr val="C0C0C0"/>
                </a:outerShdw>
              </a:effectLst>
              <a:latin typeface="Arial Black" pitchFamily="34" charset="0"/>
              <a:ea typeface="黑体" pitchFamily="2" charset="-122"/>
            </a:endParaRPr>
          </a:p>
        </p:txBody>
      </p:sp>
      <p:sp>
        <p:nvSpPr>
          <p:cNvPr id="56" name="文本框 55"/>
          <p:cNvSpPr txBox="1"/>
          <p:nvPr/>
        </p:nvSpPr>
        <p:spPr>
          <a:xfrm>
            <a:off x="9038331" y="227013"/>
            <a:ext cx="2698175" cy="523220"/>
          </a:xfrm>
          <a:prstGeom prst="rect">
            <a:avLst/>
          </a:prstGeom>
          <a:noFill/>
          <a:ln w="9525">
            <a:noFill/>
            <a:miter/>
          </a:ln>
        </p:spPr>
        <p:txBody>
          <a:bodyPr wrap="none" anchor="ctr">
            <a:spAutoFit/>
          </a:bodyPr>
          <a:lstStyle/>
          <a:p>
            <a:pPr algn="ctr"/>
            <a:r>
              <a:rPr lang="zh-CN" altLang="en-US" sz="2800" kern="0" dirty="0">
                <a:solidFill>
                  <a:schemeClr val="tx2"/>
                </a:solidFill>
                <a:latin typeface="黑体" panose="02010609060101010101" pitchFamily="49" charset="-122"/>
                <a:ea typeface="黑体" panose="02010609060101010101" pitchFamily="49" charset="-122"/>
                <a:cs typeface="+mj-cs"/>
              </a:rPr>
              <a:t>光纤损耗谱特性</a:t>
            </a:r>
          </a:p>
        </p:txBody>
      </p:sp>
      <p:sp>
        <p:nvSpPr>
          <p:cNvPr id="57" name="矩形 56"/>
          <p:cNvSpPr/>
          <p:nvPr/>
        </p:nvSpPr>
        <p:spPr>
          <a:xfrm>
            <a:off x="4338648" y="6129200"/>
            <a:ext cx="6705600" cy="457200"/>
          </a:xfrm>
          <a:prstGeom prst="rect">
            <a:avLst/>
          </a:prstGeom>
          <a:noFill/>
          <a:ln w="9525">
            <a:noFill/>
            <a:miter/>
          </a:ln>
        </p:spPr>
        <p:txBody>
          <a:bodyPr>
            <a:spAutoFit/>
          </a:bodyPr>
          <a:lstStyle/>
          <a:p>
            <a:r>
              <a:rPr lang="zh-CN" altLang="en-US" b="1" noProof="1">
                <a:effectLst>
                  <a:outerShdw blurRad="38100" dist="38100" dir="2700000">
                    <a:srgbClr val="C0C0C0"/>
                  </a:outerShdw>
                </a:effectLst>
                <a:latin typeface="Times New Roman" pitchFamily="18" charset="0"/>
                <a:ea typeface="黑体" pitchFamily="2" charset="-122"/>
                <a:cs typeface="+mn-ea"/>
              </a:rPr>
              <a:t>损耗主要机理：材料吸收、瑞利散射和辐射损耗</a:t>
            </a:r>
            <a:endParaRPr lang="zh-CN" altLang="en-US" b="1" noProof="1">
              <a:effectLst>
                <a:outerShdw blurRad="38100" dist="38100" dir="2700000">
                  <a:srgbClr val="C0C0C0"/>
                </a:outerShdw>
              </a:effectLst>
              <a:latin typeface="Times New Roman" pitchFamily="18" charset="0"/>
              <a:ea typeface="黑体" pitchFamily="2" charset="-122"/>
            </a:endParaRPr>
          </a:p>
        </p:txBody>
      </p:sp>
      <p:grpSp>
        <p:nvGrpSpPr>
          <p:cNvPr id="58" name="组合 57"/>
          <p:cNvGrpSpPr>
            <a:grpSpLocks/>
          </p:cNvGrpSpPr>
          <p:nvPr/>
        </p:nvGrpSpPr>
        <p:grpSpPr bwMode="auto">
          <a:xfrm>
            <a:off x="7385457" y="2286000"/>
            <a:ext cx="2220912" cy="2898775"/>
            <a:chOff x="3305" y="1440"/>
            <a:chExt cx="1399" cy="1826"/>
          </a:xfrm>
        </p:grpSpPr>
        <p:grpSp>
          <p:nvGrpSpPr>
            <p:cNvPr id="59" name="组合 314425"/>
            <p:cNvGrpSpPr>
              <a:grpSpLocks/>
            </p:cNvGrpSpPr>
            <p:nvPr/>
          </p:nvGrpSpPr>
          <p:grpSpPr bwMode="auto">
            <a:xfrm>
              <a:off x="3305" y="2246"/>
              <a:ext cx="890" cy="1020"/>
              <a:chOff x="3283" y="2687"/>
              <a:chExt cx="890" cy="1020"/>
            </a:xfrm>
          </p:grpSpPr>
          <p:grpSp>
            <p:nvGrpSpPr>
              <p:cNvPr id="61" name="组合 314426"/>
              <p:cNvGrpSpPr>
                <a:grpSpLocks/>
              </p:cNvGrpSpPr>
              <p:nvPr/>
            </p:nvGrpSpPr>
            <p:grpSpPr bwMode="auto">
              <a:xfrm>
                <a:off x="3300" y="3473"/>
                <a:ext cx="703" cy="234"/>
                <a:chOff x="2544" y="1920"/>
                <a:chExt cx="576" cy="96"/>
              </a:xfrm>
            </p:grpSpPr>
            <p:sp>
              <p:nvSpPr>
                <p:cNvPr id="64" name="直接连接符 314427"/>
                <p:cNvSpPr>
                  <a:spLocks noChangeShapeType="1"/>
                </p:cNvSpPr>
                <p:nvPr/>
              </p:nvSpPr>
              <p:spPr bwMode="auto">
                <a:xfrm>
                  <a:off x="2544" y="19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65" name="直接连接符 314428"/>
                <p:cNvSpPr>
                  <a:spLocks noChangeShapeType="1"/>
                </p:cNvSpPr>
                <p:nvPr/>
              </p:nvSpPr>
              <p:spPr bwMode="auto">
                <a:xfrm>
                  <a:off x="3120" y="2016"/>
                  <a:ext cx="0"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66" name="直接连接符 314429"/>
                <p:cNvSpPr>
                  <a:spLocks noChangeShapeType="1"/>
                </p:cNvSpPr>
                <p:nvPr/>
              </p:nvSpPr>
              <p:spPr bwMode="auto">
                <a:xfrm>
                  <a:off x="3120" y="2016"/>
                  <a:ext cx="0"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67" name="直接连接符 314430"/>
                <p:cNvSpPr>
                  <a:spLocks noChangeShapeType="1"/>
                </p:cNvSpPr>
                <p:nvPr/>
              </p:nvSpPr>
              <p:spPr bwMode="auto">
                <a:xfrm>
                  <a:off x="3120" y="19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68" name="直接连接符 314431"/>
                <p:cNvSpPr>
                  <a:spLocks noChangeShapeType="1"/>
                </p:cNvSpPr>
                <p:nvPr/>
              </p:nvSpPr>
              <p:spPr bwMode="auto">
                <a:xfrm flipH="1">
                  <a:off x="2544" y="1968"/>
                  <a:ext cx="48" cy="48"/>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69" name="直接连接符 314432"/>
                <p:cNvSpPr>
                  <a:spLocks noChangeShapeType="1"/>
                </p:cNvSpPr>
                <p:nvPr/>
              </p:nvSpPr>
              <p:spPr bwMode="auto">
                <a:xfrm flipH="1">
                  <a:off x="2640" y="1968"/>
                  <a:ext cx="48" cy="48"/>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70" name="直接连接符 314433"/>
                <p:cNvSpPr>
                  <a:spLocks noChangeShapeType="1"/>
                </p:cNvSpPr>
                <p:nvPr/>
              </p:nvSpPr>
              <p:spPr bwMode="auto">
                <a:xfrm flipH="1">
                  <a:off x="2736" y="1968"/>
                  <a:ext cx="48" cy="48"/>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71" name="直接连接符 314434"/>
                <p:cNvSpPr>
                  <a:spLocks noChangeShapeType="1"/>
                </p:cNvSpPr>
                <p:nvPr/>
              </p:nvSpPr>
              <p:spPr bwMode="auto">
                <a:xfrm flipH="1">
                  <a:off x="2784" y="1968"/>
                  <a:ext cx="96" cy="48"/>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72" name="直接连接符 314435"/>
                <p:cNvSpPr>
                  <a:spLocks noChangeShapeType="1"/>
                </p:cNvSpPr>
                <p:nvPr/>
              </p:nvSpPr>
              <p:spPr bwMode="auto">
                <a:xfrm flipH="1">
                  <a:off x="3024" y="1968"/>
                  <a:ext cx="48" cy="48"/>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73" name="直接连接符 314436"/>
                <p:cNvSpPr>
                  <a:spLocks noChangeShapeType="1"/>
                </p:cNvSpPr>
                <p:nvPr/>
              </p:nvSpPr>
              <p:spPr bwMode="auto">
                <a:xfrm flipH="1">
                  <a:off x="2880" y="1968"/>
                  <a:ext cx="96" cy="48"/>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grpSp>
          <p:sp>
            <p:nvSpPr>
              <p:cNvPr id="62" name="直接连接符 314437"/>
              <p:cNvSpPr>
                <a:spLocks noChangeShapeType="1"/>
              </p:cNvSpPr>
              <p:nvPr/>
            </p:nvSpPr>
            <p:spPr bwMode="auto">
              <a:xfrm>
                <a:off x="3653" y="2946"/>
                <a:ext cx="0" cy="58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63" name="文本框 62"/>
              <p:cNvSpPr txBox="1"/>
              <p:nvPr/>
            </p:nvSpPr>
            <p:spPr>
              <a:xfrm>
                <a:off x="3283" y="2687"/>
                <a:ext cx="890" cy="212"/>
              </a:xfrm>
              <a:prstGeom prst="rect">
                <a:avLst/>
              </a:prstGeom>
              <a:noFill/>
              <a:ln w="9525">
                <a:noFill/>
                <a:miter/>
              </a:ln>
            </p:spPr>
            <p:txBody>
              <a:bodyPr wrap="none" anchor="ctr">
                <a:spAutoFit/>
              </a:bodyPr>
              <a:lstStyle/>
              <a:p>
                <a:pPr algn="ctr"/>
                <a:r>
                  <a:rPr lang="zh-CN" altLang="en-US" sz="1600" b="1" noProof="1">
                    <a:solidFill>
                      <a:srgbClr val="FF0000"/>
                    </a:solidFill>
                    <a:effectLst>
                      <a:outerShdw blurRad="38100" dist="38100" dir="2700000">
                        <a:srgbClr val="C0C0C0"/>
                      </a:outerShdw>
                    </a:effectLst>
                    <a:latin typeface="Arial Black" pitchFamily="34" charset="0"/>
                    <a:ea typeface="黑体" pitchFamily="2" charset="-122"/>
                    <a:cs typeface="+mn-ea"/>
                  </a:rPr>
                  <a:t>第三传输窗口</a:t>
                </a:r>
                <a:endParaRPr lang="zh-CN" altLang="en-US" sz="1600" b="1" noProof="1">
                  <a:solidFill>
                    <a:srgbClr val="FF0000"/>
                  </a:solidFill>
                  <a:effectLst>
                    <a:outerShdw blurRad="38100" dist="38100" dir="2700000">
                      <a:srgbClr val="C0C0C0"/>
                    </a:outerShdw>
                  </a:effectLst>
                  <a:latin typeface="Arial Black" pitchFamily="34" charset="0"/>
                  <a:ea typeface="黑体" pitchFamily="2" charset="-122"/>
                </a:endParaRPr>
              </a:p>
            </p:txBody>
          </p:sp>
        </p:grpSp>
        <p:sp>
          <p:nvSpPr>
            <p:cNvPr id="60" name="椭圆形标注 59" descr="羊皮纸"/>
            <p:cNvSpPr/>
            <p:nvPr/>
          </p:nvSpPr>
          <p:spPr>
            <a:xfrm>
              <a:off x="3408" y="1440"/>
              <a:ext cx="1296" cy="816"/>
            </a:xfrm>
            <a:prstGeom prst="wedgeEllipseCallout">
              <a:avLst>
                <a:gd name="adj1" fmla="val -31171"/>
                <a:gd name="adj2" fmla="val 18259"/>
              </a:avLst>
            </a:prstGeom>
            <a:blipFill rotWithShape="0">
              <a:blip r:embed="rId2"/>
              <a:srcRect/>
            </a:blipFill>
            <a:ln w="9525">
              <a:noFill/>
              <a:miter/>
            </a:ln>
            <a:effectLst>
              <a:outerShdw dist="71842" dir="2699999" algn="ctr" rotWithShape="0">
                <a:schemeClr val="bg2"/>
              </a:outerShdw>
            </a:effectLst>
          </p:spPr>
          <p:txBody>
            <a:bodyPr/>
            <a:lstStyle/>
            <a:p>
              <a:pPr algn="ctr"/>
              <a:r>
                <a:rPr lang="zh-CN" altLang="en-US" sz="2000" b="1" noProof="1">
                  <a:effectLst>
                    <a:outerShdw blurRad="38100" dist="38100" dir="2700000">
                      <a:srgbClr val="FFFFFF"/>
                    </a:outerShdw>
                  </a:effectLst>
                  <a:latin typeface="Times New Roman" pitchFamily="18" charset="0"/>
                  <a:ea typeface="黑体" pitchFamily="2" charset="-122"/>
                  <a:cs typeface="+mn-ea"/>
                </a:rPr>
                <a:t>在</a:t>
              </a:r>
              <a:r>
                <a:rPr lang="en-US" altLang="zh-CN" sz="2000" b="1" noProof="1">
                  <a:effectLst>
                    <a:outerShdw blurRad="38100" dist="38100" dir="2700000">
                      <a:srgbClr val="FFFFFF"/>
                    </a:outerShdw>
                  </a:effectLst>
                  <a:latin typeface="Times New Roman" pitchFamily="18" charset="0"/>
                  <a:ea typeface="黑体" pitchFamily="2" charset="-122"/>
                  <a:cs typeface="+mn-ea"/>
                </a:rPr>
                <a:t>1.55</a:t>
              </a:r>
              <a:r>
                <a:rPr lang="en-US" altLang="zh-CN" sz="2000" b="1" noProof="1">
                  <a:effectLst>
                    <a:outerShdw blurRad="38100" dist="38100" dir="2700000">
                      <a:srgbClr val="FFFFFF"/>
                    </a:outerShdw>
                  </a:effectLst>
                  <a:latin typeface="Times New Roman" pitchFamily="18" charset="0"/>
                  <a:ea typeface="黑体" pitchFamily="2" charset="-122"/>
                  <a:cs typeface="+mn-ea"/>
                  <a:sym typeface="Symbol" pitchFamily="18" charset="2"/>
                </a:rPr>
                <a:t>m</a:t>
              </a:r>
              <a:r>
                <a:rPr lang="zh-CN" altLang="en-US" sz="2000" b="1" noProof="1">
                  <a:effectLst>
                    <a:outerShdw blurRad="38100" dist="38100" dir="2700000">
                      <a:srgbClr val="FFFFFF"/>
                    </a:outerShdw>
                  </a:effectLst>
                  <a:latin typeface="Times New Roman" pitchFamily="18" charset="0"/>
                  <a:ea typeface="黑体" pitchFamily="2" charset="-122"/>
                  <a:cs typeface="+mn-ea"/>
                  <a:sym typeface="Symbol" pitchFamily="18" charset="2"/>
                </a:rPr>
                <a:t>处最小损耗约为</a:t>
              </a:r>
              <a:r>
                <a:rPr lang="en-US" altLang="zh-CN" sz="2000" b="1" noProof="1">
                  <a:effectLst>
                    <a:outerShdw blurRad="38100" dist="38100" dir="2700000">
                      <a:srgbClr val="FFFFFF"/>
                    </a:outerShdw>
                  </a:effectLst>
                  <a:latin typeface="Times New Roman" pitchFamily="18" charset="0"/>
                  <a:ea typeface="黑体" pitchFamily="2" charset="-122"/>
                  <a:cs typeface="+mn-ea"/>
                  <a:sym typeface="Symbol" pitchFamily="18" charset="2"/>
                </a:rPr>
                <a:t>0.2</a:t>
              </a:r>
              <a:r>
                <a:rPr lang="en-US" altLang="zh-CN" sz="2000" b="1" i="1" noProof="1">
                  <a:effectLst>
                    <a:outerShdw blurRad="38100" dist="38100" dir="2700000">
                      <a:srgbClr val="FFFFFF"/>
                    </a:outerShdw>
                  </a:effectLst>
                  <a:latin typeface="Times New Roman" pitchFamily="18" charset="0"/>
                  <a:ea typeface="黑体" pitchFamily="2" charset="-122"/>
                  <a:cs typeface="+mn-ea"/>
                  <a:sym typeface="Symbol" pitchFamily="18" charset="2"/>
                </a:rPr>
                <a:t>dB/km</a:t>
              </a:r>
              <a:endParaRPr lang="en-US" altLang="zh-CN" sz="2000" b="1" i="1" noProof="1">
                <a:effectLst>
                  <a:outerShdw blurRad="38100" dist="38100" dir="2700000">
                    <a:srgbClr val="FFFFFF"/>
                  </a:outerShdw>
                </a:effectLst>
                <a:latin typeface="Times New Roman" pitchFamily="18" charset="0"/>
                <a:ea typeface="黑体" pitchFamily="2" charset="-122"/>
                <a:sym typeface="Symbol" pitchFamily="18" charset="2"/>
              </a:endParaRPr>
            </a:p>
          </p:txBody>
        </p:sp>
      </p:grpSp>
    </p:spTree>
    <p:extLst>
      <p:ext uri="{BB962C8B-B14F-4D97-AF65-F5344CB8AC3E}">
        <p14:creationId xmlns:p14="http://schemas.microsoft.com/office/powerpoint/2010/main" val="196205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7</a:t>
            </a:fld>
            <a:endParaRPr lang="en-US" altLang="zh-CN"/>
          </a:p>
        </p:txBody>
      </p:sp>
      <p:pic>
        <p:nvPicPr>
          <p:cNvPr id="3" name="图片 1064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716" y="1381938"/>
            <a:ext cx="6820523"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465389" y="920273"/>
            <a:ext cx="6901720" cy="369332"/>
          </a:xfrm>
          <a:prstGeom prst="rect">
            <a:avLst/>
          </a:prstGeom>
          <a:noFill/>
          <a:ln w="12700">
            <a:noFill/>
            <a:miter/>
          </a:ln>
        </p:spPr>
        <p:txBody>
          <a:bodyPr wrap="square">
            <a:spAutoFit/>
          </a:bodyPr>
          <a:lstStyle/>
          <a:p>
            <a:pPr>
              <a:spcBef>
                <a:spcPct val="50000"/>
              </a:spcBef>
              <a:buClr>
                <a:srgbClr val="000000"/>
              </a:buClr>
            </a:pPr>
            <a:r>
              <a:rPr lang="zh-CN" altLang="en-US" noProof="1">
                <a:latin typeface="Tahoma" pitchFamily="34" charset="0"/>
                <a:ea typeface="黑体" pitchFamily="2" charset="-122"/>
                <a:cs typeface="+mn-ea"/>
              </a:rPr>
              <a:t>根据芯区折射率径向分布的不同，可分为：</a:t>
            </a:r>
            <a:endParaRPr lang="zh-CN" altLang="en-US" noProof="1">
              <a:latin typeface="Tahoma" pitchFamily="34" charset="0"/>
              <a:ea typeface="黑体" pitchFamily="2" charset="-122"/>
            </a:endParaRPr>
          </a:p>
        </p:txBody>
      </p:sp>
      <p:sp>
        <p:nvSpPr>
          <p:cNvPr id="5" name="文本框 4"/>
          <p:cNvSpPr txBox="1"/>
          <p:nvPr/>
        </p:nvSpPr>
        <p:spPr>
          <a:xfrm>
            <a:off x="3588895" y="6060559"/>
            <a:ext cx="6008556" cy="369332"/>
          </a:xfrm>
          <a:prstGeom prst="rect">
            <a:avLst/>
          </a:prstGeom>
          <a:solidFill>
            <a:srgbClr val="FFFF99"/>
          </a:solidFill>
          <a:ln w="12700">
            <a:noFill/>
            <a:miter/>
          </a:ln>
          <a:effectLst>
            <a:outerShdw dist="71842" dir="2699999" algn="ctr" rotWithShape="0">
              <a:srgbClr val="FF9900"/>
            </a:outerShdw>
          </a:effectLst>
        </p:spPr>
        <p:txBody>
          <a:bodyPr wrap="square">
            <a:spAutoFit/>
          </a:bodyPr>
          <a:lstStyle/>
          <a:p>
            <a:pPr>
              <a:spcBef>
                <a:spcPct val="50000"/>
              </a:spcBef>
              <a:buClr>
                <a:srgbClr val="000000"/>
              </a:buClr>
            </a:pPr>
            <a:r>
              <a:rPr lang="zh-CN" altLang="en-US" b="1" noProof="1">
                <a:solidFill>
                  <a:srgbClr val="006600"/>
                </a:solidFill>
                <a:effectLst>
                  <a:outerShdw blurRad="38100" dist="38100" dir="2700000">
                    <a:srgbClr val="000000"/>
                  </a:outerShdw>
                </a:effectLst>
                <a:latin typeface="Tahoma" pitchFamily="34" charset="0"/>
                <a:ea typeface="黑体" pitchFamily="2" charset="-122"/>
                <a:cs typeface="+mn-ea"/>
              </a:rPr>
              <a:t>不同的折射率分布，传输特性完全不同</a:t>
            </a:r>
            <a:endParaRPr lang="zh-CN" altLang="en-US" b="1" noProof="1">
              <a:solidFill>
                <a:srgbClr val="006600"/>
              </a:solidFill>
              <a:effectLst>
                <a:outerShdw blurRad="38100" dist="38100" dir="2700000">
                  <a:srgbClr val="000000"/>
                </a:outerShdw>
              </a:effectLst>
              <a:latin typeface="Tahoma" pitchFamily="34" charset="0"/>
              <a:ea typeface="黑体" pitchFamily="2" charset="-122"/>
            </a:endParaRPr>
          </a:p>
        </p:txBody>
      </p:sp>
    </p:spTree>
    <p:extLst>
      <p:ext uri="{BB962C8B-B14F-4D97-AF65-F5344CB8AC3E}">
        <p14:creationId xmlns:p14="http://schemas.microsoft.com/office/powerpoint/2010/main" val="102399224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70</a:t>
            </a:fld>
            <a:endParaRPr lang="en-US" altLang="zh-CN"/>
          </a:p>
        </p:txBody>
      </p:sp>
      <p:sp>
        <p:nvSpPr>
          <p:cNvPr id="3" name="矩形 315393"/>
          <p:cNvSpPr>
            <a:spLocks noChangeArrowheads="1"/>
          </p:cNvSpPr>
          <p:nvPr/>
        </p:nvSpPr>
        <p:spPr bwMode="auto">
          <a:xfrm>
            <a:off x="3964526" y="4247370"/>
            <a:ext cx="11112" cy="9525"/>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4" name="矩形 315394"/>
          <p:cNvSpPr>
            <a:spLocks noChangeArrowheads="1"/>
          </p:cNvSpPr>
          <p:nvPr/>
        </p:nvSpPr>
        <p:spPr bwMode="auto">
          <a:xfrm>
            <a:off x="3964526" y="4412470"/>
            <a:ext cx="11112" cy="9525"/>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5" name="矩形 315395"/>
          <p:cNvSpPr>
            <a:spLocks noChangeArrowheads="1"/>
          </p:cNvSpPr>
          <p:nvPr/>
        </p:nvSpPr>
        <p:spPr bwMode="auto">
          <a:xfrm>
            <a:off x="3964526" y="5110970"/>
            <a:ext cx="11112" cy="9525"/>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6" name="矩形 315396"/>
          <p:cNvSpPr>
            <a:spLocks noChangeArrowheads="1"/>
          </p:cNvSpPr>
          <p:nvPr/>
        </p:nvSpPr>
        <p:spPr bwMode="auto">
          <a:xfrm>
            <a:off x="3964526" y="5276070"/>
            <a:ext cx="11112" cy="9525"/>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7" name="矩形 315397"/>
          <p:cNvSpPr>
            <a:spLocks noChangeArrowheads="1"/>
          </p:cNvSpPr>
          <p:nvPr/>
        </p:nvSpPr>
        <p:spPr bwMode="auto">
          <a:xfrm>
            <a:off x="6739476" y="4437870"/>
            <a:ext cx="12700" cy="9525"/>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grpSp>
        <p:nvGrpSpPr>
          <p:cNvPr id="8" name="组合 315398"/>
          <p:cNvGrpSpPr>
            <a:grpSpLocks/>
          </p:cNvGrpSpPr>
          <p:nvPr/>
        </p:nvGrpSpPr>
        <p:grpSpPr bwMode="auto">
          <a:xfrm>
            <a:off x="1937287" y="1000931"/>
            <a:ext cx="8260597" cy="5287963"/>
            <a:chOff x="576" y="816"/>
            <a:chExt cx="4848" cy="3168"/>
          </a:xfrm>
        </p:grpSpPr>
        <p:sp>
          <p:nvSpPr>
            <p:cNvPr id="9" name="矩形 315399"/>
            <p:cNvSpPr>
              <a:spLocks noChangeArrowheads="1"/>
            </p:cNvSpPr>
            <p:nvPr/>
          </p:nvSpPr>
          <p:spPr bwMode="auto">
            <a:xfrm>
              <a:off x="576" y="816"/>
              <a:ext cx="4848" cy="3168"/>
            </a:xfrm>
            <a:prstGeom prst="rect">
              <a:avLst/>
            </a:prstGeom>
            <a:solidFill>
              <a:srgbClr val="C5FF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0" name="矩形 315400"/>
            <p:cNvSpPr>
              <a:spLocks noChangeArrowheads="1"/>
            </p:cNvSpPr>
            <p:nvPr/>
          </p:nvSpPr>
          <p:spPr bwMode="auto">
            <a:xfrm>
              <a:off x="3849" y="3549"/>
              <a:ext cx="24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400" b="1">
                  <a:solidFill>
                    <a:srgbClr val="000000"/>
                  </a:solidFill>
                </a:rPr>
                <a:t>1600</a:t>
              </a:r>
              <a:endParaRPr lang="en-US" altLang="zh-CN">
                <a:latin typeface="Tahoma" panose="020B0604030504040204" pitchFamily="34" charset="0"/>
              </a:endParaRPr>
            </a:p>
          </p:txBody>
        </p:sp>
        <p:sp>
          <p:nvSpPr>
            <p:cNvPr id="11" name="矩形 315401"/>
            <p:cNvSpPr>
              <a:spLocks noChangeArrowheads="1"/>
            </p:cNvSpPr>
            <p:nvPr/>
          </p:nvSpPr>
          <p:spPr bwMode="auto">
            <a:xfrm>
              <a:off x="4584" y="3549"/>
              <a:ext cx="24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400" b="1">
                  <a:solidFill>
                    <a:srgbClr val="000000"/>
                  </a:solidFill>
                </a:rPr>
                <a:t>1700</a:t>
              </a:r>
              <a:endParaRPr lang="en-US" altLang="zh-CN">
                <a:latin typeface="Tahoma" panose="020B0604030504040204" pitchFamily="34" charset="0"/>
              </a:endParaRPr>
            </a:p>
          </p:txBody>
        </p:sp>
        <p:sp>
          <p:nvSpPr>
            <p:cNvPr id="12" name="矩形 315402"/>
            <p:cNvSpPr>
              <a:spLocks noChangeArrowheads="1"/>
            </p:cNvSpPr>
            <p:nvPr/>
          </p:nvSpPr>
          <p:spPr bwMode="auto">
            <a:xfrm>
              <a:off x="2381" y="3551"/>
              <a:ext cx="24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400" b="1">
                  <a:solidFill>
                    <a:srgbClr val="000000"/>
                  </a:solidFill>
                </a:rPr>
                <a:t>1400</a:t>
              </a:r>
              <a:endParaRPr lang="en-US" altLang="zh-CN">
                <a:latin typeface="Tahoma" panose="020B0604030504040204" pitchFamily="34" charset="0"/>
              </a:endParaRPr>
            </a:p>
          </p:txBody>
        </p:sp>
        <p:sp>
          <p:nvSpPr>
            <p:cNvPr id="13" name="矩形 315403"/>
            <p:cNvSpPr>
              <a:spLocks noChangeArrowheads="1"/>
            </p:cNvSpPr>
            <p:nvPr/>
          </p:nvSpPr>
          <p:spPr bwMode="auto">
            <a:xfrm>
              <a:off x="1643" y="3552"/>
              <a:ext cx="24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400" b="1">
                  <a:solidFill>
                    <a:srgbClr val="000000"/>
                  </a:solidFill>
                </a:rPr>
                <a:t>1300</a:t>
              </a:r>
              <a:endParaRPr lang="en-US" altLang="zh-CN">
                <a:latin typeface="Tahoma" panose="020B0604030504040204" pitchFamily="34" charset="0"/>
              </a:endParaRPr>
            </a:p>
          </p:txBody>
        </p:sp>
        <p:sp>
          <p:nvSpPr>
            <p:cNvPr id="14" name="矩形 315404"/>
            <p:cNvSpPr>
              <a:spLocks noChangeArrowheads="1"/>
            </p:cNvSpPr>
            <p:nvPr/>
          </p:nvSpPr>
          <p:spPr bwMode="auto">
            <a:xfrm>
              <a:off x="908" y="3558"/>
              <a:ext cx="24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400" b="1">
                  <a:solidFill>
                    <a:srgbClr val="000000"/>
                  </a:solidFill>
                </a:rPr>
                <a:t>1200</a:t>
              </a:r>
              <a:endParaRPr lang="en-US" altLang="zh-CN">
                <a:latin typeface="Tahoma" panose="020B0604030504040204" pitchFamily="34" charset="0"/>
              </a:endParaRPr>
            </a:p>
          </p:txBody>
        </p:sp>
        <p:sp>
          <p:nvSpPr>
            <p:cNvPr id="15" name="矩形 315405"/>
            <p:cNvSpPr>
              <a:spLocks noChangeArrowheads="1"/>
            </p:cNvSpPr>
            <p:nvPr/>
          </p:nvSpPr>
          <p:spPr bwMode="auto">
            <a:xfrm>
              <a:off x="3116" y="3544"/>
              <a:ext cx="24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400" b="1">
                  <a:solidFill>
                    <a:srgbClr val="000000"/>
                  </a:solidFill>
                </a:rPr>
                <a:t>1500</a:t>
              </a:r>
              <a:endParaRPr lang="en-US" altLang="zh-CN">
                <a:latin typeface="Tahoma" panose="020B0604030504040204" pitchFamily="34" charset="0"/>
              </a:endParaRPr>
            </a:p>
          </p:txBody>
        </p:sp>
        <p:sp>
          <p:nvSpPr>
            <p:cNvPr id="16" name="矩形 315406"/>
            <p:cNvSpPr>
              <a:spLocks noChangeArrowheads="1"/>
            </p:cNvSpPr>
            <p:nvPr/>
          </p:nvSpPr>
          <p:spPr bwMode="auto">
            <a:xfrm rot="-5400000">
              <a:off x="158" y="2604"/>
              <a:ext cx="106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400" b="1">
                  <a:solidFill>
                    <a:srgbClr val="000000"/>
                  </a:solidFill>
                </a:rPr>
                <a:t>Attenuation (dB/km)</a:t>
              </a:r>
              <a:endParaRPr lang="en-US" altLang="zh-CN">
                <a:latin typeface="Tahoma" panose="020B0604030504040204" pitchFamily="34" charset="0"/>
              </a:endParaRPr>
            </a:p>
          </p:txBody>
        </p:sp>
        <p:sp>
          <p:nvSpPr>
            <p:cNvPr id="17" name="矩形 315407"/>
            <p:cNvSpPr>
              <a:spLocks noChangeArrowheads="1"/>
            </p:cNvSpPr>
            <p:nvPr/>
          </p:nvSpPr>
          <p:spPr bwMode="auto">
            <a:xfrm>
              <a:off x="2380" y="3718"/>
              <a:ext cx="89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400" b="1">
                  <a:solidFill>
                    <a:srgbClr val="000000"/>
                  </a:solidFill>
                </a:rPr>
                <a:t>Wavelength (nm)</a:t>
              </a:r>
              <a:endParaRPr lang="en-US" altLang="zh-CN">
                <a:latin typeface="Tahoma" panose="020B0604030504040204" pitchFamily="34" charset="0"/>
              </a:endParaRPr>
            </a:p>
          </p:txBody>
        </p:sp>
        <p:sp>
          <p:nvSpPr>
            <p:cNvPr id="18" name="矩形 315408"/>
            <p:cNvSpPr>
              <a:spLocks noChangeArrowheads="1"/>
            </p:cNvSpPr>
            <p:nvPr/>
          </p:nvSpPr>
          <p:spPr bwMode="auto">
            <a:xfrm>
              <a:off x="4990" y="1781"/>
              <a:ext cx="3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400" b="1">
                  <a:solidFill>
                    <a:srgbClr val="FCFEB9"/>
                  </a:solidFill>
                </a:rPr>
                <a:t> </a:t>
              </a:r>
              <a:endParaRPr lang="en-US" altLang="zh-CN">
                <a:latin typeface="Tahoma" panose="020B0604030504040204" pitchFamily="34" charset="0"/>
              </a:endParaRPr>
            </a:p>
          </p:txBody>
        </p:sp>
        <p:sp>
          <p:nvSpPr>
            <p:cNvPr id="19" name="矩形 315409"/>
            <p:cNvSpPr>
              <a:spLocks noChangeArrowheads="1"/>
            </p:cNvSpPr>
            <p:nvPr/>
          </p:nvSpPr>
          <p:spPr bwMode="auto">
            <a:xfrm>
              <a:off x="5025" y="1781"/>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400" b="1">
                  <a:solidFill>
                    <a:srgbClr val="0000CC"/>
                  </a:solidFill>
                </a:rPr>
                <a:t>20</a:t>
              </a:r>
              <a:endParaRPr lang="en-US" altLang="zh-CN">
                <a:latin typeface="Tahoma" panose="020B0604030504040204" pitchFamily="34" charset="0"/>
              </a:endParaRPr>
            </a:p>
          </p:txBody>
        </p:sp>
        <p:sp>
          <p:nvSpPr>
            <p:cNvPr id="20" name="矩形 315410"/>
            <p:cNvSpPr>
              <a:spLocks noChangeArrowheads="1"/>
            </p:cNvSpPr>
            <p:nvPr/>
          </p:nvSpPr>
          <p:spPr bwMode="auto">
            <a:xfrm>
              <a:off x="4990" y="2177"/>
              <a:ext cx="3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400" b="1">
                  <a:solidFill>
                    <a:srgbClr val="FCFEB9"/>
                  </a:solidFill>
                </a:rPr>
                <a:t> </a:t>
              </a:r>
              <a:endParaRPr lang="en-US" altLang="zh-CN">
                <a:latin typeface="Tahoma" panose="020B0604030504040204" pitchFamily="34" charset="0"/>
              </a:endParaRPr>
            </a:p>
          </p:txBody>
        </p:sp>
        <p:sp>
          <p:nvSpPr>
            <p:cNvPr id="21" name="矩形 315411"/>
            <p:cNvSpPr>
              <a:spLocks noChangeArrowheads="1"/>
            </p:cNvSpPr>
            <p:nvPr/>
          </p:nvSpPr>
          <p:spPr bwMode="auto">
            <a:xfrm>
              <a:off x="5025" y="2177"/>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400" b="1">
                  <a:solidFill>
                    <a:srgbClr val="0000CC"/>
                  </a:solidFill>
                </a:rPr>
                <a:t>10</a:t>
              </a:r>
              <a:endParaRPr lang="en-US" altLang="zh-CN">
                <a:latin typeface="Tahoma" panose="020B0604030504040204" pitchFamily="34" charset="0"/>
              </a:endParaRPr>
            </a:p>
          </p:txBody>
        </p:sp>
        <p:sp>
          <p:nvSpPr>
            <p:cNvPr id="22" name="矩形 315412"/>
            <p:cNvSpPr>
              <a:spLocks noChangeArrowheads="1"/>
            </p:cNvSpPr>
            <p:nvPr/>
          </p:nvSpPr>
          <p:spPr bwMode="auto">
            <a:xfrm>
              <a:off x="4990" y="2573"/>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400" b="1">
                  <a:solidFill>
                    <a:srgbClr val="FCFEB9"/>
                  </a:solidFill>
                </a:rPr>
                <a:t>  </a:t>
              </a:r>
              <a:endParaRPr lang="en-US" altLang="zh-CN">
                <a:latin typeface="Tahoma" panose="020B0604030504040204" pitchFamily="34" charset="0"/>
              </a:endParaRPr>
            </a:p>
          </p:txBody>
        </p:sp>
        <p:sp>
          <p:nvSpPr>
            <p:cNvPr id="23" name="矩形 315413"/>
            <p:cNvSpPr>
              <a:spLocks noChangeArrowheads="1"/>
            </p:cNvSpPr>
            <p:nvPr/>
          </p:nvSpPr>
          <p:spPr bwMode="auto">
            <a:xfrm>
              <a:off x="5060" y="2573"/>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400" b="1">
                  <a:solidFill>
                    <a:srgbClr val="0000CC"/>
                  </a:solidFill>
                </a:rPr>
                <a:t>0</a:t>
              </a:r>
              <a:endParaRPr lang="en-US" altLang="zh-CN">
                <a:latin typeface="Tahoma" panose="020B0604030504040204" pitchFamily="34" charset="0"/>
              </a:endParaRPr>
            </a:p>
          </p:txBody>
        </p:sp>
        <p:sp>
          <p:nvSpPr>
            <p:cNvPr id="24" name="矩形 315414"/>
            <p:cNvSpPr>
              <a:spLocks noChangeArrowheads="1"/>
            </p:cNvSpPr>
            <p:nvPr/>
          </p:nvSpPr>
          <p:spPr bwMode="auto">
            <a:xfrm>
              <a:off x="4990" y="2969"/>
              <a:ext cx="16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400" b="1">
                  <a:solidFill>
                    <a:srgbClr val="0000CC"/>
                  </a:solidFill>
                </a:rPr>
                <a:t>-10</a:t>
              </a:r>
              <a:endParaRPr lang="en-US" altLang="zh-CN">
                <a:latin typeface="Tahoma" panose="020B0604030504040204" pitchFamily="34" charset="0"/>
              </a:endParaRPr>
            </a:p>
          </p:txBody>
        </p:sp>
        <p:sp>
          <p:nvSpPr>
            <p:cNvPr id="25" name="矩形 315415"/>
            <p:cNvSpPr>
              <a:spLocks noChangeArrowheads="1"/>
            </p:cNvSpPr>
            <p:nvPr/>
          </p:nvSpPr>
          <p:spPr bwMode="auto">
            <a:xfrm>
              <a:off x="4990" y="3365"/>
              <a:ext cx="16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400" b="1">
                  <a:solidFill>
                    <a:srgbClr val="0000CC"/>
                  </a:solidFill>
                </a:rPr>
                <a:t>-20</a:t>
              </a:r>
              <a:endParaRPr lang="en-US" altLang="zh-CN">
                <a:latin typeface="Tahoma" panose="020B0604030504040204" pitchFamily="34" charset="0"/>
              </a:endParaRPr>
            </a:p>
          </p:txBody>
        </p:sp>
        <p:sp>
          <p:nvSpPr>
            <p:cNvPr id="26" name="矩形 315416"/>
            <p:cNvSpPr>
              <a:spLocks noChangeArrowheads="1"/>
            </p:cNvSpPr>
            <p:nvPr/>
          </p:nvSpPr>
          <p:spPr bwMode="auto">
            <a:xfrm rot="-5400000">
              <a:off x="4754" y="2716"/>
              <a:ext cx="9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400" b="1">
                  <a:solidFill>
                    <a:srgbClr val="0000CC"/>
                  </a:solidFill>
                </a:rPr>
                <a:t>Dispersion (ps/nm</a:t>
              </a:r>
              <a:endParaRPr lang="en-US" altLang="zh-CN">
                <a:latin typeface="Tahoma" panose="020B0604030504040204" pitchFamily="34" charset="0"/>
              </a:endParaRPr>
            </a:p>
          </p:txBody>
        </p:sp>
        <p:sp>
          <p:nvSpPr>
            <p:cNvPr id="27" name="矩形 315417"/>
            <p:cNvSpPr>
              <a:spLocks noChangeArrowheads="1"/>
            </p:cNvSpPr>
            <p:nvPr/>
          </p:nvSpPr>
          <p:spPr bwMode="auto">
            <a:xfrm rot="-5400000">
              <a:off x="5139" y="2115"/>
              <a:ext cx="19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400" b="1">
                  <a:solidFill>
                    <a:srgbClr val="0000CC"/>
                  </a:solidFill>
                </a:rPr>
                <a:t>km)</a:t>
              </a:r>
              <a:endParaRPr lang="en-US" altLang="zh-CN">
                <a:latin typeface="Tahoma" panose="020B0604030504040204" pitchFamily="34" charset="0"/>
              </a:endParaRPr>
            </a:p>
          </p:txBody>
        </p:sp>
        <p:sp>
          <p:nvSpPr>
            <p:cNvPr id="28" name="直接连接符 315418"/>
            <p:cNvSpPr>
              <a:spLocks noChangeShapeType="1"/>
            </p:cNvSpPr>
            <p:nvPr/>
          </p:nvSpPr>
          <p:spPr bwMode="auto">
            <a:xfrm>
              <a:off x="1037" y="3498"/>
              <a:ext cx="393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29" name="直接连接符 315419"/>
            <p:cNvSpPr>
              <a:spLocks noChangeShapeType="1"/>
            </p:cNvSpPr>
            <p:nvPr/>
          </p:nvSpPr>
          <p:spPr bwMode="auto">
            <a:xfrm flipV="1">
              <a:off x="1774" y="3454"/>
              <a:ext cx="1" cy="7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30" name="直接连接符 315420"/>
            <p:cNvSpPr>
              <a:spLocks noChangeShapeType="1"/>
            </p:cNvSpPr>
            <p:nvPr/>
          </p:nvSpPr>
          <p:spPr bwMode="auto">
            <a:xfrm flipV="1">
              <a:off x="2513" y="3454"/>
              <a:ext cx="1" cy="76"/>
            </a:xfrm>
            <a:prstGeom prst="line">
              <a:avLst/>
            </a:prstGeom>
            <a:noFill/>
            <a:ln w="11113">
              <a:solidFill>
                <a:srgbClr val="E80000"/>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31" name="直接连接符 315421"/>
            <p:cNvSpPr>
              <a:spLocks noChangeShapeType="1"/>
            </p:cNvSpPr>
            <p:nvPr/>
          </p:nvSpPr>
          <p:spPr bwMode="auto">
            <a:xfrm flipV="1">
              <a:off x="3250" y="3454"/>
              <a:ext cx="1" cy="7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32" name="直接连接符 315422"/>
            <p:cNvSpPr>
              <a:spLocks noChangeShapeType="1"/>
            </p:cNvSpPr>
            <p:nvPr/>
          </p:nvSpPr>
          <p:spPr bwMode="auto">
            <a:xfrm flipV="1">
              <a:off x="3989" y="3454"/>
              <a:ext cx="1" cy="7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33" name="任意多边形 315423"/>
            <p:cNvSpPr>
              <a:spLocks noChangeArrowheads="1"/>
            </p:cNvSpPr>
            <p:nvPr/>
          </p:nvSpPr>
          <p:spPr bwMode="auto">
            <a:xfrm>
              <a:off x="1035" y="2206"/>
              <a:ext cx="3685" cy="903"/>
            </a:xfrm>
            <a:custGeom>
              <a:avLst/>
              <a:gdLst>
                <a:gd name="T0" fmla="*/ 0 w 7370"/>
                <a:gd name="T1" fmla="*/ 275 h 1805"/>
                <a:gd name="T2" fmla="*/ 81 w 7370"/>
                <a:gd name="T3" fmla="*/ 320 h 1805"/>
                <a:gd name="T4" fmla="*/ 145 w 7370"/>
                <a:gd name="T5" fmla="*/ 366 h 1805"/>
                <a:gd name="T6" fmla="*/ 229 w 7370"/>
                <a:gd name="T7" fmla="*/ 411 h 1805"/>
                <a:gd name="T8" fmla="*/ 310 w 7370"/>
                <a:gd name="T9" fmla="*/ 456 h 1805"/>
                <a:gd name="T10" fmla="*/ 447 w 7370"/>
                <a:gd name="T11" fmla="*/ 539 h 1805"/>
                <a:gd name="T12" fmla="*/ 564 w 7370"/>
                <a:gd name="T13" fmla="*/ 599 h 1805"/>
                <a:gd name="T14" fmla="*/ 720 w 7370"/>
                <a:gd name="T15" fmla="*/ 681 h 1805"/>
                <a:gd name="T16" fmla="*/ 853 w 7370"/>
                <a:gd name="T17" fmla="*/ 745 h 1805"/>
                <a:gd name="T18" fmla="*/ 1146 w 7370"/>
                <a:gd name="T19" fmla="*/ 882 h 1805"/>
                <a:gd name="T20" fmla="*/ 1447 w 7370"/>
                <a:gd name="T21" fmla="*/ 1010 h 1805"/>
                <a:gd name="T22" fmla="*/ 1747 w 7370"/>
                <a:gd name="T23" fmla="*/ 1122 h 1805"/>
                <a:gd name="T24" fmla="*/ 1892 w 7370"/>
                <a:gd name="T25" fmla="*/ 1179 h 1805"/>
                <a:gd name="T26" fmla="*/ 2042 w 7370"/>
                <a:gd name="T27" fmla="*/ 1192 h 1805"/>
                <a:gd name="T28" fmla="*/ 2192 w 7370"/>
                <a:gd name="T29" fmla="*/ 1192 h 1805"/>
                <a:gd name="T30" fmla="*/ 2337 w 7370"/>
                <a:gd name="T31" fmla="*/ 1179 h 1805"/>
                <a:gd name="T32" fmla="*/ 2483 w 7370"/>
                <a:gd name="T33" fmla="*/ 1049 h 1805"/>
                <a:gd name="T34" fmla="*/ 2637 w 7370"/>
                <a:gd name="T35" fmla="*/ 652 h 1805"/>
                <a:gd name="T36" fmla="*/ 2708 w 7370"/>
                <a:gd name="T37" fmla="*/ 194 h 1805"/>
                <a:gd name="T38" fmla="*/ 2782 w 7370"/>
                <a:gd name="T39" fmla="*/ 0 h 1805"/>
                <a:gd name="T40" fmla="*/ 2934 w 7370"/>
                <a:gd name="T41" fmla="*/ 129 h 1805"/>
                <a:gd name="T42" fmla="*/ 3082 w 7370"/>
                <a:gd name="T43" fmla="*/ 652 h 1805"/>
                <a:gd name="T44" fmla="*/ 3230 w 7370"/>
                <a:gd name="T45" fmla="*/ 1049 h 1805"/>
                <a:gd name="T46" fmla="*/ 3382 w 7370"/>
                <a:gd name="T47" fmla="*/ 1310 h 1805"/>
                <a:gd name="T48" fmla="*/ 3531 w 7370"/>
                <a:gd name="T49" fmla="*/ 1509 h 1805"/>
                <a:gd name="T50" fmla="*/ 3675 w 7370"/>
                <a:gd name="T51" fmla="*/ 1574 h 1805"/>
                <a:gd name="T52" fmla="*/ 3824 w 7370"/>
                <a:gd name="T53" fmla="*/ 1638 h 1805"/>
                <a:gd name="T54" fmla="*/ 3972 w 7370"/>
                <a:gd name="T55" fmla="*/ 1671 h 1805"/>
                <a:gd name="T56" fmla="*/ 4118 w 7370"/>
                <a:gd name="T57" fmla="*/ 1703 h 1805"/>
                <a:gd name="T58" fmla="*/ 4421 w 7370"/>
                <a:gd name="T59" fmla="*/ 1757 h 1805"/>
                <a:gd name="T60" fmla="*/ 4717 w 7370"/>
                <a:gd name="T61" fmla="*/ 1784 h 1805"/>
                <a:gd name="T62" fmla="*/ 5010 w 7370"/>
                <a:gd name="T63" fmla="*/ 1797 h 1805"/>
                <a:gd name="T64" fmla="*/ 5309 w 7370"/>
                <a:gd name="T65" fmla="*/ 1805 h 1805"/>
                <a:gd name="T66" fmla="*/ 5611 w 7370"/>
                <a:gd name="T67" fmla="*/ 1792 h 1805"/>
                <a:gd name="T68" fmla="*/ 5904 w 7370"/>
                <a:gd name="T69" fmla="*/ 1757 h 1805"/>
                <a:gd name="T70" fmla="*/ 6200 w 7370"/>
                <a:gd name="T71" fmla="*/ 1711 h 1805"/>
                <a:gd name="T72" fmla="*/ 6585 w 7370"/>
                <a:gd name="T73" fmla="*/ 1609 h 1805"/>
                <a:gd name="T74" fmla="*/ 6942 w 7370"/>
                <a:gd name="T75" fmla="*/ 1465 h 1805"/>
                <a:gd name="T76" fmla="*/ 7206 w 7370"/>
                <a:gd name="T77" fmla="*/ 1315 h 1805"/>
                <a:gd name="T78" fmla="*/ 7370 w 7370"/>
                <a:gd name="T79" fmla="*/ 1133 h 1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70" h="1805">
                  <a:moveTo>
                    <a:pt x="0" y="275"/>
                  </a:moveTo>
                  <a:lnTo>
                    <a:pt x="81" y="320"/>
                  </a:lnTo>
                  <a:lnTo>
                    <a:pt x="145" y="366"/>
                  </a:lnTo>
                  <a:lnTo>
                    <a:pt x="229" y="411"/>
                  </a:lnTo>
                  <a:lnTo>
                    <a:pt x="310" y="456"/>
                  </a:lnTo>
                  <a:lnTo>
                    <a:pt x="447" y="539"/>
                  </a:lnTo>
                  <a:lnTo>
                    <a:pt x="564" y="599"/>
                  </a:lnTo>
                  <a:lnTo>
                    <a:pt x="720" y="681"/>
                  </a:lnTo>
                  <a:lnTo>
                    <a:pt x="853" y="745"/>
                  </a:lnTo>
                  <a:lnTo>
                    <a:pt x="1146" y="882"/>
                  </a:lnTo>
                  <a:lnTo>
                    <a:pt x="1447" y="1010"/>
                  </a:lnTo>
                  <a:lnTo>
                    <a:pt x="1747" y="1122"/>
                  </a:lnTo>
                  <a:lnTo>
                    <a:pt x="1892" y="1179"/>
                  </a:lnTo>
                  <a:lnTo>
                    <a:pt x="2042" y="1192"/>
                  </a:lnTo>
                  <a:lnTo>
                    <a:pt x="2192" y="1192"/>
                  </a:lnTo>
                  <a:lnTo>
                    <a:pt x="2337" y="1179"/>
                  </a:lnTo>
                  <a:lnTo>
                    <a:pt x="2483" y="1049"/>
                  </a:lnTo>
                  <a:lnTo>
                    <a:pt x="2637" y="652"/>
                  </a:lnTo>
                  <a:lnTo>
                    <a:pt x="2708" y="194"/>
                  </a:lnTo>
                  <a:lnTo>
                    <a:pt x="2782" y="0"/>
                  </a:lnTo>
                  <a:lnTo>
                    <a:pt x="2934" y="129"/>
                  </a:lnTo>
                  <a:lnTo>
                    <a:pt x="3082" y="652"/>
                  </a:lnTo>
                  <a:lnTo>
                    <a:pt x="3230" y="1049"/>
                  </a:lnTo>
                  <a:lnTo>
                    <a:pt x="3382" y="1310"/>
                  </a:lnTo>
                  <a:lnTo>
                    <a:pt x="3531" y="1509"/>
                  </a:lnTo>
                  <a:lnTo>
                    <a:pt x="3675" y="1574"/>
                  </a:lnTo>
                  <a:lnTo>
                    <a:pt x="3824" y="1638"/>
                  </a:lnTo>
                  <a:lnTo>
                    <a:pt x="3972" y="1671"/>
                  </a:lnTo>
                  <a:lnTo>
                    <a:pt x="4118" y="1703"/>
                  </a:lnTo>
                  <a:lnTo>
                    <a:pt x="4421" y="1757"/>
                  </a:lnTo>
                  <a:lnTo>
                    <a:pt x="4717" y="1784"/>
                  </a:lnTo>
                  <a:lnTo>
                    <a:pt x="5010" y="1797"/>
                  </a:lnTo>
                  <a:lnTo>
                    <a:pt x="5309" y="1805"/>
                  </a:lnTo>
                  <a:lnTo>
                    <a:pt x="5611" y="1792"/>
                  </a:lnTo>
                  <a:lnTo>
                    <a:pt x="5904" y="1757"/>
                  </a:lnTo>
                  <a:lnTo>
                    <a:pt x="6200" y="1711"/>
                  </a:lnTo>
                  <a:lnTo>
                    <a:pt x="6585" y="1609"/>
                  </a:lnTo>
                  <a:lnTo>
                    <a:pt x="6942" y="1465"/>
                  </a:lnTo>
                  <a:lnTo>
                    <a:pt x="7206" y="1315"/>
                  </a:lnTo>
                  <a:lnTo>
                    <a:pt x="7370" y="1133"/>
                  </a:lnTo>
                </a:path>
              </a:pathLst>
            </a:cu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just" eaLnBrk="0" hangingPunct="0"/>
              <a:endParaRPr lang="zh-CN" altLang="en-US">
                <a:latin typeface="Times New Roman" panose="02020603050405020304" pitchFamily="18" charset="0"/>
              </a:endParaRPr>
            </a:p>
          </p:txBody>
        </p:sp>
        <p:sp>
          <p:nvSpPr>
            <p:cNvPr id="34" name="直接连接符 315424"/>
            <p:cNvSpPr>
              <a:spLocks noChangeShapeType="1"/>
            </p:cNvSpPr>
            <p:nvPr/>
          </p:nvSpPr>
          <p:spPr bwMode="auto">
            <a:xfrm flipV="1">
              <a:off x="3250" y="3454"/>
              <a:ext cx="1" cy="7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35" name="直接连接符 315425"/>
            <p:cNvSpPr>
              <a:spLocks noChangeShapeType="1"/>
            </p:cNvSpPr>
            <p:nvPr/>
          </p:nvSpPr>
          <p:spPr bwMode="auto">
            <a:xfrm flipV="1">
              <a:off x="3989" y="3454"/>
              <a:ext cx="1" cy="7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36" name="矩形 315426"/>
            <p:cNvSpPr>
              <a:spLocks noChangeArrowheads="1"/>
            </p:cNvSpPr>
            <p:nvPr/>
          </p:nvSpPr>
          <p:spPr bwMode="auto">
            <a:xfrm>
              <a:off x="1853" y="2576"/>
              <a:ext cx="7" cy="6"/>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37" name="矩形 315427"/>
            <p:cNvSpPr>
              <a:spLocks noChangeArrowheads="1"/>
            </p:cNvSpPr>
            <p:nvPr/>
          </p:nvSpPr>
          <p:spPr bwMode="auto">
            <a:xfrm>
              <a:off x="1853" y="2602"/>
              <a:ext cx="7" cy="6"/>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38" name="矩形 315428"/>
            <p:cNvSpPr>
              <a:spLocks noChangeArrowheads="1"/>
            </p:cNvSpPr>
            <p:nvPr/>
          </p:nvSpPr>
          <p:spPr bwMode="auto">
            <a:xfrm>
              <a:off x="1853" y="2628"/>
              <a:ext cx="7" cy="6"/>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39" name="矩形 315429"/>
            <p:cNvSpPr>
              <a:spLocks noChangeArrowheads="1"/>
            </p:cNvSpPr>
            <p:nvPr/>
          </p:nvSpPr>
          <p:spPr bwMode="auto">
            <a:xfrm>
              <a:off x="1853" y="2654"/>
              <a:ext cx="7" cy="6"/>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40" name="矩形 315430"/>
            <p:cNvSpPr>
              <a:spLocks noChangeArrowheads="1"/>
            </p:cNvSpPr>
            <p:nvPr/>
          </p:nvSpPr>
          <p:spPr bwMode="auto">
            <a:xfrm>
              <a:off x="1853" y="2680"/>
              <a:ext cx="7" cy="6"/>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41" name="矩形 315431"/>
            <p:cNvSpPr>
              <a:spLocks noChangeArrowheads="1"/>
            </p:cNvSpPr>
            <p:nvPr/>
          </p:nvSpPr>
          <p:spPr bwMode="auto">
            <a:xfrm>
              <a:off x="1853" y="2705"/>
              <a:ext cx="7" cy="7"/>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42" name="矩形 315432"/>
            <p:cNvSpPr>
              <a:spLocks noChangeArrowheads="1"/>
            </p:cNvSpPr>
            <p:nvPr/>
          </p:nvSpPr>
          <p:spPr bwMode="auto">
            <a:xfrm>
              <a:off x="1853" y="2731"/>
              <a:ext cx="7" cy="7"/>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43" name="矩形 315433"/>
            <p:cNvSpPr>
              <a:spLocks noChangeArrowheads="1"/>
            </p:cNvSpPr>
            <p:nvPr/>
          </p:nvSpPr>
          <p:spPr bwMode="auto">
            <a:xfrm>
              <a:off x="1853" y="2757"/>
              <a:ext cx="7" cy="7"/>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44" name="矩形 315434"/>
            <p:cNvSpPr>
              <a:spLocks noChangeArrowheads="1"/>
            </p:cNvSpPr>
            <p:nvPr/>
          </p:nvSpPr>
          <p:spPr bwMode="auto">
            <a:xfrm>
              <a:off x="1853" y="2783"/>
              <a:ext cx="7" cy="7"/>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45" name="矩形 315435"/>
            <p:cNvSpPr>
              <a:spLocks noChangeArrowheads="1"/>
            </p:cNvSpPr>
            <p:nvPr/>
          </p:nvSpPr>
          <p:spPr bwMode="auto">
            <a:xfrm>
              <a:off x="1853" y="2809"/>
              <a:ext cx="7" cy="7"/>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46" name="矩形 315436"/>
            <p:cNvSpPr>
              <a:spLocks noChangeArrowheads="1"/>
            </p:cNvSpPr>
            <p:nvPr/>
          </p:nvSpPr>
          <p:spPr bwMode="auto">
            <a:xfrm>
              <a:off x="1853" y="2835"/>
              <a:ext cx="7" cy="6"/>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47" name="矩形 315437"/>
            <p:cNvSpPr>
              <a:spLocks noChangeArrowheads="1"/>
            </p:cNvSpPr>
            <p:nvPr/>
          </p:nvSpPr>
          <p:spPr bwMode="auto">
            <a:xfrm>
              <a:off x="1853" y="2887"/>
              <a:ext cx="7" cy="6"/>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48" name="矩形 315438"/>
            <p:cNvSpPr>
              <a:spLocks noChangeArrowheads="1"/>
            </p:cNvSpPr>
            <p:nvPr/>
          </p:nvSpPr>
          <p:spPr bwMode="auto">
            <a:xfrm>
              <a:off x="1853" y="2913"/>
              <a:ext cx="7" cy="6"/>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49" name="矩形 315439"/>
            <p:cNvSpPr>
              <a:spLocks noChangeArrowheads="1"/>
            </p:cNvSpPr>
            <p:nvPr/>
          </p:nvSpPr>
          <p:spPr bwMode="auto">
            <a:xfrm>
              <a:off x="1853" y="2939"/>
              <a:ext cx="7" cy="6"/>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50" name="矩形 315440"/>
            <p:cNvSpPr>
              <a:spLocks noChangeArrowheads="1"/>
            </p:cNvSpPr>
            <p:nvPr/>
          </p:nvSpPr>
          <p:spPr bwMode="auto">
            <a:xfrm>
              <a:off x="1853" y="2990"/>
              <a:ext cx="7" cy="7"/>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51" name="矩形 315441"/>
            <p:cNvSpPr>
              <a:spLocks noChangeArrowheads="1"/>
            </p:cNvSpPr>
            <p:nvPr/>
          </p:nvSpPr>
          <p:spPr bwMode="auto">
            <a:xfrm>
              <a:off x="1853" y="3016"/>
              <a:ext cx="7" cy="7"/>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52" name="矩形 315442"/>
            <p:cNvSpPr>
              <a:spLocks noChangeArrowheads="1"/>
            </p:cNvSpPr>
            <p:nvPr/>
          </p:nvSpPr>
          <p:spPr bwMode="auto">
            <a:xfrm>
              <a:off x="1853" y="3042"/>
              <a:ext cx="7" cy="7"/>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53" name="矩形 315443"/>
            <p:cNvSpPr>
              <a:spLocks noChangeArrowheads="1"/>
            </p:cNvSpPr>
            <p:nvPr/>
          </p:nvSpPr>
          <p:spPr bwMode="auto">
            <a:xfrm>
              <a:off x="1853" y="3068"/>
              <a:ext cx="7" cy="7"/>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54" name="矩形 315444"/>
            <p:cNvSpPr>
              <a:spLocks noChangeArrowheads="1"/>
            </p:cNvSpPr>
            <p:nvPr/>
          </p:nvSpPr>
          <p:spPr bwMode="auto">
            <a:xfrm>
              <a:off x="1853" y="3094"/>
              <a:ext cx="7" cy="7"/>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55" name="矩形 315445"/>
            <p:cNvSpPr>
              <a:spLocks noChangeArrowheads="1"/>
            </p:cNvSpPr>
            <p:nvPr/>
          </p:nvSpPr>
          <p:spPr bwMode="auto">
            <a:xfrm>
              <a:off x="1853" y="3120"/>
              <a:ext cx="7" cy="6"/>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56" name="矩形 315446"/>
            <p:cNvSpPr>
              <a:spLocks noChangeArrowheads="1"/>
            </p:cNvSpPr>
            <p:nvPr/>
          </p:nvSpPr>
          <p:spPr bwMode="auto">
            <a:xfrm>
              <a:off x="1853" y="3146"/>
              <a:ext cx="7" cy="6"/>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57" name="矩形 315447"/>
            <p:cNvSpPr>
              <a:spLocks noChangeArrowheads="1"/>
            </p:cNvSpPr>
            <p:nvPr/>
          </p:nvSpPr>
          <p:spPr bwMode="auto">
            <a:xfrm>
              <a:off x="1853" y="3172"/>
              <a:ext cx="7" cy="6"/>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58" name="矩形 315448"/>
            <p:cNvSpPr>
              <a:spLocks noChangeArrowheads="1"/>
            </p:cNvSpPr>
            <p:nvPr/>
          </p:nvSpPr>
          <p:spPr bwMode="auto">
            <a:xfrm>
              <a:off x="1853" y="3198"/>
              <a:ext cx="7" cy="6"/>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59" name="矩形 315449"/>
            <p:cNvSpPr>
              <a:spLocks noChangeArrowheads="1"/>
            </p:cNvSpPr>
            <p:nvPr/>
          </p:nvSpPr>
          <p:spPr bwMode="auto">
            <a:xfrm>
              <a:off x="1853" y="3224"/>
              <a:ext cx="7" cy="6"/>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60" name="矩形 315450"/>
            <p:cNvSpPr>
              <a:spLocks noChangeArrowheads="1"/>
            </p:cNvSpPr>
            <p:nvPr/>
          </p:nvSpPr>
          <p:spPr bwMode="auto">
            <a:xfrm>
              <a:off x="1853" y="3250"/>
              <a:ext cx="7" cy="6"/>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61" name="矩形 315451"/>
            <p:cNvSpPr>
              <a:spLocks noChangeArrowheads="1"/>
            </p:cNvSpPr>
            <p:nvPr/>
          </p:nvSpPr>
          <p:spPr bwMode="auto">
            <a:xfrm>
              <a:off x="1853" y="3275"/>
              <a:ext cx="7" cy="7"/>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62" name="矩形 315452"/>
            <p:cNvSpPr>
              <a:spLocks noChangeArrowheads="1"/>
            </p:cNvSpPr>
            <p:nvPr/>
          </p:nvSpPr>
          <p:spPr bwMode="auto">
            <a:xfrm>
              <a:off x="1853" y="3301"/>
              <a:ext cx="7" cy="7"/>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63" name="矩形 315453"/>
            <p:cNvSpPr>
              <a:spLocks noChangeArrowheads="1"/>
            </p:cNvSpPr>
            <p:nvPr/>
          </p:nvSpPr>
          <p:spPr bwMode="auto">
            <a:xfrm>
              <a:off x="1853" y="3327"/>
              <a:ext cx="7" cy="7"/>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64" name="矩形 315454"/>
            <p:cNvSpPr>
              <a:spLocks noChangeArrowheads="1"/>
            </p:cNvSpPr>
            <p:nvPr/>
          </p:nvSpPr>
          <p:spPr bwMode="auto">
            <a:xfrm>
              <a:off x="1853" y="3353"/>
              <a:ext cx="7" cy="7"/>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65" name="矩形 315455"/>
            <p:cNvSpPr>
              <a:spLocks noChangeArrowheads="1"/>
            </p:cNvSpPr>
            <p:nvPr/>
          </p:nvSpPr>
          <p:spPr bwMode="auto">
            <a:xfrm>
              <a:off x="1853" y="3379"/>
              <a:ext cx="7" cy="7"/>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66" name="矩形 315456"/>
            <p:cNvSpPr>
              <a:spLocks noChangeArrowheads="1"/>
            </p:cNvSpPr>
            <p:nvPr/>
          </p:nvSpPr>
          <p:spPr bwMode="auto">
            <a:xfrm>
              <a:off x="1853" y="3431"/>
              <a:ext cx="7" cy="6"/>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67" name="矩形 315457"/>
            <p:cNvSpPr>
              <a:spLocks noChangeArrowheads="1"/>
            </p:cNvSpPr>
            <p:nvPr/>
          </p:nvSpPr>
          <p:spPr bwMode="auto">
            <a:xfrm>
              <a:off x="1853" y="3457"/>
              <a:ext cx="7" cy="6"/>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68" name="矩形 315458"/>
            <p:cNvSpPr>
              <a:spLocks noChangeArrowheads="1"/>
            </p:cNvSpPr>
            <p:nvPr/>
          </p:nvSpPr>
          <p:spPr bwMode="auto">
            <a:xfrm>
              <a:off x="1853" y="3483"/>
              <a:ext cx="7" cy="6"/>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69" name="任意多边形 315459"/>
            <p:cNvSpPr>
              <a:spLocks noChangeArrowheads="1"/>
            </p:cNvSpPr>
            <p:nvPr/>
          </p:nvSpPr>
          <p:spPr bwMode="auto">
            <a:xfrm>
              <a:off x="3601" y="2592"/>
              <a:ext cx="9" cy="7"/>
            </a:xfrm>
            <a:custGeom>
              <a:avLst/>
              <a:gdLst>
                <a:gd name="T0" fmla="*/ 16 w 16"/>
                <a:gd name="T1" fmla="*/ 0 h 13"/>
                <a:gd name="T2" fmla="*/ 2 w 16"/>
                <a:gd name="T3" fmla="*/ 0 h 13"/>
                <a:gd name="T4" fmla="*/ 0 w 16"/>
                <a:gd name="T5" fmla="*/ 13 h 13"/>
                <a:gd name="T6" fmla="*/ 14 w 16"/>
                <a:gd name="T7" fmla="*/ 13 h 13"/>
                <a:gd name="T8" fmla="*/ 16 w 16"/>
                <a:gd name="T9" fmla="*/ 0 h 13"/>
              </a:gdLst>
              <a:ahLst/>
              <a:cxnLst>
                <a:cxn ang="0">
                  <a:pos x="T0" y="T1"/>
                </a:cxn>
                <a:cxn ang="0">
                  <a:pos x="T2" y="T3"/>
                </a:cxn>
                <a:cxn ang="0">
                  <a:pos x="T4" y="T5"/>
                </a:cxn>
                <a:cxn ang="0">
                  <a:pos x="T6" y="T7"/>
                </a:cxn>
                <a:cxn ang="0">
                  <a:pos x="T8" y="T9"/>
                </a:cxn>
              </a:cxnLst>
              <a:rect l="0" t="0" r="r" b="b"/>
              <a:pathLst>
                <a:path w="16" h="13">
                  <a:moveTo>
                    <a:pt x="16" y="0"/>
                  </a:moveTo>
                  <a:lnTo>
                    <a:pt x="2" y="0"/>
                  </a:lnTo>
                  <a:lnTo>
                    <a:pt x="0" y="13"/>
                  </a:lnTo>
                  <a:lnTo>
                    <a:pt x="14" y="13"/>
                  </a:lnTo>
                  <a:lnTo>
                    <a:pt x="16" y="0"/>
                  </a:lnTo>
                  <a:close/>
                </a:path>
              </a:pathLst>
            </a:custGeom>
            <a:solidFill>
              <a:srgbClr val="FCFE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70" name="矩形 315460"/>
            <p:cNvSpPr>
              <a:spLocks noChangeArrowheads="1"/>
            </p:cNvSpPr>
            <p:nvPr/>
          </p:nvSpPr>
          <p:spPr bwMode="auto">
            <a:xfrm>
              <a:off x="3601" y="2618"/>
              <a:ext cx="8" cy="6"/>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71" name="矩形 315461"/>
            <p:cNvSpPr>
              <a:spLocks noChangeArrowheads="1"/>
            </p:cNvSpPr>
            <p:nvPr/>
          </p:nvSpPr>
          <p:spPr bwMode="auto">
            <a:xfrm>
              <a:off x="3601" y="2644"/>
              <a:ext cx="8" cy="6"/>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72" name="矩形 315462"/>
            <p:cNvSpPr>
              <a:spLocks noChangeArrowheads="1"/>
            </p:cNvSpPr>
            <p:nvPr/>
          </p:nvSpPr>
          <p:spPr bwMode="auto">
            <a:xfrm>
              <a:off x="3601" y="2670"/>
              <a:ext cx="8" cy="6"/>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73" name="矩形 315463"/>
            <p:cNvSpPr>
              <a:spLocks noChangeArrowheads="1"/>
            </p:cNvSpPr>
            <p:nvPr/>
          </p:nvSpPr>
          <p:spPr bwMode="auto">
            <a:xfrm>
              <a:off x="3601" y="2696"/>
              <a:ext cx="8" cy="6"/>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74" name="矩形 315464"/>
            <p:cNvSpPr>
              <a:spLocks noChangeArrowheads="1"/>
            </p:cNvSpPr>
            <p:nvPr/>
          </p:nvSpPr>
          <p:spPr bwMode="auto">
            <a:xfrm>
              <a:off x="3601" y="2722"/>
              <a:ext cx="8" cy="6"/>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75" name="矩形 315465"/>
            <p:cNvSpPr>
              <a:spLocks noChangeArrowheads="1"/>
            </p:cNvSpPr>
            <p:nvPr/>
          </p:nvSpPr>
          <p:spPr bwMode="auto">
            <a:xfrm>
              <a:off x="3601" y="2748"/>
              <a:ext cx="8" cy="6"/>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76" name="矩形 315466"/>
            <p:cNvSpPr>
              <a:spLocks noChangeArrowheads="1"/>
            </p:cNvSpPr>
            <p:nvPr/>
          </p:nvSpPr>
          <p:spPr bwMode="auto">
            <a:xfrm>
              <a:off x="3601" y="2773"/>
              <a:ext cx="8" cy="7"/>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77" name="矩形 315467"/>
            <p:cNvSpPr>
              <a:spLocks noChangeArrowheads="1"/>
            </p:cNvSpPr>
            <p:nvPr/>
          </p:nvSpPr>
          <p:spPr bwMode="auto">
            <a:xfrm>
              <a:off x="3601" y="2799"/>
              <a:ext cx="8" cy="7"/>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78" name="矩形 315468"/>
            <p:cNvSpPr>
              <a:spLocks noChangeArrowheads="1"/>
            </p:cNvSpPr>
            <p:nvPr/>
          </p:nvSpPr>
          <p:spPr bwMode="auto">
            <a:xfrm>
              <a:off x="3601" y="2825"/>
              <a:ext cx="8" cy="7"/>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79" name="矩形 315469"/>
            <p:cNvSpPr>
              <a:spLocks noChangeArrowheads="1"/>
            </p:cNvSpPr>
            <p:nvPr/>
          </p:nvSpPr>
          <p:spPr bwMode="auto">
            <a:xfrm>
              <a:off x="3601" y="2851"/>
              <a:ext cx="8" cy="7"/>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80" name="矩形 315470"/>
            <p:cNvSpPr>
              <a:spLocks noChangeArrowheads="1"/>
            </p:cNvSpPr>
            <p:nvPr/>
          </p:nvSpPr>
          <p:spPr bwMode="auto">
            <a:xfrm>
              <a:off x="3601" y="2877"/>
              <a:ext cx="8" cy="7"/>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81" name="矩形 315471"/>
            <p:cNvSpPr>
              <a:spLocks noChangeArrowheads="1"/>
            </p:cNvSpPr>
            <p:nvPr/>
          </p:nvSpPr>
          <p:spPr bwMode="auto">
            <a:xfrm>
              <a:off x="3601" y="2903"/>
              <a:ext cx="8" cy="6"/>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82" name="矩形 315472"/>
            <p:cNvSpPr>
              <a:spLocks noChangeArrowheads="1"/>
            </p:cNvSpPr>
            <p:nvPr/>
          </p:nvSpPr>
          <p:spPr bwMode="auto">
            <a:xfrm>
              <a:off x="3601" y="2929"/>
              <a:ext cx="8" cy="6"/>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83" name="矩形 315473"/>
            <p:cNvSpPr>
              <a:spLocks noChangeArrowheads="1"/>
            </p:cNvSpPr>
            <p:nvPr/>
          </p:nvSpPr>
          <p:spPr bwMode="auto">
            <a:xfrm>
              <a:off x="3601" y="2955"/>
              <a:ext cx="8" cy="6"/>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84" name="矩形 315474"/>
            <p:cNvSpPr>
              <a:spLocks noChangeArrowheads="1"/>
            </p:cNvSpPr>
            <p:nvPr/>
          </p:nvSpPr>
          <p:spPr bwMode="auto">
            <a:xfrm>
              <a:off x="3601" y="3007"/>
              <a:ext cx="8" cy="6"/>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85" name="矩形 315475"/>
            <p:cNvSpPr>
              <a:spLocks noChangeArrowheads="1"/>
            </p:cNvSpPr>
            <p:nvPr/>
          </p:nvSpPr>
          <p:spPr bwMode="auto">
            <a:xfrm>
              <a:off x="3601" y="3033"/>
              <a:ext cx="8" cy="6"/>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86" name="矩形 315476"/>
            <p:cNvSpPr>
              <a:spLocks noChangeArrowheads="1"/>
            </p:cNvSpPr>
            <p:nvPr/>
          </p:nvSpPr>
          <p:spPr bwMode="auto">
            <a:xfrm>
              <a:off x="3601" y="3058"/>
              <a:ext cx="8" cy="7"/>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87" name="矩形 315477"/>
            <p:cNvSpPr>
              <a:spLocks noChangeArrowheads="1"/>
            </p:cNvSpPr>
            <p:nvPr/>
          </p:nvSpPr>
          <p:spPr bwMode="auto">
            <a:xfrm>
              <a:off x="3601" y="3084"/>
              <a:ext cx="8" cy="7"/>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88" name="矩形 315478"/>
            <p:cNvSpPr>
              <a:spLocks noChangeArrowheads="1"/>
            </p:cNvSpPr>
            <p:nvPr/>
          </p:nvSpPr>
          <p:spPr bwMode="auto">
            <a:xfrm>
              <a:off x="3601" y="3110"/>
              <a:ext cx="8" cy="7"/>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89" name="矩形 315479"/>
            <p:cNvSpPr>
              <a:spLocks noChangeArrowheads="1"/>
            </p:cNvSpPr>
            <p:nvPr/>
          </p:nvSpPr>
          <p:spPr bwMode="auto">
            <a:xfrm>
              <a:off x="3601" y="3136"/>
              <a:ext cx="8" cy="7"/>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90" name="矩形 315480"/>
            <p:cNvSpPr>
              <a:spLocks noChangeArrowheads="1"/>
            </p:cNvSpPr>
            <p:nvPr/>
          </p:nvSpPr>
          <p:spPr bwMode="auto">
            <a:xfrm>
              <a:off x="3601" y="3162"/>
              <a:ext cx="8" cy="7"/>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91" name="矩形 315481"/>
            <p:cNvSpPr>
              <a:spLocks noChangeArrowheads="1"/>
            </p:cNvSpPr>
            <p:nvPr/>
          </p:nvSpPr>
          <p:spPr bwMode="auto">
            <a:xfrm>
              <a:off x="3601" y="3188"/>
              <a:ext cx="8" cy="6"/>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92" name="矩形 315482"/>
            <p:cNvSpPr>
              <a:spLocks noChangeArrowheads="1"/>
            </p:cNvSpPr>
            <p:nvPr/>
          </p:nvSpPr>
          <p:spPr bwMode="auto">
            <a:xfrm>
              <a:off x="3601" y="3214"/>
              <a:ext cx="8" cy="6"/>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93" name="矩形 315483"/>
            <p:cNvSpPr>
              <a:spLocks noChangeArrowheads="1"/>
            </p:cNvSpPr>
            <p:nvPr/>
          </p:nvSpPr>
          <p:spPr bwMode="auto">
            <a:xfrm>
              <a:off x="3601" y="3240"/>
              <a:ext cx="8" cy="6"/>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94" name="矩形 315484"/>
            <p:cNvSpPr>
              <a:spLocks noChangeArrowheads="1"/>
            </p:cNvSpPr>
            <p:nvPr/>
          </p:nvSpPr>
          <p:spPr bwMode="auto">
            <a:xfrm>
              <a:off x="3601" y="3266"/>
              <a:ext cx="8" cy="6"/>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95" name="矩形 315485"/>
            <p:cNvSpPr>
              <a:spLocks noChangeArrowheads="1"/>
            </p:cNvSpPr>
            <p:nvPr/>
          </p:nvSpPr>
          <p:spPr bwMode="auto">
            <a:xfrm>
              <a:off x="3601" y="3292"/>
              <a:ext cx="8" cy="6"/>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96" name="矩形 315486"/>
            <p:cNvSpPr>
              <a:spLocks noChangeArrowheads="1"/>
            </p:cNvSpPr>
            <p:nvPr/>
          </p:nvSpPr>
          <p:spPr bwMode="auto">
            <a:xfrm>
              <a:off x="3601" y="3318"/>
              <a:ext cx="8" cy="6"/>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97" name="矩形 315487"/>
            <p:cNvSpPr>
              <a:spLocks noChangeArrowheads="1"/>
            </p:cNvSpPr>
            <p:nvPr/>
          </p:nvSpPr>
          <p:spPr bwMode="auto">
            <a:xfrm>
              <a:off x="3601" y="3343"/>
              <a:ext cx="8" cy="7"/>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98" name="矩形 315488"/>
            <p:cNvSpPr>
              <a:spLocks noChangeArrowheads="1"/>
            </p:cNvSpPr>
            <p:nvPr/>
          </p:nvSpPr>
          <p:spPr bwMode="auto">
            <a:xfrm>
              <a:off x="3601" y="3369"/>
              <a:ext cx="8" cy="7"/>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99" name="矩形 315489"/>
            <p:cNvSpPr>
              <a:spLocks noChangeArrowheads="1"/>
            </p:cNvSpPr>
            <p:nvPr/>
          </p:nvSpPr>
          <p:spPr bwMode="auto">
            <a:xfrm>
              <a:off x="3601" y="3395"/>
              <a:ext cx="8" cy="7"/>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00" name="矩形 315490"/>
            <p:cNvSpPr>
              <a:spLocks noChangeArrowheads="1"/>
            </p:cNvSpPr>
            <p:nvPr/>
          </p:nvSpPr>
          <p:spPr bwMode="auto">
            <a:xfrm>
              <a:off x="3601" y="3421"/>
              <a:ext cx="8" cy="7"/>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01" name="矩形 315491"/>
            <p:cNvSpPr>
              <a:spLocks noChangeArrowheads="1"/>
            </p:cNvSpPr>
            <p:nvPr/>
          </p:nvSpPr>
          <p:spPr bwMode="auto">
            <a:xfrm>
              <a:off x="3601" y="3447"/>
              <a:ext cx="8" cy="7"/>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02" name="矩形 315492"/>
            <p:cNvSpPr>
              <a:spLocks noChangeArrowheads="1"/>
            </p:cNvSpPr>
            <p:nvPr/>
          </p:nvSpPr>
          <p:spPr bwMode="auto">
            <a:xfrm>
              <a:off x="3601" y="3473"/>
              <a:ext cx="8" cy="6"/>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03" name="矩形 315493"/>
            <p:cNvSpPr>
              <a:spLocks noChangeArrowheads="1"/>
            </p:cNvSpPr>
            <p:nvPr/>
          </p:nvSpPr>
          <p:spPr bwMode="auto">
            <a:xfrm>
              <a:off x="3601" y="3499"/>
              <a:ext cx="8" cy="6"/>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04" name="任意多边形 315494"/>
            <p:cNvSpPr>
              <a:spLocks noChangeArrowheads="1"/>
            </p:cNvSpPr>
            <p:nvPr/>
          </p:nvSpPr>
          <p:spPr bwMode="auto">
            <a:xfrm>
              <a:off x="1666" y="1784"/>
              <a:ext cx="2552" cy="968"/>
            </a:xfrm>
            <a:custGeom>
              <a:avLst/>
              <a:gdLst>
                <a:gd name="T0" fmla="*/ 0 w 5103"/>
                <a:gd name="T1" fmla="*/ 1935 h 1935"/>
                <a:gd name="T2" fmla="*/ 1369 w 5103"/>
                <a:gd name="T3" fmla="*/ 1172 h 1935"/>
                <a:gd name="T4" fmla="*/ 2668 w 5103"/>
                <a:gd name="T5" fmla="*/ 628 h 1935"/>
                <a:gd name="T6" fmla="*/ 3906 w 5103"/>
                <a:gd name="T7" fmla="*/ 264 h 1935"/>
                <a:gd name="T8" fmla="*/ 5103 w 5103"/>
                <a:gd name="T9" fmla="*/ 0 h 1935"/>
              </a:gdLst>
              <a:ahLst/>
              <a:cxnLst>
                <a:cxn ang="0">
                  <a:pos x="T0" y="T1"/>
                </a:cxn>
                <a:cxn ang="0">
                  <a:pos x="T2" y="T3"/>
                </a:cxn>
                <a:cxn ang="0">
                  <a:pos x="T4" y="T5"/>
                </a:cxn>
                <a:cxn ang="0">
                  <a:pos x="T6" y="T7"/>
                </a:cxn>
                <a:cxn ang="0">
                  <a:pos x="T8" y="T9"/>
                </a:cxn>
              </a:cxnLst>
              <a:rect l="0" t="0" r="r" b="b"/>
              <a:pathLst>
                <a:path w="5103" h="1935">
                  <a:moveTo>
                    <a:pt x="0" y="1935"/>
                  </a:moveTo>
                  <a:lnTo>
                    <a:pt x="1369" y="1172"/>
                  </a:lnTo>
                  <a:lnTo>
                    <a:pt x="2668" y="628"/>
                  </a:lnTo>
                  <a:lnTo>
                    <a:pt x="3906" y="264"/>
                  </a:lnTo>
                  <a:lnTo>
                    <a:pt x="5103" y="0"/>
                  </a:lnTo>
                </a:path>
              </a:pathLst>
            </a:custGeom>
            <a:noFill/>
            <a:ln w="23813">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pPr algn="just" eaLnBrk="0" hangingPunct="0"/>
              <a:endParaRPr lang="zh-CN" altLang="en-US">
                <a:latin typeface="Times New Roman" panose="02020603050405020304" pitchFamily="18" charset="0"/>
              </a:endParaRPr>
            </a:p>
          </p:txBody>
        </p:sp>
        <p:sp>
          <p:nvSpPr>
            <p:cNvPr id="105" name="直接连接符 315495"/>
            <p:cNvSpPr>
              <a:spLocks noChangeShapeType="1"/>
            </p:cNvSpPr>
            <p:nvPr/>
          </p:nvSpPr>
          <p:spPr bwMode="auto">
            <a:xfrm>
              <a:off x="1041" y="2801"/>
              <a:ext cx="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06" name="直接连接符 315496"/>
            <p:cNvSpPr>
              <a:spLocks noChangeShapeType="1"/>
            </p:cNvSpPr>
            <p:nvPr/>
          </p:nvSpPr>
          <p:spPr bwMode="auto">
            <a:xfrm>
              <a:off x="1041" y="2467"/>
              <a:ext cx="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07" name="直接连接符 315497"/>
            <p:cNvSpPr>
              <a:spLocks noChangeShapeType="1"/>
            </p:cNvSpPr>
            <p:nvPr/>
          </p:nvSpPr>
          <p:spPr bwMode="auto">
            <a:xfrm>
              <a:off x="1041" y="2131"/>
              <a:ext cx="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08" name="直接连接符 315498"/>
            <p:cNvSpPr>
              <a:spLocks noChangeShapeType="1"/>
            </p:cNvSpPr>
            <p:nvPr/>
          </p:nvSpPr>
          <p:spPr bwMode="auto">
            <a:xfrm>
              <a:off x="1041" y="1795"/>
              <a:ext cx="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09" name="矩形 315499"/>
            <p:cNvSpPr>
              <a:spLocks noChangeArrowheads="1"/>
            </p:cNvSpPr>
            <p:nvPr/>
          </p:nvSpPr>
          <p:spPr bwMode="auto">
            <a:xfrm>
              <a:off x="798" y="3430"/>
              <a:ext cx="14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400" b="1">
                  <a:solidFill>
                    <a:srgbClr val="000000"/>
                  </a:solidFill>
                  <a:latin typeface="Times New Roman" panose="02020603050405020304" pitchFamily="18" charset="0"/>
                </a:rPr>
                <a:t>0.1</a:t>
              </a:r>
              <a:endParaRPr lang="en-US" altLang="zh-CN">
                <a:latin typeface="Tahoma" panose="020B0604030504040204" pitchFamily="34" charset="0"/>
              </a:endParaRPr>
            </a:p>
          </p:txBody>
        </p:sp>
        <p:sp>
          <p:nvSpPr>
            <p:cNvPr id="110" name="矩形 315500"/>
            <p:cNvSpPr>
              <a:spLocks noChangeArrowheads="1"/>
            </p:cNvSpPr>
            <p:nvPr/>
          </p:nvSpPr>
          <p:spPr bwMode="auto">
            <a:xfrm>
              <a:off x="798" y="3094"/>
              <a:ext cx="14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400" b="1">
                  <a:solidFill>
                    <a:srgbClr val="000000"/>
                  </a:solidFill>
                  <a:latin typeface="Times New Roman" panose="02020603050405020304" pitchFamily="18" charset="0"/>
                </a:rPr>
                <a:t>0.2</a:t>
              </a:r>
              <a:endParaRPr lang="en-US" altLang="zh-CN">
                <a:latin typeface="Tahoma" panose="020B0604030504040204" pitchFamily="34" charset="0"/>
              </a:endParaRPr>
            </a:p>
          </p:txBody>
        </p:sp>
        <p:sp>
          <p:nvSpPr>
            <p:cNvPr id="111" name="矩形 315501"/>
            <p:cNvSpPr>
              <a:spLocks noChangeArrowheads="1"/>
            </p:cNvSpPr>
            <p:nvPr/>
          </p:nvSpPr>
          <p:spPr bwMode="auto">
            <a:xfrm>
              <a:off x="798" y="2728"/>
              <a:ext cx="14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400" b="1">
                  <a:solidFill>
                    <a:srgbClr val="000000"/>
                  </a:solidFill>
                  <a:latin typeface="Times New Roman" panose="02020603050405020304" pitchFamily="18" charset="0"/>
                </a:rPr>
                <a:t>0.3</a:t>
              </a:r>
              <a:endParaRPr lang="en-US" altLang="zh-CN">
                <a:latin typeface="Tahoma" panose="020B0604030504040204" pitchFamily="34" charset="0"/>
              </a:endParaRPr>
            </a:p>
          </p:txBody>
        </p:sp>
        <p:sp>
          <p:nvSpPr>
            <p:cNvPr id="112" name="直接连接符 315502"/>
            <p:cNvSpPr>
              <a:spLocks noChangeShapeType="1"/>
            </p:cNvSpPr>
            <p:nvPr/>
          </p:nvSpPr>
          <p:spPr bwMode="auto">
            <a:xfrm>
              <a:off x="1010" y="2801"/>
              <a:ext cx="4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13" name="直接连接符 315503"/>
            <p:cNvSpPr>
              <a:spLocks noChangeShapeType="1"/>
            </p:cNvSpPr>
            <p:nvPr/>
          </p:nvSpPr>
          <p:spPr bwMode="auto">
            <a:xfrm>
              <a:off x="1010" y="2467"/>
              <a:ext cx="4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14" name="直接连接符 315504"/>
            <p:cNvSpPr>
              <a:spLocks noChangeShapeType="1"/>
            </p:cNvSpPr>
            <p:nvPr/>
          </p:nvSpPr>
          <p:spPr bwMode="auto">
            <a:xfrm>
              <a:off x="1010" y="2131"/>
              <a:ext cx="4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15" name="直接连接符 315505"/>
            <p:cNvSpPr>
              <a:spLocks noChangeShapeType="1"/>
            </p:cNvSpPr>
            <p:nvPr/>
          </p:nvSpPr>
          <p:spPr bwMode="auto">
            <a:xfrm>
              <a:off x="1010" y="1795"/>
              <a:ext cx="3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16" name="矩形 315506"/>
            <p:cNvSpPr>
              <a:spLocks noChangeArrowheads="1"/>
            </p:cNvSpPr>
            <p:nvPr/>
          </p:nvSpPr>
          <p:spPr bwMode="auto">
            <a:xfrm>
              <a:off x="798" y="2400"/>
              <a:ext cx="14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400" b="1">
                  <a:solidFill>
                    <a:srgbClr val="000000"/>
                  </a:solidFill>
                  <a:latin typeface="Times New Roman" panose="02020603050405020304" pitchFamily="18" charset="0"/>
                </a:rPr>
                <a:t>0.4</a:t>
              </a:r>
              <a:endParaRPr lang="en-US" altLang="zh-CN">
                <a:latin typeface="Tahoma" panose="020B0604030504040204" pitchFamily="34" charset="0"/>
              </a:endParaRPr>
            </a:p>
          </p:txBody>
        </p:sp>
        <p:sp>
          <p:nvSpPr>
            <p:cNvPr id="117" name="矩形 315507"/>
            <p:cNvSpPr>
              <a:spLocks noChangeArrowheads="1"/>
            </p:cNvSpPr>
            <p:nvPr/>
          </p:nvSpPr>
          <p:spPr bwMode="auto">
            <a:xfrm>
              <a:off x="798" y="2061"/>
              <a:ext cx="14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400" b="1">
                  <a:solidFill>
                    <a:srgbClr val="000000"/>
                  </a:solidFill>
                  <a:latin typeface="Times New Roman" panose="02020603050405020304" pitchFamily="18" charset="0"/>
                </a:rPr>
                <a:t>0.5</a:t>
              </a:r>
              <a:endParaRPr lang="en-US" altLang="zh-CN">
                <a:latin typeface="Tahoma" panose="020B0604030504040204" pitchFamily="34" charset="0"/>
              </a:endParaRPr>
            </a:p>
          </p:txBody>
        </p:sp>
        <p:sp>
          <p:nvSpPr>
            <p:cNvPr id="118" name="矩形 315508"/>
            <p:cNvSpPr>
              <a:spLocks noChangeArrowheads="1"/>
            </p:cNvSpPr>
            <p:nvPr/>
          </p:nvSpPr>
          <p:spPr bwMode="auto">
            <a:xfrm>
              <a:off x="798" y="1728"/>
              <a:ext cx="14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400" b="1">
                  <a:solidFill>
                    <a:srgbClr val="000000"/>
                  </a:solidFill>
                  <a:latin typeface="Times New Roman" panose="02020603050405020304" pitchFamily="18" charset="0"/>
                </a:rPr>
                <a:t>0.6</a:t>
              </a:r>
              <a:endParaRPr lang="en-US" altLang="zh-CN">
                <a:latin typeface="Tahoma" panose="020B0604030504040204" pitchFamily="34" charset="0"/>
              </a:endParaRPr>
            </a:p>
          </p:txBody>
        </p:sp>
        <p:sp>
          <p:nvSpPr>
            <p:cNvPr id="119" name="直接连接符 315509"/>
            <p:cNvSpPr>
              <a:spLocks noChangeShapeType="1"/>
            </p:cNvSpPr>
            <p:nvPr/>
          </p:nvSpPr>
          <p:spPr bwMode="auto">
            <a:xfrm>
              <a:off x="1010" y="3160"/>
              <a:ext cx="4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20" name="直接连接符 315510"/>
            <p:cNvSpPr>
              <a:spLocks noChangeShapeType="1"/>
            </p:cNvSpPr>
            <p:nvPr/>
          </p:nvSpPr>
          <p:spPr bwMode="auto">
            <a:xfrm flipV="1">
              <a:off x="1027" y="3454"/>
              <a:ext cx="1" cy="7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21" name="直接连接符 315511"/>
            <p:cNvSpPr>
              <a:spLocks noChangeShapeType="1"/>
            </p:cNvSpPr>
            <p:nvPr/>
          </p:nvSpPr>
          <p:spPr bwMode="auto">
            <a:xfrm flipV="1">
              <a:off x="1027" y="1795"/>
              <a:ext cx="1" cy="173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22" name="直接连接符 315512"/>
            <p:cNvSpPr>
              <a:spLocks noChangeShapeType="1"/>
            </p:cNvSpPr>
            <p:nvPr/>
          </p:nvSpPr>
          <p:spPr bwMode="auto">
            <a:xfrm flipV="1">
              <a:off x="4969" y="1802"/>
              <a:ext cx="1" cy="171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23" name="直接连接符 315513"/>
            <p:cNvSpPr>
              <a:spLocks noChangeShapeType="1"/>
            </p:cNvSpPr>
            <p:nvPr/>
          </p:nvSpPr>
          <p:spPr bwMode="auto">
            <a:xfrm flipH="1">
              <a:off x="4970" y="3493"/>
              <a:ext cx="1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24" name="直接连接符 315514"/>
            <p:cNvSpPr>
              <a:spLocks noChangeShapeType="1"/>
            </p:cNvSpPr>
            <p:nvPr/>
          </p:nvSpPr>
          <p:spPr bwMode="auto">
            <a:xfrm flipH="1">
              <a:off x="4970" y="3064"/>
              <a:ext cx="1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25" name="直接连接符 315515"/>
            <p:cNvSpPr>
              <a:spLocks noChangeShapeType="1"/>
            </p:cNvSpPr>
            <p:nvPr/>
          </p:nvSpPr>
          <p:spPr bwMode="auto">
            <a:xfrm flipH="1">
              <a:off x="4970" y="2646"/>
              <a:ext cx="1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26" name="直接连接符 315516"/>
            <p:cNvSpPr>
              <a:spLocks noChangeShapeType="1"/>
            </p:cNvSpPr>
            <p:nvPr/>
          </p:nvSpPr>
          <p:spPr bwMode="auto">
            <a:xfrm flipH="1">
              <a:off x="4970" y="2220"/>
              <a:ext cx="1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27" name="直接连接符 315517"/>
            <p:cNvSpPr>
              <a:spLocks noChangeShapeType="1"/>
            </p:cNvSpPr>
            <p:nvPr/>
          </p:nvSpPr>
          <p:spPr bwMode="auto">
            <a:xfrm flipH="1">
              <a:off x="4970" y="1795"/>
              <a:ext cx="1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28" name="直接连接符 315518"/>
            <p:cNvSpPr>
              <a:spLocks noChangeShapeType="1"/>
            </p:cNvSpPr>
            <p:nvPr/>
          </p:nvSpPr>
          <p:spPr bwMode="auto">
            <a:xfrm>
              <a:off x="1991" y="2806"/>
              <a:ext cx="995" cy="225"/>
            </a:xfrm>
            <a:prstGeom prst="line">
              <a:avLst/>
            </a:prstGeom>
            <a:noFill/>
            <a:ln w="23813">
              <a:solidFill>
                <a:srgbClr val="FF0033"/>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29" name="矩形 315519"/>
            <p:cNvSpPr>
              <a:spLocks noChangeArrowheads="1"/>
            </p:cNvSpPr>
            <p:nvPr/>
          </p:nvSpPr>
          <p:spPr bwMode="auto">
            <a:xfrm>
              <a:off x="2067" y="2558"/>
              <a:ext cx="59" cy="13"/>
            </a:xfrm>
            <a:prstGeom prst="rect">
              <a:avLst/>
            </a:prstGeom>
            <a:solidFill>
              <a:srgbClr val="FF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30" name="矩形 315520"/>
            <p:cNvSpPr>
              <a:spLocks noChangeArrowheads="1"/>
            </p:cNvSpPr>
            <p:nvPr/>
          </p:nvSpPr>
          <p:spPr bwMode="auto">
            <a:xfrm>
              <a:off x="2184" y="2558"/>
              <a:ext cx="59" cy="13"/>
            </a:xfrm>
            <a:prstGeom prst="rect">
              <a:avLst/>
            </a:prstGeom>
            <a:solidFill>
              <a:srgbClr val="FF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31" name="矩形 315521"/>
            <p:cNvSpPr>
              <a:spLocks noChangeArrowheads="1"/>
            </p:cNvSpPr>
            <p:nvPr/>
          </p:nvSpPr>
          <p:spPr bwMode="auto">
            <a:xfrm>
              <a:off x="2301" y="2558"/>
              <a:ext cx="59" cy="13"/>
            </a:xfrm>
            <a:prstGeom prst="rect">
              <a:avLst/>
            </a:prstGeom>
            <a:solidFill>
              <a:srgbClr val="FF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32" name="矩形 315522"/>
            <p:cNvSpPr>
              <a:spLocks noChangeArrowheads="1"/>
            </p:cNvSpPr>
            <p:nvPr/>
          </p:nvSpPr>
          <p:spPr bwMode="auto">
            <a:xfrm>
              <a:off x="2418" y="2558"/>
              <a:ext cx="59" cy="13"/>
            </a:xfrm>
            <a:prstGeom prst="rect">
              <a:avLst/>
            </a:prstGeom>
            <a:solidFill>
              <a:srgbClr val="FF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33" name="矩形 315523"/>
            <p:cNvSpPr>
              <a:spLocks noChangeArrowheads="1"/>
            </p:cNvSpPr>
            <p:nvPr/>
          </p:nvSpPr>
          <p:spPr bwMode="auto">
            <a:xfrm>
              <a:off x="2536" y="2558"/>
              <a:ext cx="58" cy="13"/>
            </a:xfrm>
            <a:prstGeom prst="rect">
              <a:avLst/>
            </a:prstGeom>
            <a:solidFill>
              <a:srgbClr val="FF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34" name="矩形 315524"/>
            <p:cNvSpPr>
              <a:spLocks noChangeArrowheads="1"/>
            </p:cNvSpPr>
            <p:nvPr/>
          </p:nvSpPr>
          <p:spPr bwMode="auto">
            <a:xfrm>
              <a:off x="2653" y="2558"/>
              <a:ext cx="58" cy="13"/>
            </a:xfrm>
            <a:prstGeom prst="rect">
              <a:avLst/>
            </a:prstGeom>
            <a:solidFill>
              <a:srgbClr val="FF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35" name="矩形 315525"/>
            <p:cNvSpPr>
              <a:spLocks noChangeArrowheads="1"/>
            </p:cNvSpPr>
            <p:nvPr/>
          </p:nvSpPr>
          <p:spPr bwMode="auto">
            <a:xfrm>
              <a:off x="2770" y="2558"/>
              <a:ext cx="59" cy="13"/>
            </a:xfrm>
            <a:prstGeom prst="rect">
              <a:avLst/>
            </a:prstGeom>
            <a:solidFill>
              <a:srgbClr val="FF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36" name="矩形 315526"/>
            <p:cNvSpPr>
              <a:spLocks noChangeArrowheads="1"/>
            </p:cNvSpPr>
            <p:nvPr/>
          </p:nvSpPr>
          <p:spPr bwMode="auto">
            <a:xfrm>
              <a:off x="2887" y="2558"/>
              <a:ext cx="59" cy="13"/>
            </a:xfrm>
            <a:prstGeom prst="rect">
              <a:avLst/>
            </a:prstGeom>
            <a:solidFill>
              <a:srgbClr val="FF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37" name="矩形 315527"/>
            <p:cNvSpPr>
              <a:spLocks noChangeArrowheads="1"/>
            </p:cNvSpPr>
            <p:nvPr/>
          </p:nvSpPr>
          <p:spPr bwMode="auto">
            <a:xfrm>
              <a:off x="3004" y="2558"/>
              <a:ext cx="59" cy="13"/>
            </a:xfrm>
            <a:prstGeom prst="rect">
              <a:avLst/>
            </a:prstGeom>
            <a:solidFill>
              <a:srgbClr val="FF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38" name="矩形 315528"/>
            <p:cNvSpPr>
              <a:spLocks noChangeArrowheads="1"/>
            </p:cNvSpPr>
            <p:nvPr/>
          </p:nvSpPr>
          <p:spPr bwMode="auto">
            <a:xfrm>
              <a:off x="3122" y="2558"/>
              <a:ext cx="58" cy="13"/>
            </a:xfrm>
            <a:prstGeom prst="rect">
              <a:avLst/>
            </a:prstGeom>
            <a:solidFill>
              <a:srgbClr val="FF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39" name="矩形 315529"/>
            <p:cNvSpPr>
              <a:spLocks noChangeArrowheads="1"/>
            </p:cNvSpPr>
            <p:nvPr/>
          </p:nvSpPr>
          <p:spPr bwMode="auto">
            <a:xfrm>
              <a:off x="3239" y="2558"/>
              <a:ext cx="58" cy="13"/>
            </a:xfrm>
            <a:prstGeom prst="rect">
              <a:avLst/>
            </a:prstGeom>
            <a:solidFill>
              <a:srgbClr val="FF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40" name="矩形 315530"/>
            <p:cNvSpPr>
              <a:spLocks noChangeArrowheads="1"/>
            </p:cNvSpPr>
            <p:nvPr/>
          </p:nvSpPr>
          <p:spPr bwMode="auto">
            <a:xfrm>
              <a:off x="3356" y="2558"/>
              <a:ext cx="59" cy="13"/>
            </a:xfrm>
            <a:prstGeom prst="rect">
              <a:avLst/>
            </a:prstGeom>
            <a:solidFill>
              <a:srgbClr val="FF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41" name="矩形 315531"/>
            <p:cNvSpPr>
              <a:spLocks noChangeArrowheads="1"/>
            </p:cNvSpPr>
            <p:nvPr/>
          </p:nvSpPr>
          <p:spPr bwMode="auto">
            <a:xfrm>
              <a:off x="3473" y="2558"/>
              <a:ext cx="59" cy="13"/>
            </a:xfrm>
            <a:prstGeom prst="rect">
              <a:avLst/>
            </a:prstGeom>
            <a:solidFill>
              <a:srgbClr val="FF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42" name="矩形 315532"/>
            <p:cNvSpPr>
              <a:spLocks noChangeArrowheads="1"/>
            </p:cNvSpPr>
            <p:nvPr/>
          </p:nvSpPr>
          <p:spPr bwMode="auto">
            <a:xfrm>
              <a:off x="3590" y="2558"/>
              <a:ext cx="59" cy="13"/>
            </a:xfrm>
            <a:prstGeom prst="rect">
              <a:avLst/>
            </a:prstGeom>
            <a:solidFill>
              <a:srgbClr val="FF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43" name="矩形 315533"/>
            <p:cNvSpPr>
              <a:spLocks noChangeArrowheads="1"/>
            </p:cNvSpPr>
            <p:nvPr/>
          </p:nvSpPr>
          <p:spPr bwMode="auto">
            <a:xfrm>
              <a:off x="3708" y="2558"/>
              <a:ext cx="58" cy="13"/>
            </a:xfrm>
            <a:prstGeom prst="rect">
              <a:avLst/>
            </a:prstGeom>
            <a:solidFill>
              <a:srgbClr val="FF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44" name="矩形 315534"/>
            <p:cNvSpPr>
              <a:spLocks noChangeArrowheads="1"/>
            </p:cNvSpPr>
            <p:nvPr/>
          </p:nvSpPr>
          <p:spPr bwMode="auto">
            <a:xfrm>
              <a:off x="3825" y="2558"/>
              <a:ext cx="58" cy="13"/>
            </a:xfrm>
            <a:prstGeom prst="rect">
              <a:avLst/>
            </a:prstGeom>
            <a:solidFill>
              <a:srgbClr val="FF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45" name="矩形 315535"/>
            <p:cNvSpPr>
              <a:spLocks noChangeArrowheads="1"/>
            </p:cNvSpPr>
            <p:nvPr/>
          </p:nvSpPr>
          <p:spPr bwMode="auto">
            <a:xfrm>
              <a:off x="3942" y="2558"/>
              <a:ext cx="59" cy="13"/>
            </a:xfrm>
            <a:prstGeom prst="rect">
              <a:avLst/>
            </a:prstGeom>
            <a:solidFill>
              <a:srgbClr val="FF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46" name="矩形 315536"/>
            <p:cNvSpPr>
              <a:spLocks noChangeArrowheads="1"/>
            </p:cNvSpPr>
            <p:nvPr/>
          </p:nvSpPr>
          <p:spPr bwMode="auto">
            <a:xfrm>
              <a:off x="4059" y="2558"/>
              <a:ext cx="59" cy="13"/>
            </a:xfrm>
            <a:prstGeom prst="rect">
              <a:avLst/>
            </a:prstGeom>
            <a:solidFill>
              <a:srgbClr val="FF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47" name="矩形 315537"/>
            <p:cNvSpPr>
              <a:spLocks noChangeArrowheads="1"/>
            </p:cNvSpPr>
            <p:nvPr/>
          </p:nvSpPr>
          <p:spPr bwMode="auto">
            <a:xfrm>
              <a:off x="4176" y="2558"/>
              <a:ext cx="59" cy="13"/>
            </a:xfrm>
            <a:prstGeom prst="rect">
              <a:avLst/>
            </a:prstGeom>
            <a:solidFill>
              <a:srgbClr val="FF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48" name="任意多边形 315538"/>
            <p:cNvSpPr>
              <a:spLocks noChangeArrowheads="1"/>
            </p:cNvSpPr>
            <p:nvPr/>
          </p:nvSpPr>
          <p:spPr bwMode="auto">
            <a:xfrm>
              <a:off x="2015" y="2537"/>
              <a:ext cx="73" cy="55"/>
            </a:xfrm>
            <a:custGeom>
              <a:avLst/>
              <a:gdLst>
                <a:gd name="T0" fmla="*/ 147 w 147"/>
                <a:gd name="T1" fmla="*/ 0 h 110"/>
                <a:gd name="T2" fmla="*/ 127 w 147"/>
                <a:gd name="T3" fmla="*/ 55 h 110"/>
                <a:gd name="T4" fmla="*/ 147 w 147"/>
                <a:gd name="T5" fmla="*/ 110 h 110"/>
                <a:gd name="T6" fmla="*/ 0 w 147"/>
                <a:gd name="T7" fmla="*/ 55 h 110"/>
                <a:gd name="T8" fmla="*/ 147 w 147"/>
                <a:gd name="T9" fmla="*/ 0 h 110"/>
              </a:gdLst>
              <a:ahLst/>
              <a:cxnLst>
                <a:cxn ang="0">
                  <a:pos x="T0" y="T1"/>
                </a:cxn>
                <a:cxn ang="0">
                  <a:pos x="T2" y="T3"/>
                </a:cxn>
                <a:cxn ang="0">
                  <a:pos x="T4" y="T5"/>
                </a:cxn>
                <a:cxn ang="0">
                  <a:pos x="T6" y="T7"/>
                </a:cxn>
                <a:cxn ang="0">
                  <a:pos x="T8" y="T9"/>
                </a:cxn>
              </a:cxnLst>
              <a:rect l="0" t="0" r="r" b="b"/>
              <a:pathLst>
                <a:path w="147" h="110">
                  <a:moveTo>
                    <a:pt x="147" y="0"/>
                  </a:moveTo>
                  <a:lnTo>
                    <a:pt x="127" y="55"/>
                  </a:lnTo>
                  <a:lnTo>
                    <a:pt x="147" y="110"/>
                  </a:lnTo>
                  <a:lnTo>
                    <a:pt x="0" y="55"/>
                  </a:lnTo>
                  <a:lnTo>
                    <a:pt x="147" y="0"/>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49" name="任意多边形 315539"/>
            <p:cNvSpPr>
              <a:spLocks noChangeArrowheads="1"/>
            </p:cNvSpPr>
            <p:nvPr/>
          </p:nvSpPr>
          <p:spPr bwMode="auto">
            <a:xfrm>
              <a:off x="4254" y="2537"/>
              <a:ext cx="73" cy="55"/>
            </a:xfrm>
            <a:custGeom>
              <a:avLst/>
              <a:gdLst>
                <a:gd name="T0" fmla="*/ 0 w 147"/>
                <a:gd name="T1" fmla="*/ 110 h 110"/>
                <a:gd name="T2" fmla="*/ 21 w 147"/>
                <a:gd name="T3" fmla="*/ 55 h 110"/>
                <a:gd name="T4" fmla="*/ 0 w 147"/>
                <a:gd name="T5" fmla="*/ 0 h 110"/>
                <a:gd name="T6" fmla="*/ 147 w 147"/>
                <a:gd name="T7" fmla="*/ 55 h 110"/>
                <a:gd name="T8" fmla="*/ 0 w 147"/>
                <a:gd name="T9" fmla="*/ 110 h 110"/>
              </a:gdLst>
              <a:ahLst/>
              <a:cxnLst>
                <a:cxn ang="0">
                  <a:pos x="T0" y="T1"/>
                </a:cxn>
                <a:cxn ang="0">
                  <a:pos x="T2" y="T3"/>
                </a:cxn>
                <a:cxn ang="0">
                  <a:pos x="T4" y="T5"/>
                </a:cxn>
                <a:cxn ang="0">
                  <a:pos x="T6" y="T7"/>
                </a:cxn>
                <a:cxn ang="0">
                  <a:pos x="T8" y="T9"/>
                </a:cxn>
              </a:cxnLst>
              <a:rect l="0" t="0" r="r" b="b"/>
              <a:pathLst>
                <a:path w="147" h="110">
                  <a:moveTo>
                    <a:pt x="0" y="110"/>
                  </a:moveTo>
                  <a:lnTo>
                    <a:pt x="21" y="55"/>
                  </a:lnTo>
                  <a:lnTo>
                    <a:pt x="0" y="0"/>
                  </a:lnTo>
                  <a:lnTo>
                    <a:pt x="147" y="55"/>
                  </a:lnTo>
                  <a:lnTo>
                    <a:pt x="0" y="110"/>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50" name="矩形 315540"/>
            <p:cNvSpPr>
              <a:spLocks noChangeArrowheads="1"/>
            </p:cNvSpPr>
            <p:nvPr/>
          </p:nvSpPr>
          <p:spPr bwMode="auto">
            <a:xfrm>
              <a:off x="2917" y="2364"/>
              <a:ext cx="5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51" name="矩形 315541"/>
            <p:cNvSpPr>
              <a:spLocks noChangeArrowheads="1"/>
            </p:cNvSpPr>
            <p:nvPr/>
          </p:nvSpPr>
          <p:spPr bwMode="auto">
            <a:xfrm>
              <a:off x="3035" y="2364"/>
              <a:ext cx="5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52" name="矩形 315542"/>
            <p:cNvSpPr>
              <a:spLocks noChangeArrowheads="1"/>
            </p:cNvSpPr>
            <p:nvPr/>
          </p:nvSpPr>
          <p:spPr bwMode="auto">
            <a:xfrm>
              <a:off x="3152" y="2364"/>
              <a:ext cx="5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53" name="矩形 315543"/>
            <p:cNvSpPr>
              <a:spLocks noChangeArrowheads="1"/>
            </p:cNvSpPr>
            <p:nvPr/>
          </p:nvSpPr>
          <p:spPr bwMode="auto">
            <a:xfrm>
              <a:off x="3269" y="2364"/>
              <a:ext cx="5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54" name="矩形 315544"/>
            <p:cNvSpPr>
              <a:spLocks noChangeArrowheads="1"/>
            </p:cNvSpPr>
            <p:nvPr/>
          </p:nvSpPr>
          <p:spPr bwMode="auto">
            <a:xfrm>
              <a:off x="3386" y="2364"/>
              <a:ext cx="5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55" name="矩形 315545"/>
            <p:cNvSpPr>
              <a:spLocks noChangeArrowheads="1"/>
            </p:cNvSpPr>
            <p:nvPr/>
          </p:nvSpPr>
          <p:spPr bwMode="auto">
            <a:xfrm>
              <a:off x="3503" y="2364"/>
              <a:ext cx="5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56" name="矩形 315546"/>
            <p:cNvSpPr>
              <a:spLocks noChangeArrowheads="1"/>
            </p:cNvSpPr>
            <p:nvPr/>
          </p:nvSpPr>
          <p:spPr bwMode="auto">
            <a:xfrm>
              <a:off x="3621" y="2364"/>
              <a:ext cx="5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57" name="矩形 315547"/>
            <p:cNvSpPr>
              <a:spLocks noChangeArrowheads="1"/>
            </p:cNvSpPr>
            <p:nvPr/>
          </p:nvSpPr>
          <p:spPr bwMode="auto">
            <a:xfrm>
              <a:off x="3738" y="2364"/>
              <a:ext cx="5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58" name="矩形 315548"/>
            <p:cNvSpPr>
              <a:spLocks noChangeArrowheads="1"/>
            </p:cNvSpPr>
            <p:nvPr/>
          </p:nvSpPr>
          <p:spPr bwMode="auto">
            <a:xfrm>
              <a:off x="3855" y="2364"/>
              <a:ext cx="5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59" name="矩形 315549"/>
            <p:cNvSpPr>
              <a:spLocks noChangeArrowheads="1"/>
            </p:cNvSpPr>
            <p:nvPr/>
          </p:nvSpPr>
          <p:spPr bwMode="auto">
            <a:xfrm>
              <a:off x="3972" y="2364"/>
              <a:ext cx="5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60" name="矩形 315550"/>
            <p:cNvSpPr>
              <a:spLocks noChangeArrowheads="1"/>
            </p:cNvSpPr>
            <p:nvPr/>
          </p:nvSpPr>
          <p:spPr bwMode="auto">
            <a:xfrm>
              <a:off x="4089" y="2364"/>
              <a:ext cx="59"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61" name="矩形 315551"/>
            <p:cNvSpPr>
              <a:spLocks noChangeArrowheads="1"/>
            </p:cNvSpPr>
            <p:nvPr/>
          </p:nvSpPr>
          <p:spPr bwMode="auto">
            <a:xfrm>
              <a:off x="4207" y="2364"/>
              <a:ext cx="5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62" name="任意多边形 315552"/>
            <p:cNvSpPr>
              <a:spLocks noChangeArrowheads="1"/>
            </p:cNvSpPr>
            <p:nvPr/>
          </p:nvSpPr>
          <p:spPr bwMode="auto">
            <a:xfrm>
              <a:off x="2868" y="2343"/>
              <a:ext cx="73" cy="55"/>
            </a:xfrm>
            <a:custGeom>
              <a:avLst/>
              <a:gdLst>
                <a:gd name="T0" fmla="*/ 147 w 147"/>
                <a:gd name="T1" fmla="*/ 0 h 110"/>
                <a:gd name="T2" fmla="*/ 126 w 147"/>
                <a:gd name="T3" fmla="*/ 55 h 110"/>
                <a:gd name="T4" fmla="*/ 147 w 147"/>
                <a:gd name="T5" fmla="*/ 110 h 110"/>
                <a:gd name="T6" fmla="*/ 0 w 147"/>
                <a:gd name="T7" fmla="*/ 55 h 110"/>
                <a:gd name="T8" fmla="*/ 147 w 147"/>
                <a:gd name="T9" fmla="*/ 0 h 110"/>
              </a:gdLst>
              <a:ahLst/>
              <a:cxnLst>
                <a:cxn ang="0">
                  <a:pos x="T0" y="T1"/>
                </a:cxn>
                <a:cxn ang="0">
                  <a:pos x="T2" y="T3"/>
                </a:cxn>
                <a:cxn ang="0">
                  <a:pos x="T4" y="T5"/>
                </a:cxn>
                <a:cxn ang="0">
                  <a:pos x="T6" y="T7"/>
                </a:cxn>
                <a:cxn ang="0">
                  <a:pos x="T8" y="T9"/>
                </a:cxn>
              </a:cxnLst>
              <a:rect l="0" t="0" r="r" b="b"/>
              <a:pathLst>
                <a:path w="147" h="110">
                  <a:moveTo>
                    <a:pt x="147" y="0"/>
                  </a:moveTo>
                  <a:lnTo>
                    <a:pt x="126" y="55"/>
                  </a:lnTo>
                  <a:lnTo>
                    <a:pt x="147" y="110"/>
                  </a:lnTo>
                  <a:lnTo>
                    <a:pt x="0" y="55"/>
                  </a:lnTo>
                  <a:lnTo>
                    <a:pt x="1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63" name="任意多边形 315553"/>
            <p:cNvSpPr>
              <a:spLocks noChangeArrowheads="1"/>
            </p:cNvSpPr>
            <p:nvPr/>
          </p:nvSpPr>
          <p:spPr bwMode="auto">
            <a:xfrm>
              <a:off x="4254" y="2343"/>
              <a:ext cx="73" cy="55"/>
            </a:xfrm>
            <a:custGeom>
              <a:avLst/>
              <a:gdLst>
                <a:gd name="T0" fmla="*/ 0 w 147"/>
                <a:gd name="T1" fmla="*/ 110 h 110"/>
                <a:gd name="T2" fmla="*/ 21 w 147"/>
                <a:gd name="T3" fmla="*/ 55 h 110"/>
                <a:gd name="T4" fmla="*/ 0 w 147"/>
                <a:gd name="T5" fmla="*/ 0 h 110"/>
                <a:gd name="T6" fmla="*/ 147 w 147"/>
                <a:gd name="T7" fmla="*/ 55 h 110"/>
                <a:gd name="T8" fmla="*/ 0 w 147"/>
                <a:gd name="T9" fmla="*/ 110 h 110"/>
              </a:gdLst>
              <a:ahLst/>
              <a:cxnLst>
                <a:cxn ang="0">
                  <a:pos x="T0" y="T1"/>
                </a:cxn>
                <a:cxn ang="0">
                  <a:pos x="T2" y="T3"/>
                </a:cxn>
                <a:cxn ang="0">
                  <a:pos x="T4" y="T5"/>
                </a:cxn>
                <a:cxn ang="0">
                  <a:pos x="T6" y="T7"/>
                </a:cxn>
                <a:cxn ang="0">
                  <a:pos x="T8" y="T9"/>
                </a:cxn>
              </a:cxnLst>
              <a:rect l="0" t="0" r="r" b="b"/>
              <a:pathLst>
                <a:path w="147" h="110">
                  <a:moveTo>
                    <a:pt x="0" y="110"/>
                  </a:moveTo>
                  <a:lnTo>
                    <a:pt x="21" y="55"/>
                  </a:lnTo>
                  <a:lnTo>
                    <a:pt x="0" y="0"/>
                  </a:lnTo>
                  <a:lnTo>
                    <a:pt x="147" y="55"/>
                  </a:lnTo>
                  <a:lnTo>
                    <a:pt x="0"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64" name="矩形 315554"/>
            <p:cNvSpPr>
              <a:spLocks noChangeArrowheads="1"/>
            </p:cNvSpPr>
            <p:nvPr/>
          </p:nvSpPr>
          <p:spPr bwMode="auto">
            <a:xfrm>
              <a:off x="2832" y="2208"/>
              <a:ext cx="189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500" b="1">
                  <a:solidFill>
                    <a:srgbClr val="000000"/>
                  </a:solidFill>
                  <a:latin typeface="Times New Roman" panose="02020603050405020304" pitchFamily="18" charset="0"/>
                </a:rPr>
                <a:t>Conventional Fiber</a:t>
              </a:r>
              <a:r>
                <a:rPr lang="en-US" altLang="zh-CN" sz="1300" b="1">
                  <a:solidFill>
                    <a:srgbClr val="000000"/>
                  </a:solidFill>
                  <a:latin typeface="Times New Roman" panose="02020603050405020304" pitchFamily="18" charset="0"/>
                </a:rPr>
                <a:t> </a:t>
              </a:r>
              <a:r>
                <a:rPr lang="zh-CN" altLang="en-US" sz="1300" b="1">
                  <a:solidFill>
                    <a:srgbClr val="000000"/>
                  </a:solidFill>
                  <a:latin typeface="Times New Roman" panose="02020603050405020304" pitchFamily="18" charset="0"/>
                </a:rPr>
                <a:t>（</a:t>
              </a:r>
              <a:r>
                <a:rPr lang="en-US" altLang="zh-CN" sz="1300" b="1">
                  <a:solidFill>
                    <a:srgbClr val="000000"/>
                  </a:solidFill>
                  <a:latin typeface="Times New Roman" panose="02020603050405020304" pitchFamily="18" charset="0"/>
                </a:rPr>
                <a:t>1440</a:t>
              </a:r>
              <a:r>
                <a:rPr lang="zh-CN" altLang="en-US" sz="1300" b="1">
                  <a:solidFill>
                    <a:srgbClr val="000000"/>
                  </a:solidFill>
                  <a:latin typeface="Times New Roman" panose="02020603050405020304" pitchFamily="18" charset="0"/>
                </a:rPr>
                <a:t>－</a:t>
              </a:r>
              <a:r>
                <a:rPr lang="en-US" altLang="zh-CN" sz="1300" b="1">
                  <a:solidFill>
                    <a:srgbClr val="000000"/>
                  </a:solidFill>
                  <a:latin typeface="Times New Roman" panose="02020603050405020304" pitchFamily="18" charset="0"/>
                </a:rPr>
                <a:t>1625nm</a:t>
              </a:r>
              <a:r>
                <a:rPr lang="zh-CN" altLang="en-US" sz="1300" b="1">
                  <a:solidFill>
                    <a:srgbClr val="000000"/>
                  </a:solidFill>
                  <a:latin typeface="Times New Roman" panose="02020603050405020304" pitchFamily="18" charset="0"/>
                </a:rPr>
                <a:t>）</a:t>
              </a:r>
              <a:endParaRPr lang="zh-CN" altLang="en-US" sz="2800" b="1">
                <a:latin typeface="Times New Roman" panose="02020603050405020304" pitchFamily="18" charset="0"/>
              </a:endParaRPr>
            </a:p>
          </p:txBody>
        </p:sp>
        <p:sp>
          <p:nvSpPr>
            <p:cNvPr id="165" name="矩形 315555"/>
            <p:cNvSpPr>
              <a:spLocks noChangeArrowheads="1"/>
            </p:cNvSpPr>
            <p:nvPr/>
          </p:nvSpPr>
          <p:spPr bwMode="auto">
            <a:xfrm>
              <a:off x="4914" y="2639"/>
              <a:ext cx="59" cy="7"/>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66" name="矩形 315556"/>
            <p:cNvSpPr>
              <a:spLocks noChangeArrowheads="1"/>
            </p:cNvSpPr>
            <p:nvPr/>
          </p:nvSpPr>
          <p:spPr bwMode="auto">
            <a:xfrm>
              <a:off x="4812" y="2639"/>
              <a:ext cx="58" cy="7"/>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67" name="矩形 315557"/>
            <p:cNvSpPr>
              <a:spLocks noChangeArrowheads="1"/>
            </p:cNvSpPr>
            <p:nvPr/>
          </p:nvSpPr>
          <p:spPr bwMode="auto">
            <a:xfrm>
              <a:off x="4709" y="2639"/>
              <a:ext cx="59" cy="7"/>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68" name="矩形 315558"/>
            <p:cNvSpPr>
              <a:spLocks noChangeArrowheads="1"/>
            </p:cNvSpPr>
            <p:nvPr/>
          </p:nvSpPr>
          <p:spPr bwMode="auto">
            <a:xfrm>
              <a:off x="4607" y="2639"/>
              <a:ext cx="58" cy="7"/>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69" name="矩形 315559"/>
            <p:cNvSpPr>
              <a:spLocks noChangeArrowheads="1"/>
            </p:cNvSpPr>
            <p:nvPr/>
          </p:nvSpPr>
          <p:spPr bwMode="auto">
            <a:xfrm>
              <a:off x="4504" y="2639"/>
              <a:ext cx="59" cy="7"/>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70" name="矩形 315560"/>
            <p:cNvSpPr>
              <a:spLocks noChangeArrowheads="1"/>
            </p:cNvSpPr>
            <p:nvPr/>
          </p:nvSpPr>
          <p:spPr bwMode="auto">
            <a:xfrm>
              <a:off x="4402" y="2639"/>
              <a:ext cx="58" cy="7"/>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71" name="矩形 315561"/>
            <p:cNvSpPr>
              <a:spLocks noChangeArrowheads="1"/>
            </p:cNvSpPr>
            <p:nvPr/>
          </p:nvSpPr>
          <p:spPr bwMode="auto">
            <a:xfrm>
              <a:off x="4299" y="2639"/>
              <a:ext cx="59" cy="7"/>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72" name="矩形 315562"/>
            <p:cNvSpPr>
              <a:spLocks noChangeArrowheads="1"/>
            </p:cNvSpPr>
            <p:nvPr/>
          </p:nvSpPr>
          <p:spPr bwMode="auto">
            <a:xfrm>
              <a:off x="4197" y="2639"/>
              <a:ext cx="58" cy="7"/>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73" name="矩形 315563"/>
            <p:cNvSpPr>
              <a:spLocks noChangeArrowheads="1"/>
            </p:cNvSpPr>
            <p:nvPr/>
          </p:nvSpPr>
          <p:spPr bwMode="auto">
            <a:xfrm>
              <a:off x="4094" y="2639"/>
              <a:ext cx="59" cy="7"/>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74" name="矩形 315564"/>
            <p:cNvSpPr>
              <a:spLocks noChangeArrowheads="1"/>
            </p:cNvSpPr>
            <p:nvPr/>
          </p:nvSpPr>
          <p:spPr bwMode="auto">
            <a:xfrm>
              <a:off x="3991" y="2639"/>
              <a:ext cx="59" cy="7"/>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75" name="矩形 315565"/>
            <p:cNvSpPr>
              <a:spLocks noChangeArrowheads="1"/>
            </p:cNvSpPr>
            <p:nvPr/>
          </p:nvSpPr>
          <p:spPr bwMode="auto">
            <a:xfrm>
              <a:off x="3889" y="2639"/>
              <a:ext cx="58" cy="7"/>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76" name="矩形 315566"/>
            <p:cNvSpPr>
              <a:spLocks noChangeArrowheads="1"/>
            </p:cNvSpPr>
            <p:nvPr/>
          </p:nvSpPr>
          <p:spPr bwMode="auto">
            <a:xfrm>
              <a:off x="3786" y="2639"/>
              <a:ext cx="59" cy="7"/>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77" name="矩形 315567"/>
            <p:cNvSpPr>
              <a:spLocks noChangeArrowheads="1"/>
            </p:cNvSpPr>
            <p:nvPr/>
          </p:nvSpPr>
          <p:spPr bwMode="auto">
            <a:xfrm>
              <a:off x="3684" y="2639"/>
              <a:ext cx="58" cy="7"/>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78" name="矩形 315568"/>
            <p:cNvSpPr>
              <a:spLocks noChangeArrowheads="1"/>
            </p:cNvSpPr>
            <p:nvPr/>
          </p:nvSpPr>
          <p:spPr bwMode="auto">
            <a:xfrm>
              <a:off x="3581" y="2639"/>
              <a:ext cx="59" cy="7"/>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79" name="矩形 315569"/>
            <p:cNvSpPr>
              <a:spLocks noChangeArrowheads="1"/>
            </p:cNvSpPr>
            <p:nvPr/>
          </p:nvSpPr>
          <p:spPr bwMode="auto">
            <a:xfrm>
              <a:off x="3479" y="2639"/>
              <a:ext cx="58" cy="7"/>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80" name="矩形 315570"/>
            <p:cNvSpPr>
              <a:spLocks noChangeArrowheads="1"/>
            </p:cNvSpPr>
            <p:nvPr/>
          </p:nvSpPr>
          <p:spPr bwMode="auto">
            <a:xfrm>
              <a:off x="3376" y="2639"/>
              <a:ext cx="59" cy="7"/>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81" name="矩形 315571"/>
            <p:cNvSpPr>
              <a:spLocks noChangeArrowheads="1"/>
            </p:cNvSpPr>
            <p:nvPr/>
          </p:nvSpPr>
          <p:spPr bwMode="auto">
            <a:xfrm>
              <a:off x="3274" y="2639"/>
              <a:ext cx="58" cy="7"/>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82" name="矩形 315572"/>
            <p:cNvSpPr>
              <a:spLocks noChangeArrowheads="1"/>
            </p:cNvSpPr>
            <p:nvPr/>
          </p:nvSpPr>
          <p:spPr bwMode="auto">
            <a:xfrm>
              <a:off x="3171" y="2639"/>
              <a:ext cx="59" cy="7"/>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83" name="矩形 315573"/>
            <p:cNvSpPr>
              <a:spLocks noChangeArrowheads="1"/>
            </p:cNvSpPr>
            <p:nvPr/>
          </p:nvSpPr>
          <p:spPr bwMode="auto">
            <a:xfrm>
              <a:off x="3069" y="2639"/>
              <a:ext cx="58" cy="7"/>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84" name="矩形 315574"/>
            <p:cNvSpPr>
              <a:spLocks noChangeArrowheads="1"/>
            </p:cNvSpPr>
            <p:nvPr/>
          </p:nvSpPr>
          <p:spPr bwMode="auto">
            <a:xfrm>
              <a:off x="2966" y="2639"/>
              <a:ext cx="59" cy="7"/>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85" name="矩形 315575"/>
            <p:cNvSpPr>
              <a:spLocks noChangeArrowheads="1"/>
            </p:cNvSpPr>
            <p:nvPr/>
          </p:nvSpPr>
          <p:spPr bwMode="auto">
            <a:xfrm>
              <a:off x="2863" y="2639"/>
              <a:ext cx="59" cy="7"/>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86" name="矩形 315576"/>
            <p:cNvSpPr>
              <a:spLocks noChangeArrowheads="1"/>
            </p:cNvSpPr>
            <p:nvPr/>
          </p:nvSpPr>
          <p:spPr bwMode="auto">
            <a:xfrm>
              <a:off x="2761" y="2639"/>
              <a:ext cx="59" cy="7"/>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87" name="矩形 315577"/>
            <p:cNvSpPr>
              <a:spLocks noChangeArrowheads="1"/>
            </p:cNvSpPr>
            <p:nvPr/>
          </p:nvSpPr>
          <p:spPr bwMode="auto">
            <a:xfrm>
              <a:off x="2658" y="2639"/>
              <a:ext cx="59" cy="7"/>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88" name="矩形 315578"/>
            <p:cNvSpPr>
              <a:spLocks noChangeArrowheads="1"/>
            </p:cNvSpPr>
            <p:nvPr/>
          </p:nvSpPr>
          <p:spPr bwMode="auto">
            <a:xfrm>
              <a:off x="2556" y="2639"/>
              <a:ext cx="58" cy="7"/>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89" name="矩形 315579"/>
            <p:cNvSpPr>
              <a:spLocks noChangeArrowheads="1"/>
            </p:cNvSpPr>
            <p:nvPr/>
          </p:nvSpPr>
          <p:spPr bwMode="auto">
            <a:xfrm>
              <a:off x="2453" y="2639"/>
              <a:ext cx="59" cy="7"/>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90" name="矩形 315580"/>
            <p:cNvSpPr>
              <a:spLocks noChangeArrowheads="1"/>
            </p:cNvSpPr>
            <p:nvPr/>
          </p:nvSpPr>
          <p:spPr bwMode="auto">
            <a:xfrm>
              <a:off x="2351" y="2639"/>
              <a:ext cx="58" cy="7"/>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91" name="矩形 315581"/>
            <p:cNvSpPr>
              <a:spLocks noChangeArrowheads="1"/>
            </p:cNvSpPr>
            <p:nvPr/>
          </p:nvSpPr>
          <p:spPr bwMode="auto">
            <a:xfrm>
              <a:off x="2248" y="2639"/>
              <a:ext cx="59" cy="7"/>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92" name="矩形 315582"/>
            <p:cNvSpPr>
              <a:spLocks noChangeArrowheads="1"/>
            </p:cNvSpPr>
            <p:nvPr/>
          </p:nvSpPr>
          <p:spPr bwMode="auto">
            <a:xfrm>
              <a:off x="2146" y="2639"/>
              <a:ext cx="58" cy="7"/>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93" name="矩形 315583"/>
            <p:cNvSpPr>
              <a:spLocks noChangeArrowheads="1"/>
            </p:cNvSpPr>
            <p:nvPr/>
          </p:nvSpPr>
          <p:spPr bwMode="auto">
            <a:xfrm>
              <a:off x="2043" y="2639"/>
              <a:ext cx="59" cy="7"/>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94" name="矩形 315584"/>
            <p:cNvSpPr>
              <a:spLocks noChangeArrowheads="1"/>
            </p:cNvSpPr>
            <p:nvPr/>
          </p:nvSpPr>
          <p:spPr bwMode="auto">
            <a:xfrm>
              <a:off x="1941" y="2639"/>
              <a:ext cx="58" cy="7"/>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95" name="矩形 315585"/>
            <p:cNvSpPr>
              <a:spLocks noChangeArrowheads="1"/>
            </p:cNvSpPr>
            <p:nvPr/>
          </p:nvSpPr>
          <p:spPr bwMode="auto">
            <a:xfrm>
              <a:off x="1838" y="2639"/>
              <a:ext cx="59" cy="7"/>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96" name="矩形 315586"/>
            <p:cNvSpPr>
              <a:spLocks noChangeArrowheads="1"/>
            </p:cNvSpPr>
            <p:nvPr/>
          </p:nvSpPr>
          <p:spPr bwMode="auto">
            <a:xfrm>
              <a:off x="1735" y="2639"/>
              <a:ext cx="59" cy="7"/>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97" name="矩形 315587"/>
            <p:cNvSpPr>
              <a:spLocks noChangeArrowheads="1"/>
            </p:cNvSpPr>
            <p:nvPr/>
          </p:nvSpPr>
          <p:spPr bwMode="auto">
            <a:xfrm>
              <a:off x="1633" y="2639"/>
              <a:ext cx="59" cy="7"/>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98" name="矩形 315588"/>
            <p:cNvSpPr>
              <a:spLocks noChangeArrowheads="1"/>
            </p:cNvSpPr>
            <p:nvPr/>
          </p:nvSpPr>
          <p:spPr bwMode="auto">
            <a:xfrm>
              <a:off x="1530" y="2639"/>
              <a:ext cx="59" cy="7"/>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199" name="矩形 315589"/>
            <p:cNvSpPr>
              <a:spLocks noChangeArrowheads="1"/>
            </p:cNvSpPr>
            <p:nvPr/>
          </p:nvSpPr>
          <p:spPr bwMode="auto">
            <a:xfrm>
              <a:off x="1428" y="2639"/>
              <a:ext cx="58" cy="7"/>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00" name="矩形 315590"/>
            <p:cNvSpPr>
              <a:spLocks noChangeArrowheads="1"/>
            </p:cNvSpPr>
            <p:nvPr/>
          </p:nvSpPr>
          <p:spPr bwMode="auto">
            <a:xfrm>
              <a:off x="1325" y="2639"/>
              <a:ext cx="59" cy="7"/>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01" name="矩形 315591"/>
            <p:cNvSpPr>
              <a:spLocks noChangeArrowheads="1"/>
            </p:cNvSpPr>
            <p:nvPr/>
          </p:nvSpPr>
          <p:spPr bwMode="auto">
            <a:xfrm>
              <a:off x="1223" y="2639"/>
              <a:ext cx="58" cy="7"/>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02" name="矩形 315592"/>
            <p:cNvSpPr>
              <a:spLocks noChangeArrowheads="1"/>
            </p:cNvSpPr>
            <p:nvPr/>
          </p:nvSpPr>
          <p:spPr bwMode="auto">
            <a:xfrm>
              <a:off x="1120" y="2639"/>
              <a:ext cx="59" cy="7"/>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03" name="矩形 315593"/>
            <p:cNvSpPr>
              <a:spLocks noChangeArrowheads="1"/>
            </p:cNvSpPr>
            <p:nvPr/>
          </p:nvSpPr>
          <p:spPr bwMode="auto">
            <a:xfrm>
              <a:off x="1046" y="2662"/>
              <a:ext cx="15" cy="7"/>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04" name="矩形 315594"/>
            <p:cNvSpPr>
              <a:spLocks noChangeArrowheads="1"/>
            </p:cNvSpPr>
            <p:nvPr/>
          </p:nvSpPr>
          <p:spPr bwMode="auto">
            <a:xfrm>
              <a:off x="4357" y="2329"/>
              <a:ext cx="32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300" b="1">
                  <a:solidFill>
                    <a:srgbClr val="000000"/>
                  </a:solidFill>
                </a:rPr>
                <a:t>230 ch</a:t>
              </a:r>
              <a:endParaRPr lang="en-US" altLang="zh-CN" sz="2800">
                <a:latin typeface="Tahoma" panose="020B0604030504040204" pitchFamily="34" charset="0"/>
              </a:endParaRPr>
            </a:p>
          </p:txBody>
        </p:sp>
        <p:sp>
          <p:nvSpPr>
            <p:cNvPr id="205" name="矩形 315595"/>
            <p:cNvSpPr>
              <a:spLocks noChangeArrowheads="1"/>
            </p:cNvSpPr>
            <p:nvPr/>
          </p:nvSpPr>
          <p:spPr bwMode="auto">
            <a:xfrm>
              <a:off x="4357" y="2546"/>
              <a:ext cx="32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300" b="1">
                  <a:solidFill>
                    <a:srgbClr val="FF0033"/>
                  </a:solidFill>
                </a:rPr>
                <a:t>360 ch</a:t>
              </a:r>
              <a:endParaRPr lang="en-US" altLang="zh-CN" sz="2800">
                <a:latin typeface="Tahoma" panose="020B0604030504040204" pitchFamily="34" charset="0"/>
              </a:endParaRPr>
            </a:p>
          </p:txBody>
        </p:sp>
        <p:sp>
          <p:nvSpPr>
            <p:cNvPr id="206" name="直接连接符 315596"/>
            <p:cNvSpPr>
              <a:spLocks noChangeShapeType="1"/>
            </p:cNvSpPr>
            <p:nvPr/>
          </p:nvSpPr>
          <p:spPr bwMode="auto">
            <a:xfrm flipV="1">
              <a:off x="4684" y="3490"/>
              <a:ext cx="1" cy="7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207" name="矩形 315597"/>
            <p:cNvSpPr>
              <a:spLocks noChangeArrowheads="1"/>
            </p:cNvSpPr>
            <p:nvPr/>
          </p:nvSpPr>
          <p:spPr bwMode="auto">
            <a:xfrm>
              <a:off x="2688" y="2400"/>
              <a:ext cx="15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300" b="1">
                  <a:solidFill>
                    <a:srgbClr val="FF0033"/>
                  </a:solidFill>
                  <a:latin typeface="Times New Roman" panose="02020603050405020304" pitchFamily="18" charset="0"/>
                </a:rPr>
                <a:t>AllWave Fiber</a:t>
              </a:r>
              <a:r>
                <a:rPr lang="zh-CN" altLang="en-US" sz="1300" b="1">
                  <a:solidFill>
                    <a:srgbClr val="FF0033"/>
                  </a:solidFill>
                  <a:latin typeface="Times New Roman" panose="02020603050405020304" pitchFamily="18" charset="0"/>
                </a:rPr>
                <a:t>（</a:t>
              </a:r>
              <a:r>
                <a:rPr lang="en-US" altLang="zh-CN" sz="1300" b="1">
                  <a:solidFill>
                    <a:srgbClr val="FF0033"/>
                  </a:solidFill>
                  <a:latin typeface="Times New Roman" panose="02020603050405020304" pitchFamily="18" charset="0"/>
                </a:rPr>
                <a:t>1335</a:t>
              </a:r>
              <a:r>
                <a:rPr lang="zh-CN" altLang="en-US" sz="1300" b="1">
                  <a:solidFill>
                    <a:srgbClr val="FF0033"/>
                  </a:solidFill>
                  <a:latin typeface="Times New Roman" panose="02020603050405020304" pitchFamily="18" charset="0"/>
                </a:rPr>
                <a:t>－</a:t>
              </a:r>
              <a:r>
                <a:rPr lang="en-US" altLang="zh-CN" sz="1300" b="1">
                  <a:solidFill>
                    <a:srgbClr val="FF0033"/>
                  </a:solidFill>
                  <a:latin typeface="Times New Roman" panose="02020603050405020304" pitchFamily="18" charset="0"/>
                </a:rPr>
                <a:t>1625nm</a:t>
              </a:r>
              <a:r>
                <a:rPr lang="zh-CN" altLang="en-US" sz="1300" b="1">
                  <a:solidFill>
                    <a:srgbClr val="FF0033"/>
                  </a:solidFill>
                  <a:latin typeface="Times New Roman" panose="02020603050405020304" pitchFamily="18" charset="0"/>
                </a:rPr>
                <a:t>）</a:t>
              </a:r>
              <a:endParaRPr lang="zh-CN" altLang="en-US" sz="2800" b="1">
                <a:latin typeface="Times New Roman" panose="02020603050405020304" pitchFamily="18" charset="0"/>
              </a:endParaRPr>
            </a:p>
          </p:txBody>
        </p:sp>
        <p:sp>
          <p:nvSpPr>
            <p:cNvPr id="208" name="直接连接符 315598"/>
            <p:cNvSpPr>
              <a:spLocks noChangeShapeType="1"/>
            </p:cNvSpPr>
            <p:nvPr/>
          </p:nvSpPr>
          <p:spPr bwMode="auto">
            <a:xfrm flipV="1">
              <a:off x="2192" y="2962"/>
              <a:ext cx="168" cy="71"/>
            </a:xfrm>
            <a:prstGeom prst="line">
              <a:avLst/>
            </a:prstGeom>
            <a:noFill/>
            <a:ln w="11113">
              <a:solidFill>
                <a:srgbClr val="FF0033"/>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209" name="任意多边形 315599"/>
            <p:cNvSpPr>
              <a:spLocks noChangeArrowheads="1"/>
            </p:cNvSpPr>
            <p:nvPr/>
          </p:nvSpPr>
          <p:spPr bwMode="auto">
            <a:xfrm>
              <a:off x="2338" y="2948"/>
              <a:ext cx="59" cy="40"/>
            </a:xfrm>
            <a:custGeom>
              <a:avLst/>
              <a:gdLst>
                <a:gd name="T0" fmla="*/ 39 w 119"/>
                <a:gd name="T1" fmla="*/ 79 h 79"/>
                <a:gd name="T2" fmla="*/ 35 w 119"/>
                <a:gd name="T3" fmla="*/ 34 h 79"/>
                <a:gd name="T4" fmla="*/ 0 w 119"/>
                <a:gd name="T5" fmla="*/ 3 h 79"/>
                <a:gd name="T6" fmla="*/ 119 w 119"/>
                <a:gd name="T7" fmla="*/ 0 h 79"/>
                <a:gd name="T8" fmla="*/ 39 w 119"/>
                <a:gd name="T9" fmla="*/ 79 h 79"/>
              </a:gdLst>
              <a:ahLst/>
              <a:cxnLst>
                <a:cxn ang="0">
                  <a:pos x="T0" y="T1"/>
                </a:cxn>
                <a:cxn ang="0">
                  <a:pos x="T2" y="T3"/>
                </a:cxn>
                <a:cxn ang="0">
                  <a:pos x="T4" y="T5"/>
                </a:cxn>
                <a:cxn ang="0">
                  <a:pos x="T6" y="T7"/>
                </a:cxn>
                <a:cxn ang="0">
                  <a:pos x="T8" y="T9"/>
                </a:cxn>
              </a:cxnLst>
              <a:rect l="0" t="0" r="r" b="b"/>
              <a:pathLst>
                <a:path w="119" h="79">
                  <a:moveTo>
                    <a:pt x="39" y="79"/>
                  </a:moveTo>
                  <a:lnTo>
                    <a:pt x="35" y="34"/>
                  </a:lnTo>
                  <a:lnTo>
                    <a:pt x="0" y="3"/>
                  </a:lnTo>
                  <a:lnTo>
                    <a:pt x="119" y="0"/>
                  </a:lnTo>
                  <a:lnTo>
                    <a:pt x="39" y="79"/>
                  </a:lnTo>
                  <a:close/>
                </a:path>
              </a:pathLst>
            </a:custGeom>
            <a:solidFill>
              <a:srgbClr val="FF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10" name="直接连接符 315600"/>
            <p:cNvSpPr>
              <a:spLocks noChangeShapeType="1"/>
            </p:cNvSpPr>
            <p:nvPr/>
          </p:nvSpPr>
          <p:spPr bwMode="auto">
            <a:xfrm flipH="1">
              <a:off x="2610" y="2338"/>
              <a:ext cx="185" cy="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211" name="任意多边形 315601"/>
            <p:cNvSpPr>
              <a:spLocks noChangeArrowheads="1"/>
            </p:cNvSpPr>
            <p:nvPr/>
          </p:nvSpPr>
          <p:spPr bwMode="auto">
            <a:xfrm>
              <a:off x="2572" y="2365"/>
              <a:ext cx="59" cy="40"/>
            </a:xfrm>
            <a:custGeom>
              <a:avLst/>
              <a:gdLst>
                <a:gd name="T0" fmla="*/ 90 w 119"/>
                <a:gd name="T1" fmla="*/ 0 h 81"/>
                <a:gd name="T2" fmla="*/ 90 w 119"/>
                <a:gd name="T3" fmla="*/ 45 h 81"/>
                <a:gd name="T4" fmla="*/ 119 w 119"/>
                <a:gd name="T5" fmla="*/ 81 h 81"/>
                <a:gd name="T6" fmla="*/ 0 w 119"/>
                <a:gd name="T7" fmla="*/ 69 h 81"/>
                <a:gd name="T8" fmla="*/ 90 w 119"/>
                <a:gd name="T9" fmla="*/ 0 h 81"/>
              </a:gdLst>
              <a:ahLst/>
              <a:cxnLst>
                <a:cxn ang="0">
                  <a:pos x="T0" y="T1"/>
                </a:cxn>
                <a:cxn ang="0">
                  <a:pos x="T2" y="T3"/>
                </a:cxn>
                <a:cxn ang="0">
                  <a:pos x="T4" y="T5"/>
                </a:cxn>
                <a:cxn ang="0">
                  <a:pos x="T6" y="T7"/>
                </a:cxn>
                <a:cxn ang="0">
                  <a:pos x="T8" y="T9"/>
                </a:cxn>
              </a:cxnLst>
              <a:rect l="0" t="0" r="r" b="b"/>
              <a:pathLst>
                <a:path w="119" h="81">
                  <a:moveTo>
                    <a:pt x="90" y="0"/>
                  </a:moveTo>
                  <a:lnTo>
                    <a:pt x="90" y="45"/>
                  </a:lnTo>
                  <a:lnTo>
                    <a:pt x="119" y="81"/>
                  </a:lnTo>
                  <a:lnTo>
                    <a:pt x="0" y="69"/>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12" name="矩形 315602"/>
            <p:cNvSpPr>
              <a:spLocks noChangeArrowheads="1"/>
            </p:cNvSpPr>
            <p:nvPr/>
          </p:nvSpPr>
          <p:spPr bwMode="auto">
            <a:xfrm>
              <a:off x="2369" y="2771"/>
              <a:ext cx="13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100" b="1">
                  <a:solidFill>
                    <a:srgbClr val="0000CC"/>
                  </a:solidFill>
                </a:rPr>
                <a:t>5th</a:t>
              </a:r>
              <a:endParaRPr lang="en-US" altLang="zh-CN">
                <a:latin typeface="Tahoma" panose="020B0604030504040204" pitchFamily="34" charset="0"/>
              </a:endParaRPr>
            </a:p>
          </p:txBody>
        </p:sp>
        <p:sp>
          <p:nvSpPr>
            <p:cNvPr id="213" name="矩形 315603"/>
            <p:cNvSpPr>
              <a:spLocks noChangeArrowheads="1"/>
            </p:cNvSpPr>
            <p:nvPr/>
          </p:nvSpPr>
          <p:spPr bwMode="auto">
            <a:xfrm>
              <a:off x="1836" y="3035"/>
              <a:ext cx="34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100" b="1">
                  <a:solidFill>
                    <a:srgbClr val="FF0033"/>
                  </a:solidFill>
                </a:rPr>
                <a:t>AllWave</a:t>
              </a:r>
              <a:endParaRPr lang="en-US" altLang="zh-CN">
                <a:latin typeface="Tahoma" panose="020B0604030504040204" pitchFamily="34" charset="0"/>
              </a:endParaRPr>
            </a:p>
          </p:txBody>
        </p:sp>
        <p:sp>
          <p:nvSpPr>
            <p:cNvPr id="214" name="矩形 315604"/>
            <p:cNvSpPr>
              <a:spLocks noChangeArrowheads="1"/>
            </p:cNvSpPr>
            <p:nvPr/>
          </p:nvSpPr>
          <p:spPr bwMode="auto">
            <a:xfrm>
              <a:off x="1195" y="3143"/>
              <a:ext cx="183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100" b="1">
                  <a:solidFill>
                    <a:srgbClr val="FF0033"/>
                  </a:solidFill>
                </a:rPr>
                <a:t>eliminates the 1385 nm water peak</a:t>
              </a:r>
              <a:endParaRPr lang="en-US" altLang="zh-CN">
                <a:latin typeface="Tahoma" panose="020B0604030504040204" pitchFamily="34" charset="0"/>
              </a:endParaRPr>
            </a:p>
          </p:txBody>
        </p:sp>
        <p:sp>
          <p:nvSpPr>
            <p:cNvPr id="215" name="矩形 315605"/>
            <p:cNvSpPr>
              <a:spLocks noChangeArrowheads="1"/>
            </p:cNvSpPr>
            <p:nvPr/>
          </p:nvSpPr>
          <p:spPr bwMode="auto">
            <a:xfrm>
              <a:off x="1091" y="2071"/>
              <a:ext cx="127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100" b="1">
                  <a:solidFill>
                    <a:srgbClr val="FF0033"/>
                  </a:solidFill>
                </a:rPr>
                <a:t>Additional channels are</a:t>
              </a:r>
              <a:endParaRPr lang="en-US" altLang="zh-CN">
                <a:latin typeface="Tahoma" panose="020B0604030504040204" pitchFamily="34" charset="0"/>
              </a:endParaRPr>
            </a:p>
          </p:txBody>
        </p:sp>
        <p:sp>
          <p:nvSpPr>
            <p:cNvPr id="216" name="矩形 315606"/>
            <p:cNvSpPr>
              <a:spLocks noChangeArrowheads="1"/>
            </p:cNvSpPr>
            <p:nvPr/>
          </p:nvSpPr>
          <p:spPr bwMode="auto">
            <a:xfrm>
              <a:off x="1091" y="2180"/>
              <a:ext cx="1253"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100" b="1">
                  <a:solidFill>
                    <a:srgbClr val="FF0033"/>
                  </a:solidFill>
                </a:rPr>
                <a:t>in Optimum Dispersion</a:t>
              </a:r>
              <a:endParaRPr lang="en-US" altLang="zh-CN">
                <a:latin typeface="Tahoma" panose="020B0604030504040204" pitchFamily="34" charset="0"/>
              </a:endParaRPr>
            </a:p>
          </p:txBody>
        </p:sp>
        <p:sp>
          <p:nvSpPr>
            <p:cNvPr id="217" name="矩形 315607"/>
            <p:cNvSpPr>
              <a:spLocks noChangeArrowheads="1"/>
            </p:cNvSpPr>
            <p:nvPr/>
          </p:nvSpPr>
          <p:spPr bwMode="auto">
            <a:xfrm>
              <a:off x="1091" y="2288"/>
              <a:ext cx="103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100" b="1">
                  <a:solidFill>
                    <a:srgbClr val="FF0033"/>
                  </a:solidFill>
                </a:rPr>
                <a:t>range for 10 Gb/s DWDM</a:t>
              </a:r>
              <a:endParaRPr lang="en-US" altLang="zh-CN">
                <a:latin typeface="Tahoma" panose="020B0604030504040204" pitchFamily="34" charset="0"/>
              </a:endParaRPr>
            </a:p>
          </p:txBody>
        </p:sp>
        <p:sp>
          <p:nvSpPr>
            <p:cNvPr id="218" name="任意多边形 315608"/>
            <p:cNvSpPr>
              <a:spLocks noChangeArrowheads="1"/>
            </p:cNvSpPr>
            <p:nvPr/>
          </p:nvSpPr>
          <p:spPr bwMode="auto">
            <a:xfrm>
              <a:off x="1037" y="1373"/>
              <a:ext cx="2971" cy="584"/>
            </a:xfrm>
            <a:custGeom>
              <a:avLst/>
              <a:gdLst>
                <a:gd name="T0" fmla="*/ 5940 w 5940"/>
                <a:gd name="T1" fmla="*/ 585 h 1168"/>
                <a:gd name="T2" fmla="*/ 5155 w 5940"/>
                <a:gd name="T3" fmla="*/ 499 h 1168"/>
                <a:gd name="T4" fmla="*/ 5713 w 5940"/>
                <a:gd name="T5" fmla="*/ 361 h 1168"/>
                <a:gd name="T6" fmla="*/ 4823 w 5940"/>
                <a:gd name="T7" fmla="*/ 340 h 1168"/>
                <a:gd name="T8" fmla="*/ 5070 w 5940"/>
                <a:gd name="T9" fmla="*/ 172 h 1168"/>
                <a:gd name="T10" fmla="*/ 4208 w 5940"/>
                <a:gd name="T11" fmla="*/ 219 h 1168"/>
                <a:gd name="T12" fmla="*/ 4105 w 5940"/>
                <a:gd name="T13" fmla="*/ 45 h 1168"/>
                <a:gd name="T14" fmla="*/ 3404 w 5940"/>
                <a:gd name="T15" fmla="*/ 154 h 1168"/>
                <a:gd name="T16" fmla="*/ 2972 w 5940"/>
                <a:gd name="T17" fmla="*/ 0 h 1168"/>
                <a:gd name="T18" fmla="*/ 2536 w 5940"/>
                <a:gd name="T19" fmla="*/ 154 h 1168"/>
                <a:gd name="T20" fmla="*/ 1833 w 5940"/>
                <a:gd name="T21" fmla="*/ 45 h 1168"/>
                <a:gd name="T22" fmla="*/ 1732 w 5940"/>
                <a:gd name="T23" fmla="*/ 219 h 1168"/>
                <a:gd name="T24" fmla="*/ 870 w 5940"/>
                <a:gd name="T25" fmla="*/ 172 h 1168"/>
                <a:gd name="T26" fmla="*/ 1117 w 5940"/>
                <a:gd name="T27" fmla="*/ 340 h 1168"/>
                <a:gd name="T28" fmla="*/ 227 w 5940"/>
                <a:gd name="T29" fmla="*/ 361 h 1168"/>
                <a:gd name="T30" fmla="*/ 785 w 5940"/>
                <a:gd name="T31" fmla="*/ 499 h 1168"/>
                <a:gd name="T32" fmla="*/ 0 w 5940"/>
                <a:gd name="T33" fmla="*/ 585 h 1168"/>
                <a:gd name="T34" fmla="*/ 785 w 5940"/>
                <a:gd name="T35" fmla="*/ 669 h 1168"/>
                <a:gd name="T36" fmla="*/ 227 w 5940"/>
                <a:gd name="T37" fmla="*/ 807 h 1168"/>
                <a:gd name="T38" fmla="*/ 1117 w 5940"/>
                <a:gd name="T39" fmla="*/ 828 h 1168"/>
                <a:gd name="T40" fmla="*/ 870 w 5940"/>
                <a:gd name="T41" fmla="*/ 996 h 1168"/>
                <a:gd name="T42" fmla="*/ 1732 w 5940"/>
                <a:gd name="T43" fmla="*/ 949 h 1168"/>
                <a:gd name="T44" fmla="*/ 1833 w 5940"/>
                <a:gd name="T45" fmla="*/ 1122 h 1168"/>
                <a:gd name="T46" fmla="*/ 2536 w 5940"/>
                <a:gd name="T47" fmla="*/ 1014 h 1168"/>
                <a:gd name="T48" fmla="*/ 2972 w 5940"/>
                <a:gd name="T49" fmla="*/ 1168 h 1168"/>
                <a:gd name="T50" fmla="*/ 3404 w 5940"/>
                <a:gd name="T51" fmla="*/ 1014 h 1168"/>
                <a:gd name="T52" fmla="*/ 4105 w 5940"/>
                <a:gd name="T53" fmla="*/ 1122 h 1168"/>
                <a:gd name="T54" fmla="*/ 4208 w 5940"/>
                <a:gd name="T55" fmla="*/ 949 h 1168"/>
                <a:gd name="T56" fmla="*/ 5070 w 5940"/>
                <a:gd name="T57" fmla="*/ 996 h 1168"/>
                <a:gd name="T58" fmla="*/ 4823 w 5940"/>
                <a:gd name="T59" fmla="*/ 828 h 1168"/>
                <a:gd name="T60" fmla="*/ 5713 w 5940"/>
                <a:gd name="T61" fmla="*/ 807 h 1168"/>
                <a:gd name="T62" fmla="*/ 5155 w 5940"/>
                <a:gd name="T63" fmla="*/ 669 h 1168"/>
                <a:gd name="T64" fmla="*/ 5940 w 5940"/>
                <a:gd name="T65" fmla="*/ 585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40" h="1168">
                  <a:moveTo>
                    <a:pt x="5940" y="585"/>
                  </a:moveTo>
                  <a:lnTo>
                    <a:pt x="5155" y="499"/>
                  </a:lnTo>
                  <a:lnTo>
                    <a:pt x="5713" y="361"/>
                  </a:lnTo>
                  <a:lnTo>
                    <a:pt x="4823" y="340"/>
                  </a:lnTo>
                  <a:lnTo>
                    <a:pt x="5070" y="172"/>
                  </a:lnTo>
                  <a:lnTo>
                    <a:pt x="4208" y="219"/>
                  </a:lnTo>
                  <a:lnTo>
                    <a:pt x="4105" y="45"/>
                  </a:lnTo>
                  <a:lnTo>
                    <a:pt x="3404" y="154"/>
                  </a:lnTo>
                  <a:lnTo>
                    <a:pt x="2972" y="0"/>
                  </a:lnTo>
                  <a:lnTo>
                    <a:pt x="2536" y="154"/>
                  </a:lnTo>
                  <a:lnTo>
                    <a:pt x="1833" y="45"/>
                  </a:lnTo>
                  <a:lnTo>
                    <a:pt x="1732" y="219"/>
                  </a:lnTo>
                  <a:lnTo>
                    <a:pt x="870" y="172"/>
                  </a:lnTo>
                  <a:lnTo>
                    <a:pt x="1117" y="340"/>
                  </a:lnTo>
                  <a:lnTo>
                    <a:pt x="227" y="361"/>
                  </a:lnTo>
                  <a:lnTo>
                    <a:pt x="785" y="499"/>
                  </a:lnTo>
                  <a:lnTo>
                    <a:pt x="0" y="585"/>
                  </a:lnTo>
                  <a:lnTo>
                    <a:pt x="785" y="669"/>
                  </a:lnTo>
                  <a:lnTo>
                    <a:pt x="227" y="807"/>
                  </a:lnTo>
                  <a:lnTo>
                    <a:pt x="1117" y="828"/>
                  </a:lnTo>
                  <a:lnTo>
                    <a:pt x="870" y="996"/>
                  </a:lnTo>
                  <a:lnTo>
                    <a:pt x="1732" y="949"/>
                  </a:lnTo>
                  <a:lnTo>
                    <a:pt x="1833" y="1122"/>
                  </a:lnTo>
                  <a:lnTo>
                    <a:pt x="2536" y="1014"/>
                  </a:lnTo>
                  <a:lnTo>
                    <a:pt x="2972" y="1168"/>
                  </a:lnTo>
                  <a:lnTo>
                    <a:pt x="3404" y="1014"/>
                  </a:lnTo>
                  <a:lnTo>
                    <a:pt x="4105" y="1122"/>
                  </a:lnTo>
                  <a:lnTo>
                    <a:pt x="4208" y="949"/>
                  </a:lnTo>
                  <a:lnTo>
                    <a:pt x="5070" y="996"/>
                  </a:lnTo>
                  <a:lnTo>
                    <a:pt x="4823" y="828"/>
                  </a:lnTo>
                  <a:lnTo>
                    <a:pt x="5713" y="807"/>
                  </a:lnTo>
                  <a:lnTo>
                    <a:pt x="5155" y="669"/>
                  </a:lnTo>
                  <a:lnTo>
                    <a:pt x="5940" y="585"/>
                  </a:lnTo>
                  <a:close/>
                </a:path>
              </a:pathLst>
            </a:custGeom>
            <a:solidFill>
              <a:srgbClr val="FCFEB9"/>
            </a:solidFill>
            <a:ln w="11113">
              <a:solidFill>
                <a:srgbClr val="000000"/>
              </a:solidFill>
              <a:round/>
              <a:headEnd/>
              <a:tailEnd/>
            </a:ln>
          </p:spPr>
          <p:txBody>
            <a:bodyPr/>
            <a:lstStyle/>
            <a:p>
              <a:pPr algn="just" eaLnBrk="0" hangingPunct="0"/>
              <a:endParaRPr lang="zh-CN" altLang="en-US">
                <a:latin typeface="Times New Roman" panose="02020603050405020304" pitchFamily="18" charset="0"/>
              </a:endParaRPr>
            </a:p>
          </p:txBody>
        </p:sp>
        <p:sp>
          <p:nvSpPr>
            <p:cNvPr id="219" name="矩形 315609"/>
            <p:cNvSpPr>
              <a:spLocks noChangeArrowheads="1"/>
            </p:cNvSpPr>
            <p:nvPr/>
          </p:nvSpPr>
          <p:spPr bwMode="auto">
            <a:xfrm>
              <a:off x="1845" y="1522"/>
              <a:ext cx="11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a:solidFill>
                    <a:srgbClr val="FF0033"/>
                  </a:solidFill>
                  <a:latin typeface="Times New Roman" panose="02020603050405020304" pitchFamily="18" charset="0"/>
                </a:rPr>
                <a:t>AllWave offers &gt;50%</a:t>
              </a:r>
              <a:endParaRPr lang="en-US" altLang="zh-CN">
                <a:latin typeface="Tahoma" panose="020B0604030504040204" pitchFamily="34" charset="0"/>
              </a:endParaRPr>
            </a:p>
          </p:txBody>
        </p:sp>
        <p:sp>
          <p:nvSpPr>
            <p:cNvPr id="220" name="矩形 315610"/>
            <p:cNvSpPr>
              <a:spLocks noChangeArrowheads="1"/>
            </p:cNvSpPr>
            <p:nvPr/>
          </p:nvSpPr>
          <p:spPr bwMode="auto">
            <a:xfrm>
              <a:off x="1777" y="1677"/>
              <a:ext cx="163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a:solidFill>
                    <a:srgbClr val="FF0033"/>
                  </a:solidFill>
                  <a:latin typeface="Times New Roman" panose="02020603050405020304" pitchFamily="18" charset="0"/>
                </a:rPr>
                <a:t>more DWDM channels!</a:t>
              </a:r>
              <a:endParaRPr lang="en-US" altLang="zh-CN">
                <a:latin typeface="Tahoma" panose="020B0604030504040204" pitchFamily="34" charset="0"/>
              </a:endParaRPr>
            </a:p>
          </p:txBody>
        </p:sp>
        <p:sp>
          <p:nvSpPr>
            <p:cNvPr id="221" name="矩形 315611"/>
            <p:cNvSpPr>
              <a:spLocks noChangeArrowheads="1"/>
            </p:cNvSpPr>
            <p:nvPr/>
          </p:nvSpPr>
          <p:spPr bwMode="auto">
            <a:xfrm>
              <a:off x="3336" y="3316"/>
              <a:ext cx="13" cy="205"/>
            </a:xfrm>
            <a:prstGeom prst="rect">
              <a:avLst/>
            </a:prstGeom>
            <a:solidFill>
              <a:srgbClr val="F8F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22" name="矩形 315612"/>
            <p:cNvSpPr>
              <a:spLocks noChangeArrowheads="1"/>
            </p:cNvSpPr>
            <p:nvPr/>
          </p:nvSpPr>
          <p:spPr bwMode="auto">
            <a:xfrm>
              <a:off x="3349" y="3316"/>
              <a:ext cx="14" cy="205"/>
            </a:xfrm>
            <a:prstGeom prst="rect">
              <a:avLst/>
            </a:prstGeom>
            <a:solidFill>
              <a:srgbClr val="F8F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23" name="矩形 315613"/>
            <p:cNvSpPr>
              <a:spLocks noChangeArrowheads="1"/>
            </p:cNvSpPr>
            <p:nvPr/>
          </p:nvSpPr>
          <p:spPr bwMode="auto">
            <a:xfrm>
              <a:off x="3363" y="3316"/>
              <a:ext cx="13" cy="205"/>
            </a:xfrm>
            <a:prstGeom prst="rect">
              <a:avLst/>
            </a:prstGeom>
            <a:solidFill>
              <a:srgbClr val="F8E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24" name="矩形 315614"/>
            <p:cNvSpPr>
              <a:spLocks noChangeArrowheads="1"/>
            </p:cNvSpPr>
            <p:nvPr/>
          </p:nvSpPr>
          <p:spPr bwMode="auto">
            <a:xfrm>
              <a:off x="3376" y="3316"/>
              <a:ext cx="13" cy="205"/>
            </a:xfrm>
            <a:prstGeom prst="rect">
              <a:avLst/>
            </a:prstGeom>
            <a:solidFill>
              <a:srgbClr val="F8E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25" name="矩形 315615"/>
            <p:cNvSpPr>
              <a:spLocks noChangeArrowheads="1"/>
            </p:cNvSpPr>
            <p:nvPr/>
          </p:nvSpPr>
          <p:spPr bwMode="auto">
            <a:xfrm>
              <a:off x="3389" y="3316"/>
              <a:ext cx="13" cy="205"/>
            </a:xfrm>
            <a:prstGeom prst="rect">
              <a:avLst/>
            </a:prstGeom>
            <a:solidFill>
              <a:srgbClr val="F8D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26" name="矩形 315616"/>
            <p:cNvSpPr>
              <a:spLocks noChangeArrowheads="1"/>
            </p:cNvSpPr>
            <p:nvPr/>
          </p:nvSpPr>
          <p:spPr bwMode="auto">
            <a:xfrm>
              <a:off x="3402" y="3316"/>
              <a:ext cx="13" cy="205"/>
            </a:xfrm>
            <a:prstGeom prst="rect">
              <a:avLst/>
            </a:prstGeom>
            <a:solidFill>
              <a:srgbClr val="F8D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27" name="矩形 315617"/>
            <p:cNvSpPr>
              <a:spLocks noChangeArrowheads="1"/>
            </p:cNvSpPr>
            <p:nvPr/>
          </p:nvSpPr>
          <p:spPr bwMode="auto">
            <a:xfrm>
              <a:off x="3415" y="3316"/>
              <a:ext cx="13" cy="205"/>
            </a:xfrm>
            <a:prstGeom prst="rect">
              <a:avLst/>
            </a:prstGeom>
            <a:solidFill>
              <a:srgbClr val="F8C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28" name="矩形 315618"/>
            <p:cNvSpPr>
              <a:spLocks noChangeArrowheads="1"/>
            </p:cNvSpPr>
            <p:nvPr/>
          </p:nvSpPr>
          <p:spPr bwMode="auto">
            <a:xfrm>
              <a:off x="3428" y="3316"/>
              <a:ext cx="14" cy="205"/>
            </a:xfrm>
            <a:prstGeom prst="rect">
              <a:avLst/>
            </a:prstGeom>
            <a:solidFill>
              <a:srgbClr val="F8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29" name="矩形 315619"/>
            <p:cNvSpPr>
              <a:spLocks noChangeArrowheads="1"/>
            </p:cNvSpPr>
            <p:nvPr/>
          </p:nvSpPr>
          <p:spPr bwMode="auto">
            <a:xfrm>
              <a:off x="3442" y="3316"/>
              <a:ext cx="13" cy="205"/>
            </a:xfrm>
            <a:prstGeom prst="rect">
              <a:avLst/>
            </a:prstGeom>
            <a:solidFill>
              <a:srgbClr val="F8B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30" name="矩形 315620"/>
            <p:cNvSpPr>
              <a:spLocks noChangeArrowheads="1"/>
            </p:cNvSpPr>
            <p:nvPr/>
          </p:nvSpPr>
          <p:spPr bwMode="auto">
            <a:xfrm>
              <a:off x="3455" y="3316"/>
              <a:ext cx="13" cy="205"/>
            </a:xfrm>
            <a:prstGeom prst="rect">
              <a:avLst/>
            </a:prstGeom>
            <a:solidFill>
              <a:srgbClr val="F8B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31" name="矩形 315621"/>
            <p:cNvSpPr>
              <a:spLocks noChangeArrowheads="1"/>
            </p:cNvSpPr>
            <p:nvPr/>
          </p:nvSpPr>
          <p:spPr bwMode="auto">
            <a:xfrm>
              <a:off x="3468" y="3316"/>
              <a:ext cx="13" cy="205"/>
            </a:xfrm>
            <a:prstGeom prst="rect">
              <a:avLst/>
            </a:prstGeom>
            <a:solidFill>
              <a:srgbClr val="F0A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32" name="矩形 315622"/>
            <p:cNvSpPr>
              <a:spLocks noChangeArrowheads="1"/>
            </p:cNvSpPr>
            <p:nvPr/>
          </p:nvSpPr>
          <p:spPr bwMode="auto">
            <a:xfrm>
              <a:off x="3481" y="3316"/>
              <a:ext cx="13" cy="205"/>
            </a:xfrm>
            <a:prstGeom prst="rect">
              <a:avLst/>
            </a:prstGeom>
            <a:solidFill>
              <a:srgbClr val="F0A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33" name="矩形 315623"/>
            <p:cNvSpPr>
              <a:spLocks noChangeArrowheads="1"/>
            </p:cNvSpPr>
            <p:nvPr/>
          </p:nvSpPr>
          <p:spPr bwMode="auto">
            <a:xfrm>
              <a:off x="3494" y="3316"/>
              <a:ext cx="14" cy="205"/>
            </a:xfrm>
            <a:prstGeom prst="rect">
              <a:avLst/>
            </a:prstGeom>
            <a:solidFill>
              <a:srgbClr val="F09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34" name="矩形 315624"/>
            <p:cNvSpPr>
              <a:spLocks noChangeArrowheads="1"/>
            </p:cNvSpPr>
            <p:nvPr/>
          </p:nvSpPr>
          <p:spPr bwMode="auto">
            <a:xfrm>
              <a:off x="3508" y="3316"/>
              <a:ext cx="12" cy="205"/>
            </a:xfrm>
            <a:prstGeom prst="rect">
              <a:avLst/>
            </a:prstGeom>
            <a:solidFill>
              <a:srgbClr val="F09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35" name="矩形 315625"/>
            <p:cNvSpPr>
              <a:spLocks noChangeArrowheads="1"/>
            </p:cNvSpPr>
            <p:nvPr/>
          </p:nvSpPr>
          <p:spPr bwMode="auto">
            <a:xfrm>
              <a:off x="3520" y="3316"/>
              <a:ext cx="13" cy="205"/>
            </a:xfrm>
            <a:prstGeom prst="rect">
              <a:avLst/>
            </a:prstGeom>
            <a:solidFill>
              <a:srgbClr val="F08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36" name="矩形 315626"/>
            <p:cNvSpPr>
              <a:spLocks noChangeArrowheads="1"/>
            </p:cNvSpPr>
            <p:nvPr/>
          </p:nvSpPr>
          <p:spPr bwMode="auto">
            <a:xfrm>
              <a:off x="3533" y="3316"/>
              <a:ext cx="14" cy="205"/>
            </a:xfrm>
            <a:prstGeom prst="rect">
              <a:avLst/>
            </a:prstGeom>
            <a:solidFill>
              <a:srgbClr val="F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37" name="矩形 315627"/>
            <p:cNvSpPr>
              <a:spLocks noChangeArrowheads="1"/>
            </p:cNvSpPr>
            <p:nvPr/>
          </p:nvSpPr>
          <p:spPr bwMode="auto">
            <a:xfrm>
              <a:off x="3547" y="3316"/>
              <a:ext cx="13" cy="205"/>
            </a:xfrm>
            <a:prstGeom prst="rect">
              <a:avLst/>
            </a:prstGeom>
            <a:solidFill>
              <a:srgbClr val="F07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38" name="矩形 315628"/>
            <p:cNvSpPr>
              <a:spLocks noChangeArrowheads="1"/>
            </p:cNvSpPr>
            <p:nvPr/>
          </p:nvSpPr>
          <p:spPr bwMode="auto">
            <a:xfrm>
              <a:off x="3560" y="3316"/>
              <a:ext cx="13" cy="205"/>
            </a:xfrm>
            <a:prstGeom prst="rect">
              <a:avLst/>
            </a:prstGeom>
            <a:solidFill>
              <a:srgbClr val="F07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39" name="矩形 315629"/>
            <p:cNvSpPr>
              <a:spLocks noChangeArrowheads="1"/>
            </p:cNvSpPr>
            <p:nvPr/>
          </p:nvSpPr>
          <p:spPr bwMode="auto">
            <a:xfrm>
              <a:off x="3573" y="3316"/>
              <a:ext cx="13" cy="205"/>
            </a:xfrm>
            <a:prstGeom prst="rect">
              <a:avLst/>
            </a:prstGeom>
            <a:solidFill>
              <a:srgbClr val="F06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40" name="矩形 315630"/>
            <p:cNvSpPr>
              <a:spLocks noChangeArrowheads="1"/>
            </p:cNvSpPr>
            <p:nvPr/>
          </p:nvSpPr>
          <p:spPr bwMode="auto">
            <a:xfrm>
              <a:off x="3586" y="3316"/>
              <a:ext cx="13" cy="205"/>
            </a:xfrm>
            <a:prstGeom prst="rect">
              <a:avLst/>
            </a:prstGeom>
            <a:solidFill>
              <a:srgbClr val="F0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41" name="矩形 315631"/>
            <p:cNvSpPr>
              <a:spLocks noChangeArrowheads="1"/>
            </p:cNvSpPr>
            <p:nvPr/>
          </p:nvSpPr>
          <p:spPr bwMode="auto">
            <a:xfrm>
              <a:off x="3599" y="3316"/>
              <a:ext cx="13" cy="205"/>
            </a:xfrm>
            <a:prstGeom prst="rect">
              <a:avLst/>
            </a:prstGeom>
            <a:solidFill>
              <a:srgbClr val="F05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42" name="矩形 315632"/>
            <p:cNvSpPr>
              <a:spLocks noChangeArrowheads="1"/>
            </p:cNvSpPr>
            <p:nvPr/>
          </p:nvSpPr>
          <p:spPr bwMode="auto">
            <a:xfrm>
              <a:off x="3612" y="3316"/>
              <a:ext cx="14" cy="205"/>
            </a:xfrm>
            <a:prstGeom prst="rect">
              <a:avLst/>
            </a:prstGeom>
            <a:solidFill>
              <a:srgbClr val="F05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43" name="矩形 315633"/>
            <p:cNvSpPr>
              <a:spLocks noChangeArrowheads="1"/>
            </p:cNvSpPr>
            <p:nvPr/>
          </p:nvSpPr>
          <p:spPr bwMode="auto">
            <a:xfrm>
              <a:off x="3626" y="3316"/>
              <a:ext cx="13" cy="205"/>
            </a:xfrm>
            <a:prstGeom prst="rect">
              <a:avLst/>
            </a:prstGeom>
            <a:solidFill>
              <a:srgbClr val="E84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44" name="矩形 315634"/>
            <p:cNvSpPr>
              <a:spLocks noChangeArrowheads="1"/>
            </p:cNvSpPr>
            <p:nvPr/>
          </p:nvSpPr>
          <p:spPr bwMode="auto">
            <a:xfrm>
              <a:off x="3639" y="3316"/>
              <a:ext cx="13" cy="205"/>
            </a:xfrm>
            <a:prstGeom prst="rect">
              <a:avLst/>
            </a:prstGeom>
            <a:solidFill>
              <a:srgbClr val="E8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45" name="矩形 315635"/>
            <p:cNvSpPr>
              <a:spLocks noChangeArrowheads="1"/>
            </p:cNvSpPr>
            <p:nvPr/>
          </p:nvSpPr>
          <p:spPr bwMode="auto">
            <a:xfrm>
              <a:off x="3652" y="3316"/>
              <a:ext cx="13" cy="205"/>
            </a:xfrm>
            <a:prstGeom prst="rect">
              <a:avLst/>
            </a:prstGeom>
            <a:solidFill>
              <a:srgbClr val="E83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46" name="矩形 315636"/>
            <p:cNvSpPr>
              <a:spLocks noChangeArrowheads="1"/>
            </p:cNvSpPr>
            <p:nvPr/>
          </p:nvSpPr>
          <p:spPr bwMode="auto">
            <a:xfrm>
              <a:off x="3665" y="3316"/>
              <a:ext cx="13" cy="205"/>
            </a:xfrm>
            <a:prstGeom prst="rect">
              <a:avLst/>
            </a:prstGeom>
            <a:solidFill>
              <a:srgbClr val="E83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47" name="矩形 315637"/>
            <p:cNvSpPr>
              <a:spLocks noChangeArrowheads="1"/>
            </p:cNvSpPr>
            <p:nvPr/>
          </p:nvSpPr>
          <p:spPr bwMode="auto">
            <a:xfrm>
              <a:off x="3678" y="3316"/>
              <a:ext cx="14" cy="205"/>
            </a:xfrm>
            <a:prstGeom prst="rect">
              <a:avLst/>
            </a:prstGeom>
            <a:solidFill>
              <a:srgbClr val="E82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48" name="矩形 315638"/>
            <p:cNvSpPr>
              <a:spLocks noChangeArrowheads="1"/>
            </p:cNvSpPr>
            <p:nvPr/>
          </p:nvSpPr>
          <p:spPr bwMode="auto">
            <a:xfrm>
              <a:off x="3692" y="3316"/>
              <a:ext cx="13" cy="205"/>
            </a:xfrm>
            <a:prstGeom prst="rect">
              <a:avLst/>
            </a:prstGeom>
            <a:solidFill>
              <a:srgbClr val="E82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49" name="矩形 315639"/>
            <p:cNvSpPr>
              <a:spLocks noChangeArrowheads="1"/>
            </p:cNvSpPr>
            <p:nvPr/>
          </p:nvSpPr>
          <p:spPr bwMode="auto">
            <a:xfrm>
              <a:off x="3705" y="3316"/>
              <a:ext cx="12" cy="205"/>
            </a:xfrm>
            <a:prstGeom prst="rect">
              <a:avLst/>
            </a:prstGeom>
            <a:solidFill>
              <a:srgbClr val="E81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50" name="矩形 315640"/>
            <p:cNvSpPr>
              <a:spLocks noChangeArrowheads="1"/>
            </p:cNvSpPr>
            <p:nvPr/>
          </p:nvSpPr>
          <p:spPr bwMode="auto">
            <a:xfrm>
              <a:off x="3717" y="3316"/>
              <a:ext cx="14" cy="205"/>
            </a:xfrm>
            <a:prstGeom prst="rect">
              <a:avLst/>
            </a:prstGeom>
            <a:solidFill>
              <a:srgbClr val="E81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51" name="矩形 315641"/>
            <p:cNvSpPr>
              <a:spLocks noChangeArrowheads="1"/>
            </p:cNvSpPr>
            <p:nvPr/>
          </p:nvSpPr>
          <p:spPr bwMode="auto">
            <a:xfrm>
              <a:off x="3731" y="3316"/>
              <a:ext cx="13" cy="205"/>
            </a:xfrm>
            <a:prstGeom prst="rect">
              <a:avLst/>
            </a:prstGeom>
            <a:solidFill>
              <a:srgbClr val="E80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52" name="矩形 315642"/>
            <p:cNvSpPr>
              <a:spLocks noChangeArrowheads="1"/>
            </p:cNvSpPr>
            <p:nvPr/>
          </p:nvSpPr>
          <p:spPr bwMode="auto">
            <a:xfrm>
              <a:off x="3423" y="3326"/>
              <a:ext cx="31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900">
                  <a:solidFill>
                    <a:srgbClr val="FFFFFF"/>
                  </a:solidFill>
                  <a:latin typeface="Times New Roman" panose="02020603050405020304" pitchFamily="18" charset="0"/>
                </a:rPr>
                <a:t>3rd</a:t>
              </a:r>
              <a:endParaRPr lang="en-US" altLang="zh-CN">
                <a:latin typeface="Tahoma" panose="020B0604030504040204" pitchFamily="34" charset="0"/>
              </a:endParaRPr>
            </a:p>
          </p:txBody>
        </p:sp>
        <p:sp>
          <p:nvSpPr>
            <p:cNvPr id="253" name="矩形 315643"/>
            <p:cNvSpPr>
              <a:spLocks noChangeArrowheads="1"/>
            </p:cNvSpPr>
            <p:nvPr/>
          </p:nvSpPr>
          <p:spPr bwMode="auto">
            <a:xfrm>
              <a:off x="3743" y="3316"/>
              <a:ext cx="32" cy="205"/>
            </a:xfrm>
            <a:prstGeom prst="rect">
              <a:avLst/>
            </a:prstGeom>
            <a:solidFill>
              <a:srgbClr val="F0000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54" name="矩形 315644"/>
            <p:cNvSpPr>
              <a:spLocks noChangeArrowheads="1"/>
            </p:cNvSpPr>
            <p:nvPr/>
          </p:nvSpPr>
          <p:spPr bwMode="auto">
            <a:xfrm>
              <a:off x="3775" y="3316"/>
              <a:ext cx="32" cy="205"/>
            </a:xfrm>
            <a:prstGeom prst="rect">
              <a:avLst/>
            </a:prstGeom>
            <a:solidFill>
              <a:srgbClr val="F0001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55" name="矩形 315645"/>
            <p:cNvSpPr>
              <a:spLocks noChangeArrowheads="1"/>
            </p:cNvSpPr>
            <p:nvPr/>
          </p:nvSpPr>
          <p:spPr bwMode="auto">
            <a:xfrm>
              <a:off x="3807" y="3316"/>
              <a:ext cx="32" cy="205"/>
            </a:xfrm>
            <a:prstGeom prst="rect">
              <a:avLst/>
            </a:prstGeom>
            <a:solidFill>
              <a:srgbClr val="F000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56" name="矩形 315646"/>
            <p:cNvSpPr>
              <a:spLocks noChangeArrowheads="1"/>
            </p:cNvSpPr>
            <p:nvPr/>
          </p:nvSpPr>
          <p:spPr bwMode="auto">
            <a:xfrm>
              <a:off x="3839" y="3316"/>
              <a:ext cx="32" cy="205"/>
            </a:xfrm>
            <a:prstGeom prst="rect">
              <a:avLst/>
            </a:prstGeom>
            <a:solidFill>
              <a:srgbClr val="F000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57" name="矩形 315647"/>
            <p:cNvSpPr>
              <a:spLocks noChangeArrowheads="1"/>
            </p:cNvSpPr>
            <p:nvPr/>
          </p:nvSpPr>
          <p:spPr bwMode="auto">
            <a:xfrm>
              <a:off x="3871" y="3316"/>
              <a:ext cx="32" cy="205"/>
            </a:xfrm>
            <a:prstGeom prst="rect">
              <a:avLst/>
            </a:prstGeom>
            <a:solidFill>
              <a:srgbClr val="F000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58" name="矩形 315648"/>
            <p:cNvSpPr>
              <a:spLocks noChangeArrowheads="1"/>
            </p:cNvSpPr>
            <p:nvPr/>
          </p:nvSpPr>
          <p:spPr bwMode="auto">
            <a:xfrm>
              <a:off x="3903" y="3316"/>
              <a:ext cx="32" cy="205"/>
            </a:xfrm>
            <a:prstGeom prst="rect">
              <a:avLst/>
            </a:prstGeom>
            <a:solidFill>
              <a:srgbClr val="F000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59" name="矩形 315649"/>
            <p:cNvSpPr>
              <a:spLocks noChangeArrowheads="1"/>
            </p:cNvSpPr>
            <p:nvPr/>
          </p:nvSpPr>
          <p:spPr bwMode="auto">
            <a:xfrm>
              <a:off x="3935" y="3316"/>
              <a:ext cx="32" cy="205"/>
            </a:xfrm>
            <a:prstGeom prst="rect">
              <a:avLst/>
            </a:prstGeom>
            <a:solidFill>
              <a:srgbClr val="F800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60" name="矩形 315650"/>
            <p:cNvSpPr>
              <a:spLocks noChangeArrowheads="1"/>
            </p:cNvSpPr>
            <p:nvPr/>
          </p:nvSpPr>
          <p:spPr bwMode="auto">
            <a:xfrm>
              <a:off x="3967" y="3316"/>
              <a:ext cx="32" cy="205"/>
            </a:xfrm>
            <a:prstGeom prst="rect">
              <a:avLst/>
            </a:prstGeom>
            <a:solidFill>
              <a:srgbClr val="F80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61" name="矩形 315651"/>
            <p:cNvSpPr>
              <a:spLocks noChangeArrowheads="1"/>
            </p:cNvSpPr>
            <p:nvPr/>
          </p:nvSpPr>
          <p:spPr bwMode="auto">
            <a:xfrm>
              <a:off x="3999" y="3316"/>
              <a:ext cx="32" cy="205"/>
            </a:xfrm>
            <a:prstGeom prst="rect">
              <a:avLst/>
            </a:prstGeom>
            <a:solidFill>
              <a:srgbClr val="F800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62" name="矩形 315652"/>
            <p:cNvSpPr>
              <a:spLocks noChangeArrowheads="1"/>
            </p:cNvSpPr>
            <p:nvPr/>
          </p:nvSpPr>
          <p:spPr bwMode="auto">
            <a:xfrm>
              <a:off x="4031" y="3316"/>
              <a:ext cx="32" cy="205"/>
            </a:xfrm>
            <a:prstGeom prst="rect">
              <a:avLst/>
            </a:prstGeom>
            <a:solidFill>
              <a:srgbClr val="F80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63" name="矩形 315653"/>
            <p:cNvSpPr>
              <a:spLocks noChangeArrowheads="1"/>
            </p:cNvSpPr>
            <p:nvPr/>
          </p:nvSpPr>
          <p:spPr bwMode="auto">
            <a:xfrm>
              <a:off x="4063" y="3316"/>
              <a:ext cx="32" cy="205"/>
            </a:xfrm>
            <a:prstGeom prst="rect">
              <a:avLst/>
            </a:prstGeom>
            <a:solidFill>
              <a:srgbClr val="F800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64" name="矩形 315654"/>
            <p:cNvSpPr>
              <a:spLocks noChangeArrowheads="1"/>
            </p:cNvSpPr>
            <p:nvPr/>
          </p:nvSpPr>
          <p:spPr bwMode="auto">
            <a:xfrm>
              <a:off x="3806" y="3326"/>
              <a:ext cx="194"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900">
                  <a:solidFill>
                    <a:srgbClr val="FFFFFF"/>
                  </a:solidFill>
                  <a:latin typeface="Times New Roman" panose="02020603050405020304" pitchFamily="18" charset="0"/>
                </a:rPr>
                <a:t>4th</a:t>
              </a:r>
              <a:endParaRPr lang="en-US" altLang="zh-CN">
                <a:latin typeface="Tahoma" panose="020B0604030504040204" pitchFamily="34" charset="0"/>
              </a:endParaRPr>
            </a:p>
          </p:txBody>
        </p:sp>
        <p:sp>
          <p:nvSpPr>
            <p:cNvPr id="265" name="矩形 315655"/>
            <p:cNvSpPr>
              <a:spLocks noChangeArrowheads="1"/>
            </p:cNvSpPr>
            <p:nvPr/>
          </p:nvSpPr>
          <p:spPr bwMode="auto">
            <a:xfrm>
              <a:off x="1985" y="3316"/>
              <a:ext cx="46" cy="205"/>
            </a:xfrm>
            <a:prstGeom prst="rect">
              <a:avLst/>
            </a:prstGeom>
            <a:solidFill>
              <a:srgbClr val="08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66" name="矩形 315656"/>
            <p:cNvSpPr>
              <a:spLocks noChangeArrowheads="1"/>
            </p:cNvSpPr>
            <p:nvPr/>
          </p:nvSpPr>
          <p:spPr bwMode="auto">
            <a:xfrm>
              <a:off x="2031" y="3316"/>
              <a:ext cx="45" cy="205"/>
            </a:xfrm>
            <a:prstGeom prst="rect">
              <a:avLst/>
            </a:prstGeom>
            <a:solidFill>
              <a:srgbClr val="108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67" name="矩形 315657"/>
            <p:cNvSpPr>
              <a:spLocks noChangeArrowheads="1"/>
            </p:cNvSpPr>
            <p:nvPr/>
          </p:nvSpPr>
          <p:spPr bwMode="auto">
            <a:xfrm>
              <a:off x="2076" y="3316"/>
              <a:ext cx="45" cy="205"/>
            </a:xfrm>
            <a:prstGeom prst="rect">
              <a:avLst/>
            </a:prstGeom>
            <a:solidFill>
              <a:srgbClr val="188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68" name="矩形 315658"/>
            <p:cNvSpPr>
              <a:spLocks noChangeArrowheads="1"/>
            </p:cNvSpPr>
            <p:nvPr/>
          </p:nvSpPr>
          <p:spPr bwMode="auto">
            <a:xfrm>
              <a:off x="2121" y="3316"/>
              <a:ext cx="46" cy="205"/>
            </a:xfrm>
            <a:prstGeom prst="rect">
              <a:avLst/>
            </a:prstGeom>
            <a:solidFill>
              <a:srgbClr val="209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69" name="矩形 315659"/>
            <p:cNvSpPr>
              <a:spLocks noChangeArrowheads="1"/>
            </p:cNvSpPr>
            <p:nvPr/>
          </p:nvSpPr>
          <p:spPr bwMode="auto">
            <a:xfrm>
              <a:off x="2167" y="3316"/>
              <a:ext cx="45" cy="205"/>
            </a:xfrm>
            <a:prstGeom prst="rect">
              <a:avLst/>
            </a:prstGeom>
            <a:solidFill>
              <a:srgbClr val="289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70" name="矩形 315660"/>
            <p:cNvSpPr>
              <a:spLocks noChangeArrowheads="1"/>
            </p:cNvSpPr>
            <p:nvPr/>
          </p:nvSpPr>
          <p:spPr bwMode="auto">
            <a:xfrm>
              <a:off x="2212" y="3316"/>
              <a:ext cx="46" cy="205"/>
            </a:xfrm>
            <a:prstGeom prst="rect">
              <a:avLst/>
            </a:prstGeom>
            <a:solidFill>
              <a:srgbClr val="309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71" name="矩形 315661"/>
            <p:cNvSpPr>
              <a:spLocks noChangeArrowheads="1"/>
            </p:cNvSpPr>
            <p:nvPr/>
          </p:nvSpPr>
          <p:spPr bwMode="auto">
            <a:xfrm>
              <a:off x="2258" y="3316"/>
              <a:ext cx="45" cy="205"/>
            </a:xfrm>
            <a:prstGeom prst="rect">
              <a:avLst/>
            </a:prstGeom>
            <a:solidFill>
              <a:srgbClr val="389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72" name="矩形 315662"/>
            <p:cNvSpPr>
              <a:spLocks noChangeArrowheads="1"/>
            </p:cNvSpPr>
            <p:nvPr/>
          </p:nvSpPr>
          <p:spPr bwMode="auto">
            <a:xfrm>
              <a:off x="2303" y="3316"/>
              <a:ext cx="46" cy="205"/>
            </a:xfrm>
            <a:prstGeom prst="rect">
              <a:avLst/>
            </a:prstGeom>
            <a:solidFill>
              <a:srgbClr val="40A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73" name="矩形 315663"/>
            <p:cNvSpPr>
              <a:spLocks noChangeArrowheads="1"/>
            </p:cNvSpPr>
            <p:nvPr/>
          </p:nvSpPr>
          <p:spPr bwMode="auto">
            <a:xfrm>
              <a:off x="2349" y="3316"/>
              <a:ext cx="45" cy="205"/>
            </a:xfrm>
            <a:prstGeom prst="rect">
              <a:avLst/>
            </a:prstGeom>
            <a:solidFill>
              <a:srgbClr val="48A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74" name="矩形 315664"/>
            <p:cNvSpPr>
              <a:spLocks noChangeArrowheads="1"/>
            </p:cNvSpPr>
            <p:nvPr/>
          </p:nvSpPr>
          <p:spPr bwMode="auto">
            <a:xfrm>
              <a:off x="2394" y="3316"/>
              <a:ext cx="45" cy="205"/>
            </a:xfrm>
            <a:prstGeom prst="rect">
              <a:avLst/>
            </a:prstGeom>
            <a:solidFill>
              <a:srgbClr val="50A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75" name="矩形 315665"/>
            <p:cNvSpPr>
              <a:spLocks noChangeArrowheads="1"/>
            </p:cNvSpPr>
            <p:nvPr/>
          </p:nvSpPr>
          <p:spPr bwMode="auto">
            <a:xfrm>
              <a:off x="2439" y="3316"/>
              <a:ext cx="46" cy="205"/>
            </a:xfrm>
            <a:prstGeom prst="rect">
              <a:avLst/>
            </a:prstGeom>
            <a:solidFill>
              <a:srgbClr val="58A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76" name="矩形 315666"/>
            <p:cNvSpPr>
              <a:spLocks noChangeArrowheads="1"/>
            </p:cNvSpPr>
            <p:nvPr/>
          </p:nvSpPr>
          <p:spPr bwMode="auto">
            <a:xfrm>
              <a:off x="2485" y="3316"/>
              <a:ext cx="46" cy="205"/>
            </a:xfrm>
            <a:prstGeom prst="rect">
              <a:avLst/>
            </a:prstGeom>
            <a:solidFill>
              <a:srgbClr val="60B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77" name="矩形 315667"/>
            <p:cNvSpPr>
              <a:spLocks noChangeArrowheads="1"/>
            </p:cNvSpPr>
            <p:nvPr/>
          </p:nvSpPr>
          <p:spPr bwMode="auto">
            <a:xfrm>
              <a:off x="2531" y="3316"/>
              <a:ext cx="45" cy="205"/>
            </a:xfrm>
            <a:prstGeom prst="rect">
              <a:avLst/>
            </a:prstGeom>
            <a:solidFill>
              <a:srgbClr val="68B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78" name="矩形 315668"/>
            <p:cNvSpPr>
              <a:spLocks noChangeArrowheads="1"/>
            </p:cNvSpPr>
            <p:nvPr/>
          </p:nvSpPr>
          <p:spPr bwMode="auto">
            <a:xfrm>
              <a:off x="2576" y="3316"/>
              <a:ext cx="45" cy="205"/>
            </a:xfrm>
            <a:prstGeom prst="rect">
              <a:avLst/>
            </a:prstGeom>
            <a:solidFill>
              <a:srgbClr val="70B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79" name="矩形 315669"/>
            <p:cNvSpPr>
              <a:spLocks noChangeArrowheads="1"/>
            </p:cNvSpPr>
            <p:nvPr/>
          </p:nvSpPr>
          <p:spPr bwMode="auto">
            <a:xfrm>
              <a:off x="2621" y="3316"/>
              <a:ext cx="45" cy="205"/>
            </a:xfrm>
            <a:prstGeom prst="rect">
              <a:avLst/>
            </a:prstGeom>
            <a:solidFill>
              <a:srgbClr val="78B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80" name="矩形 315670"/>
            <p:cNvSpPr>
              <a:spLocks noChangeArrowheads="1"/>
            </p:cNvSpPr>
            <p:nvPr/>
          </p:nvSpPr>
          <p:spPr bwMode="auto">
            <a:xfrm>
              <a:off x="2666" y="3316"/>
              <a:ext cx="46" cy="205"/>
            </a:xfrm>
            <a:prstGeom prst="rect">
              <a:avLst/>
            </a:prstGeom>
            <a:solidFill>
              <a:srgbClr val="80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81" name="矩形 315671"/>
            <p:cNvSpPr>
              <a:spLocks noChangeArrowheads="1"/>
            </p:cNvSpPr>
            <p:nvPr/>
          </p:nvSpPr>
          <p:spPr bwMode="auto">
            <a:xfrm>
              <a:off x="2712" y="3316"/>
              <a:ext cx="46" cy="205"/>
            </a:xfrm>
            <a:prstGeom prst="rect">
              <a:avLst/>
            </a:prstGeom>
            <a:solidFill>
              <a:srgbClr val="88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82" name="矩形 315672"/>
            <p:cNvSpPr>
              <a:spLocks noChangeArrowheads="1"/>
            </p:cNvSpPr>
            <p:nvPr/>
          </p:nvSpPr>
          <p:spPr bwMode="auto">
            <a:xfrm>
              <a:off x="2758" y="3316"/>
              <a:ext cx="45" cy="205"/>
            </a:xfrm>
            <a:prstGeom prst="rect">
              <a:avLst/>
            </a:prstGeom>
            <a:solidFill>
              <a:srgbClr val="90C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83" name="矩形 315673"/>
            <p:cNvSpPr>
              <a:spLocks noChangeArrowheads="1"/>
            </p:cNvSpPr>
            <p:nvPr/>
          </p:nvSpPr>
          <p:spPr bwMode="auto">
            <a:xfrm>
              <a:off x="2803" y="3316"/>
              <a:ext cx="45" cy="205"/>
            </a:xfrm>
            <a:prstGeom prst="rect">
              <a:avLst/>
            </a:prstGeom>
            <a:solidFill>
              <a:srgbClr val="98C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84" name="矩形 315674"/>
            <p:cNvSpPr>
              <a:spLocks noChangeArrowheads="1"/>
            </p:cNvSpPr>
            <p:nvPr/>
          </p:nvSpPr>
          <p:spPr bwMode="auto">
            <a:xfrm>
              <a:off x="2848" y="3316"/>
              <a:ext cx="46" cy="205"/>
            </a:xfrm>
            <a:prstGeom prst="rect">
              <a:avLst/>
            </a:prstGeom>
            <a:solidFill>
              <a:srgbClr val="A0D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85" name="矩形 315675"/>
            <p:cNvSpPr>
              <a:spLocks noChangeArrowheads="1"/>
            </p:cNvSpPr>
            <p:nvPr/>
          </p:nvSpPr>
          <p:spPr bwMode="auto">
            <a:xfrm>
              <a:off x="2894" y="3316"/>
              <a:ext cx="45" cy="205"/>
            </a:xfrm>
            <a:prstGeom prst="rect">
              <a:avLst/>
            </a:prstGeom>
            <a:solidFill>
              <a:srgbClr val="A8D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86" name="矩形 315676"/>
            <p:cNvSpPr>
              <a:spLocks noChangeArrowheads="1"/>
            </p:cNvSpPr>
            <p:nvPr/>
          </p:nvSpPr>
          <p:spPr bwMode="auto">
            <a:xfrm>
              <a:off x="2939" y="3316"/>
              <a:ext cx="46" cy="205"/>
            </a:xfrm>
            <a:prstGeom prst="rect">
              <a:avLst/>
            </a:prstGeom>
            <a:solidFill>
              <a:srgbClr val="B0D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87" name="矩形 315677"/>
            <p:cNvSpPr>
              <a:spLocks noChangeArrowheads="1"/>
            </p:cNvSpPr>
            <p:nvPr/>
          </p:nvSpPr>
          <p:spPr bwMode="auto">
            <a:xfrm>
              <a:off x="2985" y="3316"/>
              <a:ext cx="46" cy="205"/>
            </a:xfrm>
            <a:prstGeom prst="rect">
              <a:avLst/>
            </a:prstGeom>
            <a:solidFill>
              <a:srgbClr val="B8D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88" name="矩形 315678"/>
            <p:cNvSpPr>
              <a:spLocks noChangeArrowheads="1"/>
            </p:cNvSpPr>
            <p:nvPr/>
          </p:nvSpPr>
          <p:spPr bwMode="auto">
            <a:xfrm>
              <a:off x="3031" y="3316"/>
              <a:ext cx="45" cy="205"/>
            </a:xfrm>
            <a:prstGeom prst="rect">
              <a:avLst/>
            </a:prstGeom>
            <a:solidFill>
              <a:srgbClr val="C0E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89" name="矩形 315679"/>
            <p:cNvSpPr>
              <a:spLocks noChangeArrowheads="1"/>
            </p:cNvSpPr>
            <p:nvPr/>
          </p:nvSpPr>
          <p:spPr bwMode="auto">
            <a:xfrm>
              <a:off x="3076" y="3316"/>
              <a:ext cx="45" cy="205"/>
            </a:xfrm>
            <a:prstGeom prst="rect">
              <a:avLst/>
            </a:prstGeom>
            <a:solidFill>
              <a:srgbClr val="C8E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90" name="矩形 315680"/>
            <p:cNvSpPr>
              <a:spLocks noChangeArrowheads="1"/>
            </p:cNvSpPr>
            <p:nvPr/>
          </p:nvSpPr>
          <p:spPr bwMode="auto">
            <a:xfrm>
              <a:off x="3121" y="3316"/>
              <a:ext cx="45" cy="205"/>
            </a:xfrm>
            <a:prstGeom prst="rect">
              <a:avLst/>
            </a:prstGeom>
            <a:solidFill>
              <a:srgbClr val="D0E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91" name="矩形 315681"/>
            <p:cNvSpPr>
              <a:spLocks noChangeArrowheads="1"/>
            </p:cNvSpPr>
            <p:nvPr/>
          </p:nvSpPr>
          <p:spPr bwMode="auto">
            <a:xfrm>
              <a:off x="3166" y="3316"/>
              <a:ext cx="46" cy="205"/>
            </a:xfrm>
            <a:prstGeom prst="rect">
              <a:avLst/>
            </a:prstGeom>
            <a:solidFill>
              <a:srgbClr val="D8E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92" name="矩形 315682"/>
            <p:cNvSpPr>
              <a:spLocks noChangeArrowheads="1"/>
            </p:cNvSpPr>
            <p:nvPr/>
          </p:nvSpPr>
          <p:spPr bwMode="auto">
            <a:xfrm>
              <a:off x="3212" y="3316"/>
              <a:ext cx="46" cy="205"/>
            </a:xfrm>
            <a:prstGeom prst="rect">
              <a:avLst/>
            </a:prstGeom>
            <a:solidFill>
              <a:srgbClr val="E0F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93" name="矩形 315683"/>
            <p:cNvSpPr>
              <a:spLocks noChangeArrowheads="1"/>
            </p:cNvSpPr>
            <p:nvPr/>
          </p:nvSpPr>
          <p:spPr bwMode="auto">
            <a:xfrm>
              <a:off x="3258" y="3316"/>
              <a:ext cx="45" cy="205"/>
            </a:xfrm>
            <a:prstGeom prst="rect">
              <a:avLst/>
            </a:prstGeom>
            <a:solidFill>
              <a:srgbClr val="E8F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94" name="矩形 315684"/>
            <p:cNvSpPr>
              <a:spLocks noChangeArrowheads="1"/>
            </p:cNvSpPr>
            <p:nvPr/>
          </p:nvSpPr>
          <p:spPr bwMode="auto">
            <a:xfrm>
              <a:off x="3303" y="3316"/>
              <a:ext cx="45" cy="205"/>
            </a:xfrm>
            <a:prstGeom prst="rect">
              <a:avLst/>
            </a:prstGeom>
            <a:solidFill>
              <a:srgbClr val="F0F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95" name="矩形 315685"/>
            <p:cNvSpPr>
              <a:spLocks noChangeArrowheads="1"/>
            </p:cNvSpPr>
            <p:nvPr/>
          </p:nvSpPr>
          <p:spPr bwMode="auto">
            <a:xfrm>
              <a:off x="2554" y="3326"/>
              <a:ext cx="194"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900">
                  <a:solidFill>
                    <a:srgbClr val="FFFFFF"/>
                  </a:solidFill>
                  <a:latin typeface="Times New Roman" panose="02020603050405020304" pitchFamily="18" charset="0"/>
                </a:rPr>
                <a:t>5th</a:t>
              </a:r>
              <a:endParaRPr lang="en-US" altLang="zh-CN">
                <a:latin typeface="Tahoma" panose="020B0604030504040204" pitchFamily="34" charset="0"/>
              </a:endParaRPr>
            </a:p>
          </p:txBody>
        </p:sp>
        <p:sp>
          <p:nvSpPr>
            <p:cNvPr id="296" name="矩形 315686"/>
            <p:cNvSpPr>
              <a:spLocks noChangeArrowheads="1"/>
            </p:cNvSpPr>
            <p:nvPr/>
          </p:nvSpPr>
          <p:spPr bwMode="auto">
            <a:xfrm>
              <a:off x="3739" y="3288"/>
              <a:ext cx="8" cy="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97" name="矩形 315687"/>
            <p:cNvSpPr>
              <a:spLocks noChangeArrowheads="1"/>
            </p:cNvSpPr>
            <p:nvPr/>
          </p:nvSpPr>
          <p:spPr bwMode="auto">
            <a:xfrm>
              <a:off x="3739" y="3340"/>
              <a:ext cx="8" cy="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98" name="矩形 315688"/>
            <p:cNvSpPr>
              <a:spLocks noChangeArrowheads="1"/>
            </p:cNvSpPr>
            <p:nvPr/>
          </p:nvSpPr>
          <p:spPr bwMode="auto">
            <a:xfrm>
              <a:off x="3739" y="3392"/>
              <a:ext cx="8"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299" name="矩形 315689"/>
            <p:cNvSpPr>
              <a:spLocks noChangeArrowheads="1"/>
            </p:cNvSpPr>
            <p:nvPr/>
          </p:nvSpPr>
          <p:spPr bwMode="auto">
            <a:xfrm>
              <a:off x="3739" y="3443"/>
              <a:ext cx="8" cy="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300" name="矩形 315690"/>
            <p:cNvSpPr>
              <a:spLocks noChangeArrowheads="1"/>
            </p:cNvSpPr>
            <p:nvPr/>
          </p:nvSpPr>
          <p:spPr bwMode="auto">
            <a:xfrm>
              <a:off x="3739" y="3495"/>
              <a:ext cx="8" cy="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301" name="矩形 315691"/>
            <p:cNvSpPr>
              <a:spLocks noChangeArrowheads="1"/>
            </p:cNvSpPr>
            <p:nvPr/>
          </p:nvSpPr>
          <p:spPr bwMode="auto">
            <a:xfrm>
              <a:off x="3300" y="3288"/>
              <a:ext cx="7" cy="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302" name="矩形 315692"/>
            <p:cNvSpPr>
              <a:spLocks noChangeArrowheads="1"/>
            </p:cNvSpPr>
            <p:nvPr/>
          </p:nvSpPr>
          <p:spPr bwMode="auto">
            <a:xfrm>
              <a:off x="3300" y="3340"/>
              <a:ext cx="7" cy="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303" name="矩形 315693"/>
            <p:cNvSpPr>
              <a:spLocks noChangeArrowheads="1"/>
            </p:cNvSpPr>
            <p:nvPr/>
          </p:nvSpPr>
          <p:spPr bwMode="auto">
            <a:xfrm>
              <a:off x="3300" y="3392"/>
              <a:ext cx="7"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304" name="矩形 315694"/>
            <p:cNvSpPr>
              <a:spLocks noChangeArrowheads="1"/>
            </p:cNvSpPr>
            <p:nvPr/>
          </p:nvSpPr>
          <p:spPr bwMode="auto">
            <a:xfrm>
              <a:off x="3300" y="3443"/>
              <a:ext cx="7" cy="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305" name="矩形 315695"/>
            <p:cNvSpPr>
              <a:spLocks noChangeArrowheads="1"/>
            </p:cNvSpPr>
            <p:nvPr/>
          </p:nvSpPr>
          <p:spPr bwMode="auto">
            <a:xfrm>
              <a:off x="3300" y="3495"/>
              <a:ext cx="7" cy="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306" name="矩形 315696"/>
            <p:cNvSpPr>
              <a:spLocks noChangeArrowheads="1"/>
            </p:cNvSpPr>
            <p:nvPr/>
          </p:nvSpPr>
          <p:spPr bwMode="auto">
            <a:xfrm>
              <a:off x="3300" y="3288"/>
              <a:ext cx="7" cy="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307" name="矩形 315697"/>
            <p:cNvSpPr>
              <a:spLocks noChangeArrowheads="1"/>
            </p:cNvSpPr>
            <p:nvPr/>
          </p:nvSpPr>
          <p:spPr bwMode="auto">
            <a:xfrm>
              <a:off x="3300" y="3340"/>
              <a:ext cx="7" cy="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308" name="矩形 315698"/>
            <p:cNvSpPr>
              <a:spLocks noChangeArrowheads="1"/>
            </p:cNvSpPr>
            <p:nvPr/>
          </p:nvSpPr>
          <p:spPr bwMode="auto">
            <a:xfrm>
              <a:off x="3300" y="3392"/>
              <a:ext cx="7"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309" name="矩形 315699"/>
            <p:cNvSpPr>
              <a:spLocks noChangeArrowheads="1"/>
            </p:cNvSpPr>
            <p:nvPr/>
          </p:nvSpPr>
          <p:spPr bwMode="auto">
            <a:xfrm>
              <a:off x="3300" y="3443"/>
              <a:ext cx="7" cy="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310" name="矩形 315700"/>
            <p:cNvSpPr>
              <a:spLocks noChangeArrowheads="1"/>
            </p:cNvSpPr>
            <p:nvPr/>
          </p:nvSpPr>
          <p:spPr bwMode="auto">
            <a:xfrm>
              <a:off x="3300" y="3495"/>
              <a:ext cx="7" cy="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311" name="矩形 315701"/>
            <p:cNvSpPr>
              <a:spLocks noChangeArrowheads="1"/>
            </p:cNvSpPr>
            <p:nvPr/>
          </p:nvSpPr>
          <p:spPr bwMode="auto">
            <a:xfrm>
              <a:off x="967" y="816"/>
              <a:ext cx="3453"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900" b="1">
                  <a:solidFill>
                    <a:srgbClr val="008000"/>
                  </a:solidFill>
                </a:rPr>
                <a:t>AllWave vs. Conventional Fiber</a:t>
              </a:r>
              <a:endParaRPr lang="en-US" altLang="zh-CN">
                <a:latin typeface="Tahoma" panose="020B0604030504040204" pitchFamily="34" charset="0"/>
              </a:endParaRPr>
            </a:p>
          </p:txBody>
        </p:sp>
        <p:sp>
          <p:nvSpPr>
            <p:cNvPr id="312" name="矩形 315702"/>
            <p:cNvSpPr>
              <a:spLocks noChangeArrowheads="1"/>
            </p:cNvSpPr>
            <p:nvPr/>
          </p:nvSpPr>
          <p:spPr bwMode="auto">
            <a:xfrm>
              <a:off x="1231" y="1094"/>
              <a:ext cx="3525"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600" b="1" i="1">
                  <a:solidFill>
                    <a:srgbClr val="0000CC"/>
                  </a:solidFill>
                </a:rPr>
                <a:t>More Usable Optical Spectrum</a:t>
              </a:r>
              <a:endParaRPr lang="en-US" altLang="zh-CN">
                <a:latin typeface="Tahoma" panose="020B0604030504040204" pitchFamily="34" charset="0"/>
              </a:endParaRPr>
            </a:p>
          </p:txBody>
        </p:sp>
      </p:grpSp>
      <p:sp>
        <p:nvSpPr>
          <p:cNvPr id="313" name="文本框 315703"/>
          <p:cNvSpPr txBox="1">
            <a:spLocks noChangeArrowheads="1"/>
          </p:cNvSpPr>
          <p:nvPr/>
        </p:nvSpPr>
        <p:spPr bwMode="auto">
          <a:xfrm>
            <a:off x="9189164" y="222666"/>
            <a:ext cx="27726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dirty="0" err="1"/>
              <a:t>AllWave</a:t>
            </a:r>
            <a:r>
              <a:rPr lang="en-US" altLang="zh-CN" sz="3200" baseline="30000" dirty="0">
                <a:ea typeface="黑体" panose="02010609060101010101" pitchFamily="49" charset="-122"/>
              </a:rPr>
              <a:t>® </a:t>
            </a:r>
            <a:r>
              <a:rPr lang="zh-CN" altLang="en-US" sz="2800" dirty="0">
                <a:ea typeface="黑体" panose="02010609060101010101" pitchFamily="49" charset="-122"/>
              </a:rPr>
              <a:t>光纤</a:t>
            </a:r>
            <a:endParaRPr lang="zh-CN" altLang="en-US" sz="2400" dirty="0">
              <a:ea typeface="黑体" panose="02010609060101010101" pitchFamily="49" charset="-122"/>
            </a:endParaRPr>
          </a:p>
        </p:txBody>
      </p:sp>
      <p:sp>
        <p:nvSpPr>
          <p:cNvPr id="314" name="矩形 315704"/>
          <p:cNvSpPr>
            <a:spLocks noChangeArrowheads="1"/>
          </p:cNvSpPr>
          <p:nvPr/>
        </p:nvSpPr>
        <p:spPr bwMode="auto">
          <a:xfrm>
            <a:off x="1022888" y="6288895"/>
            <a:ext cx="10525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200" i="1">
                <a:solidFill>
                  <a:schemeClr val="bg1"/>
                </a:solidFill>
                <a:latin typeface="Times New Roman" panose="02020603050405020304" pitchFamily="18" charset="0"/>
              </a:rPr>
              <a:t>范崇澄 </a:t>
            </a:r>
            <a:r>
              <a:rPr lang="en-US" altLang="zh-CN" sz="1200" i="1">
                <a:solidFill>
                  <a:schemeClr val="bg1"/>
                </a:solidFill>
                <a:latin typeface="Times New Roman" panose="02020603050405020304" pitchFamily="18" charset="0"/>
              </a:rPr>
              <a:t>FS-89</a:t>
            </a:r>
          </a:p>
        </p:txBody>
      </p:sp>
    </p:spTree>
    <p:extLst>
      <p:ext uri="{BB962C8B-B14F-4D97-AF65-F5344CB8AC3E}">
        <p14:creationId xmlns:p14="http://schemas.microsoft.com/office/powerpoint/2010/main" val="166925929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71</a:t>
            </a:fld>
            <a:endParaRPr lang="en-US" altLang="zh-CN"/>
          </a:p>
        </p:txBody>
      </p:sp>
      <p:sp>
        <p:nvSpPr>
          <p:cNvPr id="3" name="标题 316417"/>
          <p:cNvSpPr txBox="1">
            <a:spLocks noChangeArrowheads="1"/>
          </p:cNvSpPr>
          <p:nvPr/>
        </p:nvSpPr>
        <p:spPr>
          <a:xfrm>
            <a:off x="9237663" y="331788"/>
            <a:ext cx="2801938" cy="11430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zh-CN" altLang="en-US" sz="2800" kern="0" dirty="0" smtClean="0"/>
              <a:t>光纤的损耗机理</a:t>
            </a:r>
            <a:endParaRPr lang="en-US" altLang="zh-CN" sz="2800" kern="0" dirty="0" smtClean="0"/>
          </a:p>
        </p:txBody>
      </p:sp>
      <p:sp>
        <p:nvSpPr>
          <p:cNvPr id="4" name="文本占位符 316418"/>
          <p:cNvSpPr txBox="1">
            <a:spLocks noChangeArrowheads="1"/>
          </p:cNvSpPr>
          <p:nvPr/>
        </p:nvSpPr>
        <p:spPr>
          <a:xfrm>
            <a:off x="395288" y="1055688"/>
            <a:ext cx="11187112" cy="41148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zh-CN" altLang="en-US" sz="2800" kern="0" dirty="0" smtClean="0">
                <a:solidFill>
                  <a:schemeClr val="hlink"/>
                </a:solidFill>
              </a:rPr>
              <a:t>材料吸收</a:t>
            </a:r>
          </a:p>
          <a:p>
            <a:pPr lvl="1">
              <a:lnSpc>
                <a:spcPct val="200000"/>
              </a:lnSpc>
            </a:pPr>
            <a:r>
              <a:rPr lang="zh-CN" altLang="en-US" sz="1800" kern="0" dirty="0" smtClean="0">
                <a:latin typeface="微软雅黑" panose="020B0503020204020204" pitchFamily="34" charset="-122"/>
                <a:ea typeface="微软雅黑" panose="020B0503020204020204" pitchFamily="34" charset="-122"/>
              </a:rPr>
              <a:t>紫外、红外、</a:t>
            </a:r>
            <a:r>
              <a:rPr lang="en-US" altLang="zh-CN" sz="1800" kern="0" dirty="0" smtClean="0">
                <a:latin typeface="微软雅黑" panose="020B0503020204020204" pitchFamily="34" charset="-122"/>
                <a:ea typeface="微软雅黑" panose="020B0503020204020204" pitchFamily="34" charset="-122"/>
              </a:rPr>
              <a:t>OH</a:t>
            </a:r>
            <a:r>
              <a:rPr lang="zh-CN" altLang="en-US" sz="1800" kern="0" dirty="0" smtClean="0">
                <a:latin typeface="微软雅黑" panose="020B0503020204020204" pitchFamily="34" charset="-122"/>
                <a:ea typeface="微软雅黑" panose="020B0503020204020204" pitchFamily="34" charset="-122"/>
              </a:rPr>
              <a:t>离子、金属离子吸收等，是材料本身所固有的</a:t>
            </a:r>
            <a:r>
              <a:rPr lang="en-US" altLang="zh-CN" sz="1800" kern="0" dirty="0" smtClean="0">
                <a:latin typeface="微软雅黑" panose="020B0503020204020204" pitchFamily="34" charset="-122"/>
                <a:ea typeface="微软雅黑" panose="020B0503020204020204" pitchFamily="34" charset="-122"/>
              </a:rPr>
              <a:t>--</a:t>
            </a:r>
            <a:r>
              <a:rPr lang="zh-CN" altLang="en-US" sz="1800" kern="0" dirty="0" smtClean="0">
                <a:latin typeface="微软雅黑" panose="020B0503020204020204" pitchFamily="34" charset="-122"/>
                <a:ea typeface="微软雅黑" panose="020B0503020204020204" pitchFamily="34" charset="-122"/>
              </a:rPr>
              <a:t>本征吸收损耗</a:t>
            </a:r>
          </a:p>
          <a:p>
            <a:pPr lvl="1">
              <a:lnSpc>
                <a:spcPct val="200000"/>
              </a:lnSpc>
            </a:pPr>
            <a:r>
              <a:rPr lang="en-US" altLang="zh-CN" sz="1800" kern="0" dirty="0" smtClean="0">
                <a:latin typeface="微软雅黑" panose="020B0503020204020204" pitchFamily="34" charset="-122"/>
                <a:ea typeface="微软雅黑" panose="020B0503020204020204" pitchFamily="34" charset="-122"/>
                <a:sym typeface="Symbol" panose="05050102010706020507" pitchFamily="18" charset="2"/>
              </a:rPr>
              <a:t>OH</a:t>
            </a:r>
            <a:r>
              <a:rPr lang="zh-CN" altLang="en-US" sz="1800" kern="0" dirty="0" smtClean="0">
                <a:latin typeface="微软雅黑" panose="020B0503020204020204" pitchFamily="34" charset="-122"/>
                <a:ea typeface="微软雅黑" panose="020B0503020204020204" pitchFamily="34" charset="-122"/>
                <a:sym typeface="Symbol" panose="05050102010706020507" pitchFamily="18" charset="2"/>
              </a:rPr>
              <a:t>离子吸收：</a:t>
            </a:r>
            <a:r>
              <a:rPr lang="en-US" altLang="zh-CN" sz="1800" kern="0" dirty="0" smtClean="0">
                <a:latin typeface="微软雅黑" panose="020B0503020204020204" pitchFamily="34" charset="-122"/>
                <a:ea typeface="微软雅黑" panose="020B0503020204020204" pitchFamily="34" charset="-122"/>
                <a:sym typeface="Symbol" panose="05050102010706020507" pitchFamily="18" charset="2"/>
              </a:rPr>
              <a:t>O-H</a:t>
            </a:r>
            <a:r>
              <a:rPr lang="zh-CN" altLang="en-US" sz="1800" kern="0" dirty="0" smtClean="0">
                <a:latin typeface="微软雅黑" panose="020B0503020204020204" pitchFamily="34" charset="-122"/>
                <a:ea typeface="微软雅黑" panose="020B0503020204020204" pitchFamily="34" charset="-122"/>
                <a:sym typeface="Symbol" panose="05050102010706020507" pitchFamily="18" charset="2"/>
              </a:rPr>
              <a:t>键的基本谐振波长为</a:t>
            </a:r>
            <a:r>
              <a:rPr lang="en-US" altLang="zh-CN" sz="1800" kern="0" dirty="0" smtClean="0">
                <a:latin typeface="微软雅黑" panose="020B0503020204020204" pitchFamily="34" charset="-122"/>
                <a:ea typeface="微软雅黑" panose="020B0503020204020204" pitchFamily="34" charset="-122"/>
                <a:sym typeface="Symbol" panose="05050102010706020507" pitchFamily="18" charset="2"/>
              </a:rPr>
              <a:t>2.73 m</a:t>
            </a:r>
            <a:r>
              <a:rPr lang="zh-CN" altLang="en-US" sz="1800" kern="0" dirty="0" smtClean="0">
                <a:latin typeface="微软雅黑" panose="020B0503020204020204" pitchFamily="34" charset="-122"/>
                <a:ea typeface="微软雅黑" panose="020B0503020204020204" pitchFamily="34" charset="-122"/>
                <a:sym typeface="Symbol" panose="05050102010706020507" pitchFamily="18" charset="2"/>
              </a:rPr>
              <a:t>，与</a:t>
            </a:r>
            <a:r>
              <a:rPr lang="en-US" altLang="zh-CN" sz="1800" kern="0" dirty="0" smtClean="0">
                <a:latin typeface="微软雅黑" panose="020B0503020204020204" pitchFamily="34" charset="-122"/>
                <a:ea typeface="微软雅黑" panose="020B0503020204020204" pitchFamily="34" charset="-122"/>
                <a:sym typeface="Symbol" panose="05050102010706020507" pitchFamily="18" charset="2"/>
              </a:rPr>
              <a:t>Si-O</a:t>
            </a:r>
            <a:r>
              <a:rPr lang="zh-CN" altLang="en-US" sz="1800" kern="0" dirty="0" smtClean="0">
                <a:latin typeface="微软雅黑" panose="020B0503020204020204" pitchFamily="34" charset="-122"/>
                <a:ea typeface="微软雅黑" panose="020B0503020204020204" pitchFamily="34" charset="-122"/>
                <a:sym typeface="Symbol" panose="05050102010706020507" pitchFamily="18" charset="2"/>
              </a:rPr>
              <a:t>键的谐振波长相互影响，在光纤通信波段内产生一系列的吸收峰，影响较大的是在</a:t>
            </a:r>
            <a:r>
              <a:rPr lang="en-US" altLang="zh-CN" sz="1800" kern="0" dirty="0">
                <a:latin typeface="微软雅黑" panose="020B0503020204020204" pitchFamily="34" charset="-122"/>
                <a:ea typeface="微软雅黑" panose="020B0503020204020204" pitchFamily="34" charset="-122"/>
                <a:sym typeface="Symbol" panose="05050102010706020507" pitchFamily="18" charset="2"/>
              </a:rPr>
              <a:t>1.39 m </a:t>
            </a:r>
            <a:r>
              <a:rPr lang="zh-CN" altLang="en-US" sz="1800" kern="0" dirty="0" smtClean="0">
                <a:latin typeface="微软雅黑" panose="020B0503020204020204" pitchFamily="34" charset="-122"/>
                <a:ea typeface="微软雅黑" panose="020B0503020204020204" pitchFamily="34" charset="-122"/>
                <a:sym typeface="Symbol" panose="05050102010706020507" pitchFamily="18" charset="2"/>
              </a:rPr>
              <a:t>、</a:t>
            </a:r>
            <a:r>
              <a:rPr lang="en-US" altLang="zh-CN" sz="1800" kern="0" dirty="0">
                <a:latin typeface="微软雅黑" panose="020B0503020204020204" pitchFamily="34" charset="-122"/>
                <a:ea typeface="微软雅黑" panose="020B0503020204020204" pitchFamily="34" charset="-122"/>
                <a:sym typeface="Symbol" panose="05050102010706020507" pitchFamily="18" charset="2"/>
              </a:rPr>
              <a:t>1.24 m </a:t>
            </a:r>
            <a:r>
              <a:rPr lang="zh-CN" altLang="en-US" sz="1800" kern="0" dirty="0" smtClean="0">
                <a:latin typeface="微软雅黑" panose="020B0503020204020204" pitchFamily="34" charset="-122"/>
                <a:ea typeface="微软雅黑" panose="020B0503020204020204" pitchFamily="34" charset="-122"/>
                <a:sym typeface="Symbol" panose="05050102010706020507" pitchFamily="18" charset="2"/>
              </a:rPr>
              <a:t>、</a:t>
            </a:r>
            <a:r>
              <a:rPr lang="en-US" altLang="zh-CN" sz="1800" kern="0" dirty="0" smtClean="0">
                <a:latin typeface="微软雅黑" panose="020B0503020204020204" pitchFamily="34" charset="-122"/>
                <a:ea typeface="微软雅黑" panose="020B0503020204020204" pitchFamily="34" charset="-122"/>
                <a:sym typeface="Symbol" panose="05050102010706020507" pitchFamily="18" charset="2"/>
              </a:rPr>
              <a:t>0.95 m</a:t>
            </a:r>
            <a:r>
              <a:rPr lang="zh-CN" altLang="en-US" sz="1800" kern="0" dirty="0" smtClean="0">
                <a:latin typeface="微软雅黑" panose="020B0503020204020204" pitchFamily="34" charset="-122"/>
                <a:ea typeface="微软雅黑" panose="020B0503020204020204" pitchFamily="34" charset="-122"/>
                <a:sym typeface="Symbol" panose="05050102010706020507" pitchFamily="18" charset="2"/>
              </a:rPr>
              <a:t>，峰之间的低损耗区构成了光纤通信的三个窗口。</a:t>
            </a:r>
          </a:p>
          <a:p>
            <a:pPr lvl="1">
              <a:lnSpc>
                <a:spcPct val="200000"/>
              </a:lnSpc>
            </a:pPr>
            <a:r>
              <a:rPr lang="zh-CN" altLang="en-US" sz="1800" kern="0" dirty="0" smtClean="0">
                <a:latin typeface="微软雅黑" panose="020B0503020204020204" pitchFamily="34" charset="-122"/>
                <a:ea typeface="微软雅黑" panose="020B0503020204020204" pitchFamily="34" charset="-122"/>
                <a:sym typeface="Symbol" panose="05050102010706020507" pitchFamily="18" charset="2"/>
              </a:rPr>
              <a:t>减低</a:t>
            </a:r>
            <a:r>
              <a:rPr lang="en-US" altLang="zh-CN" sz="1800" kern="0" dirty="0" smtClean="0">
                <a:latin typeface="微软雅黑" panose="020B0503020204020204" pitchFamily="34" charset="-122"/>
                <a:ea typeface="微软雅黑" panose="020B0503020204020204" pitchFamily="34" charset="-122"/>
                <a:sym typeface="Symbol" panose="05050102010706020507" pitchFamily="18" charset="2"/>
              </a:rPr>
              <a:t>OH</a:t>
            </a:r>
            <a:r>
              <a:rPr lang="zh-CN" altLang="en-US" sz="1800" kern="0" dirty="0" smtClean="0">
                <a:latin typeface="微软雅黑" panose="020B0503020204020204" pitchFamily="34" charset="-122"/>
                <a:ea typeface="微软雅黑" panose="020B0503020204020204" pitchFamily="34" charset="-122"/>
                <a:sym typeface="Symbol" panose="05050102010706020507" pitchFamily="18" charset="2"/>
              </a:rPr>
              <a:t>离子浓度，减低这些吸收峰</a:t>
            </a:r>
            <a:r>
              <a:rPr lang="en-US" altLang="zh-CN" sz="1800" kern="0" dirty="0" smtClean="0">
                <a:latin typeface="微软雅黑" panose="020B0503020204020204" pitchFamily="34" charset="-122"/>
                <a:ea typeface="微软雅黑" panose="020B0503020204020204" pitchFamily="34" charset="-122"/>
                <a:sym typeface="Symbol" panose="05050102010706020507" pitchFamily="18" charset="2"/>
              </a:rPr>
              <a:t>---</a:t>
            </a:r>
            <a:r>
              <a:rPr lang="zh-CN" altLang="en-US" sz="1800" kern="0" dirty="0" smtClean="0">
                <a:latin typeface="微软雅黑" panose="020B0503020204020204" pitchFamily="34" charset="-122"/>
                <a:ea typeface="微软雅黑" panose="020B0503020204020204" pitchFamily="34" charset="-122"/>
                <a:sym typeface="Symbol" panose="05050102010706020507" pitchFamily="18" charset="2"/>
              </a:rPr>
              <a:t>全波光纤（</a:t>
            </a:r>
            <a:r>
              <a:rPr lang="en-US" altLang="zh-CN" sz="1800" kern="0" dirty="0" err="1" smtClean="0">
                <a:latin typeface="微软雅黑" panose="020B0503020204020204" pitchFamily="34" charset="-122"/>
                <a:ea typeface="微软雅黑" panose="020B0503020204020204" pitchFamily="34" charset="-122"/>
                <a:sym typeface="Symbol" panose="05050102010706020507" pitchFamily="18" charset="2"/>
              </a:rPr>
              <a:t>AllWave</a:t>
            </a:r>
            <a:r>
              <a:rPr lang="en-US" altLang="zh-CN" sz="1800" kern="0" dirty="0" smtClean="0">
                <a:latin typeface="微软雅黑" panose="020B0503020204020204" pitchFamily="34" charset="-122"/>
                <a:ea typeface="微软雅黑" panose="020B0503020204020204" pitchFamily="34" charset="-122"/>
                <a:sym typeface="Symbol" panose="05050102010706020507" pitchFamily="18" charset="2"/>
              </a:rPr>
              <a:t> </a:t>
            </a:r>
            <a:r>
              <a:rPr lang="zh-CN" altLang="en-US" sz="1800" kern="0" dirty="0" smtClean="0">
                <a:latin typeface="微软雅黑" panose="020B0503020204020204" pitchFamily="34" charset="-122"/>
                <a:ea typeface="微软雅黑" panose="020B0503020204020204" pitchFamily="34" charset="-122"/>
                <a:sym typeface="Symbol" panose="05050102010706020507" pitchFamily="18" charset="2"/>
              </a:rPr>
              <a:t>康宁）</a:t>
            </a:r>
            <a:endParaRPr lang="zh-CN" altLang="en-US" sz="2000" kern="0"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2039204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72</a:t>
            </a:fld>
            <a:endParaRPr lang="en-US" altLang="zh-CN"/>
          </a:p>
        </p:txBody>
      </p:sp>
      <p:sp>
        <p:nvSpPr>
          <p:cNvPr id="3" name="标题 317441"/>
          <p:cNvSpPr txBox="1">
            <a:spLocks noChangeArrowheads="1"/>
          </p:cNvSpPr>
          <p:nvPr/>
        </p:nvSpPr>
        <p:spPr>
          <a:xfrm>
            <a:off x="9119972" y="324039"/>
            <a:ext cx="3072028" cy="11430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zh-CN" altLang="en-US" sz="2800" kern="0" dirty="0" smtClean="0"/>
              <a:t>光纤的损耗机理</a:t>
            </a:r>
            <a:endParaRPr lang="en-US" altLang="zh-CN" sz="2800" kern="0" dirty="0" smtClean="0"/>
          </a:p>
        </p:txBody>
      </p:sp>
      <p:sp>
        <p:nvSpPr>
          <p:cNvPr id="4" name="文本占位符 317442"/>
          <p:cNvSpPr txBox="1">
            <a:spLocks noChangeArrowheads="1"/>
          </p:cNvSpPr>
          <p:nvPr/>
        </p:nvSpPr>
        <p:spPr>
          <a:xfrm>
            <a:off x="534772" y="1668651"/>
            <a:ext cx="11522909" cy="47244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150000"/>
              </a:lnSpc>
            </a:pPr>
            <a:r>
              <a:rPr lang="zh-CN" altLang="en-US" sz="2000" kern="0" dirty="0" smtClean="0">
                <a:solidFill>
                  <a:schemeClr val="hlink"/>
                </a:solidFill>
              </a:rPr>
              <a:t>瑞利散射</a:t>
            </a:r>
            <a:r>
              <a:rPr lang="zh-CN" altLang="en-US" sz="2000" kern="0" dirty="0" smtClean="0"/>
              <a:t>是一种基本损耗机理。</a:t>
            </a:r>
          </a:p>
          <a:p>
            <a:pPr>
              <a:lnSpc>
                <a:spcPct val="150000"/>
              </a:lnSpc>
            </a:pPr>
            <a:r>
              <a:rPr lang="zh-CN" altLang="en-US" sz="2000" kern="0" dirty="0" smtClean="0"/>
              <a:t>由于制造过程中沉积到熔石英中的随机密度变化引起的，导致折射率本身的起伏，使光向各个方向散射。</a:t>
            </a:r>
          </a:p>
          <a:p>
            <a:pPr>
              <a:lnSpc>
                <a:spcPct val="150000"/>
              </a:lnSpc>
            </a:pPr>
            <a:r>
              <a:rPr lang="zh-CN" altLang="en-US" sz="2000" kern="0" dirty="0" smtClean="0"/>
              <a:t>大小与</a:t>
            </a:r>
            <a:r>
              <a:rPr lang="en-US" altLang="zh-CN" sz="2000" kern="0" dirty="0" smtClean="0">
                <a:sym typeface="Symbol" panose="05050102010706020507" pitchFamily="18" charset="2"/>
              </a:rPr>
              <a:t></a:t>
            </a:r>
            <a:r>
              <a:rPr lang="en-US" altLang="zh-CN" sz="2000" kern="0" baseline="30000" dirty="0" smtClean="0">
                <a:sym typeface="Symbol" panose="05050102010706020507" pitchFamily="18" charset="2"/>
              </a:rPr>
              <a:t>4</a:t>
            </a:r>
            <a:r>
              <a:rPr lang="zh-CN" altLang="en-US" sz="2000" kern="0" dirty="0" smtClean="0"/>
              <a:t>成反比，</a:t>
            </a:r>
            <a:r>
              <a:rPr lang="en-US" altLang="zh-CN" sz="2000" i="1" kern="0" dirty="0" smtClean="0">
                <a:sym typeface="Symbol" panose="05050102010706020507" pitchFamily="18" charset="2"/>
              </a:rPr>
              <a:t></a:t>
            </a:r>
            <a:r>
              <a:rPr lang="en-US" altLang="zh-CN" sz="2000" i="1" kern="0" baseline="-25000" dirty="0" smtClean="0">
                <a:sym typeface="Symbol" panose="05050102010706020507" pitchFamily="18" charset="2"/>
              </a:rPr>
              <a:t>R</a:t>
            </a:r>
            <a:r>
              <a:rPr lang="zh-CN" altLang="en-US" sz="2000" kern="0" dirty="0" smtClean="0">
                <a:sym typeface="Symbol" panose="05050102010706020507" pitchFamily="18" charset="2"/>
              </a:rPr>
              <a:t>＝</a:t>
            </a:r>
            <a:r>
              <a:rPr lang="en-US" altLang="zh-CN" sz="2000" i="1" kern="0" dirty="0" smtClean="0">
                <a:sym typeface="Symbol" panose="05050102010706020507" pitchFamily="18" charset="2"/>
              </a:rPr>
              <a:t>C/ </a:t>
            </a:r>
            <a:r>
              <a:rPr lang="en-US" altLang="zh-CN" sz="2000" i="1" kern="0" baseline="30000" dirty="0" smtClean="0">
                <a:sym typeface="Symbol" panose="05050102010706020507" pitchFamily="18" charset="2"/>
              </a:rPr>
              <a:t>4</a:t>
            </a:r>
            <a:r>
              <a:rPr lang="zh-CN" altLang="en-US" sz="2000" kern="0" dirty="0" smtClean="0">
                <a:sym typeface="Symbol" panose="05050102010706020507" pitchFamily="18" charset="2"/>
              </a:rPr>
              <a:t>（</a:t>
            </a:r>
            <a:r>
              <a:rPr lang="en-US" altLang="zh-CN" sz="2000" i="1" kern="0" dirty="0" smtClean="0">
                <a:sym typeface="Symbol" panose="05050102010706020507" pitchFamily="18" charset="2"/>
              </a:rPr>
              <a:t>dB/km</a:t>
            </a:r>
            <a:r>
              <a:rPr lang="zh-CN" altLang="en-US" sz="2000" kern="0" dirty="0" smtClean="0">
                <a:sym typeface="Symbol" panose="05050102010706020507" pitchFamily="18" charset="2"/>
              </a:rPr>
              <a:t>）</a:t>
            </a:r>
            <a:r>
              <a:rPr lang="zh-CN" altLang="en-US" sz="2000" kern="0" dirty="0" smtClean="0"/>
              <a:t>因而主要作用在短波长区。</a:t>
            </a:r>
          </a:p>
          <a:p>
            <a:pPr>
              <a:lnSpc>
                <a:spcPct val="150000"/>
              </a:lnSpc>
            </a:pPr>
            <a:r>
              <a:rPr lang="zh-CN" altLang="en-US" sz="2000" kern="0" dirty="0" smtClean="0"/>
              <a:t>瑞利散射损耗对光纤来说是其本身固有的，因而它确定了光纤损耗的最终极限。</a:t>
            </a:r>
          </a:p>
          <a:p>
            <a:pPr>
              <a:lnSpc>
                <a:spcPct val="150000"/>
              </a:lnSpc>
            </a:pPr>
            <a:r>
              <a:rPr lang="zh-CN" altLang="en-US" sz="2000" kern="0" dirty="0" smtClean="0"/>
              <a:t>在</a:t>
            </a:r>
            <a:r>
              <a:rPr lang="en-US" altLang="zh-CN" sz="2000" kern="0" dirty="0" smtClean="0"/>
              <a:t>1.55 </a:t>
            </a:r>
            <a:r>
              <a:rPr lang="en-US" altLang="zh-CN" sz="2000" kern="0" dirty="0" smtClean="0">
                <a:sym typeface="Symbol" panose="05050102010706020507" pitchFamily="18" charset="2"/>
              </a:rPr>
              <a:t>m</a:t>
            </a:r>
            <a:r>
              <a:rPr lang="zh-CN" altLang="en-US" sz="2000" kern="0" dirty="0" smtClean="0">
                <a:sym typeface="Symbol" panose="05050102010706020507" pitchFamily="18" charset="2"/>
              </a:rPr>
              <a:t>波段，</a:t>
            </a:r>
            <a:r>
              <a:rPr lang="zh-CN" altLang="en-US" sz="2000" kern="0" dirty="0" smtClean="0"/>
              <a:t>瑞利散射引起的损耗仍达</a:t>
            </a:r>
            <a:r>
              <a:rPr lang="en-US" altLang="zh-CN" sz="2000" kern="0" dirty="0" smtClean="0"/>
              <a:t>0.12~0.16 </a:t>
            </a:r>
            <a:r>
              <a:rPr lang="en-US" altLang="zh-CN" sz="2000" i="1" kern="0" dirty="0" smtClean="0">
                <a:sym typeface="Symbol" panose="05050102010706020507" pitchFamily="18" charset="2"/>
              </a:rPr>
              <a:t>dB/km</a:t>
            </a:r>
            <a:r>
              <a:rPr lang="en-US" altLang="zh-CN" sz="2000" kern="0" dirty="0" smtClean="0"/>
              <a:t> </a:t>
            </a:r>
            <a:r>
              <a:rPr lang="zh-CN" altLang="en-US" sz="2000" kern="0" dirty="0" smtClean="0"/>
              <a:t>，是该段损耗的主要原因。</a:t>
            </a:r>
          </a:p>
        </p:txBody>
      </p:sp>
    </p:spTree>
    <p:extLst>
      <p:ext uri="{BB962C8B-B14F-4D97-AF65-F5344CB8AC3E}">
        <p14:creationId xmlns:p14="http://schemas.microsoft.com/office/powerpoint/2010/main" val="45711833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73</a:t>
            </a:fld>
            <a:endParaRPr lang="en-US" altLang="zh-CN"/>
          </a:p>
        </p:txBody>
      </p:sp>
      <p:sp>
        <p:nvSpPr>
          <p:cNvPr id="3" name="标题 318465"/>
          <p:cNvSpPr txBox="1">
            <a:spLocks noChangeArrowheads="1"/>
          </p:cNvSpPr>
          <p:nvPr/>
        </p:nvSpPr>
        <p:spPr>
          <a:xfrm>
            <a:off x="9220362" y="273050"/>
            <a:ext cx="2847814" cy="11430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zh-CN" altLang="en-US" sz="2800" kern="0" dirty="0" smtClean="0"/>
              <a:t>光纤的损耗机理</a:t>
            </a:r>
            <a:endParaRPr lang="en-US" altLang="zh-CN" sz="2800" kern="0" dirty="0" smtClean="0"/>
          </a:p>
        </p:txBody>
      </p:sp>
      <p:sp>
        <p:nvSpPr>
          <p:cNvPr id="4" name="文本占位符 318466"/>
          <p:cNvSpPr txBox="1">
            <a:spLocks noChangeArrowheads="1"/>
          </p:cNvSpPr>
          <p:nvPr/>
        </p:nvSpPr>
        <p:spPr>
          <a:xfrm>
            <a:off x="550862" y="1287462"/>
            <a:ext cx="10898188" cy="48006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150000"/>
              </a:lnSpc>
            </a:pPr>
            <a:r>
              <a:rPr lang="zh-CN" altLang="en-US" sz="1800" kern="0" dirty="0" smtClean="0">
                <a:solidFill>
                  <a:schemeClr val="hlink"/>
                </a:solidFill>
              </a:rPr>
              <a:t>辐射损耗又称弯曲损耗</a:t>
            </a:r>
            <a:r>
              <a:rPr lang="zh-CN" altLang="en-US" sz="1800" kern="0" dirty="0" smtClean="0"/>
              <a:t>，包括两类：一是弯曲半径远大于光纤直径，二是光纤成缆时轴向产生的随机性微弯。</a:t>
            </a:r>
          </a:p>
          <a:p>
            <a:pPr>
              <a:lnSpc>
                <a:spcPct val="150000"/>
              </a:lnSpc>
              <a:spcBef>
                <a:spcPct val="0"/>
              </a:spcBef>
            </a:pPr>
            <a:r>
              <a:rPr lang="zh-CN" altLang="en-US" sz="1800" kern="0" dirty="0" smtClean="0">
                <a:solidFill>
                  <a:schemeClr val="hlink"/>
                </a:solidFill>
              </a:rPr>
              <a:t>定性解释</a:t>
            </a:r>
            <a:r>
              <a:rPr lang="zh-CN" altLang="en-US" sz="1800" kern="0" dirty="0" smtClean="0"/>
              <a:t>：导模的部分能量在光纤包层中（消失场拖尾）于纤芯中的场一起传输。当发生弯曲时，离中心较远的消失场尾部须以较大的速度行进，以便与纤芯中的场一同前进。这有可能要求离纤芯远的消失场尾部以大于光速的速度前进，由于这是不可能的，因此这部分场将辐射出去而损耗掉。</a:t>
            </a:r>
          </a:p>
        </p:txBody>
      </p:sp>
      <p:pic>
        <p:nvPicPr>
          <p:cNvPr id="5" name="图片 318467" descr="wj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251" y="3378200"/>
            <a:ext cx="4952900" cy="231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905488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74</a:t>
            </a:fld>
            <a:endParaRPr lang="en-US" altLang="zh-CN"/>
          </a:p>
        </p:txBody>
      </p:sp>
      <p:sp>
        <p:nvSpPr>
          <p:cNvPr id="3" name="文本占位符 103425"/>
          <p:cNvSpPr txBox="1">
            <a:spLocks noChangeArrowheads="1"/>
          </p:cNvSpPr>
          <p:nvPr/>
        </p:nvSpPr>
        <p:spPr bwMode="auto">
          <a:xfrm>
            <a:off x="1325166" y="1557068"/>
            <a:ext cx="6205538" cy="382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lvl="1" indent="-285750" algn="l" rtl="0" fontAlgn="base">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lvl="2" indent="-228600" algn="l" rtl="0" fontAlgn="base">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lvl="3" indent="-228600" algn="l" rtl="0" fontAlgn="base">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lvl="4" indent="-228600" algn="l" rtl="0" fontAlgn="base">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lr>
                <a:schemeClr val="accent1"/>
              </a:buClr>
              <a:buSzPct val="50000"/>
              <a:buFont typeface="Wingdings" pitchFamily="2" charset="2"/>
              <a:buChar char="n"/>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lr>
                <a:schemeClr val="accent1"/>
              </a:buClr>
              <a:buSzPct val="50000"/>
              <a:buFont typeface="Wingdings" pitchFamily="2" charset="2"/>
              <a:buChar char="n"/>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lr>
                <a:schemeClr val="accent1"/>
              </a:buClr>
              <a:buSzPct val="50000"/>
              <a:buFont typeface="Wingdings" pitchFamily="2" charset="2"/>
              <a:buChar char="n"/>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lr>
                <a:schemeClr val="accent1"/>
              </a:buClr>
              <a:buSzPct val="50000"/>
              <a:buFont typeface="Wingdings" pitchFamily="2" charset="2"/>
              <a:buChar char="n"/>
              <a:defRPr sz="2000" b="0" i="0" u="none" kern="1200" baseline="0">
                <a:solidFill>
                  <a:schemeClr val="tx1"/>
                </a:solidFill>
                <a:latin typeface="+mn-lt"/>
                <a:ea typeface="+mn-ea"/>
                <a:cs typeface="+mn-cs"/>
              </a:defRPr>
            </a:lvl9pPr>
          </a:lstStyle>
          <a:p>
            <a:pPr>
              <a:lnSpc>
                <a:spcPct val="130000"/>
              </a:lnSpc>
              <a:buFont typeface="Wingdings" panose="05000000000000000000" pitchFamily="2" charset="2"/>
              <a:buNone/>
            </a:pPr>
            <a:r>
              <a:rPr lang="zh-CN" altLang="en-US" dirty="0" smtClean="0">
                <a:latin typeface="华文中宋" panose="02010600040101010101" pitchFamily="2" charset="-122"/>
                <a:ea typeface="华文中宋" panose="02010600040101010101" pitchFamily="2" charset="-122"/>
              </a:rPr>
              <a:t>光纤的结构与分类</a:t>
            </a:r>
          </a:p>
          <a:p>
            <a:pPr>
              <a:lnSpc>
                <a:spcPct val="130000"/>
              </a:lnSpc>
              <a:buFont typeface="Wingdings" panose="05000000000000000000" pitchFamily="2" charset="2"/>
              <a:buNone/>
            </a:pPr>
            <a:r>
              <a:rPr lang="zh-CN" altLang="en-US" dirty="0">
                <a:latin typeface="华文中宋" panose="02010600040101010101" pitchFamily="2" charset="-122"/>
                <a:ea typeface="华文中宋" panose="02010600040101010101" pitchFamily="2" charset="-122"/>
              </a:rPr>
              <a:t>光纤光缆的制作</a:t>
            </a:r>
          </a:p>
          <a:p>
            <a:pPr>
              <a:lnSpc>
                <a:spcPct val="130000"/>
              </a:lnSpc>
              <a:buFont typeface="Wingdings" panose="05000000000000000000" pitchFamily="2" charset="2"/>
              <a:buNone/>
            </a:pPr>
            <a:r>
              <a:rPr lang="zh-CN" altLang="en-US" dirty="0" smtClean="0">
                <a:latin typeface="华文中宋" panose="02010600040101010101" pitchFamily="2" charset="-122"/>
                <a:ea typeface="华文中宋" panose="02010600040101010101" pitchFamily="2" charset="-122"/>
              </a:rPr>
              <a:t>光纤的损耗特性</a:t>
            </a:r>
          </a:p>
          <a:p>
            <a:pPr>
              <a:lnSpc>
                <a:spcPct val="130000"/>
              </a:lnSpc>
              <a:buFont typeface="Wingdings" panose="05000000000000000000" pitchFamily="2" charset="2"/>
              <a:buNone/>
            </a:pPr>
            <a:r>
              <a:rPr lang="zh-CN" altLang="en-US" dirty="0">
                <a:solidFill>
                  <a:srgbClr val="FF0000"/>
                </a:solidFill>
                <a:latin typeface="华文中宋" panose="02010600040101010101" pitchFamily="2" charset="-122"/>
                <a:ea typeface="华文中宋" panose="02010600040101010101" pitchFamily="2" charset="-122"/>
              </a:rPr>
              <a:t>光纤的色散特性及色散限制</a:t>
            </a:r>
          </a:p>
          <a:p>
            <a:pPr>
              <a:lnSpc>
                <a:spcPct val="130000"/>
              </a:lnSpc>
              <a:buFont typeface="Wingdings" panose="05000000000000000000" pitchFamily="2" charset="2"/>
              <a:buNone/>
            </a:pPr>
            <a:r>
              <a:rPr lang="zh-CN" altLang="en-US" dirty="0" smtClean="0">
                <a:latin typeface="华文中宋" panose="02010600040101010101" pitchFamily="2" charset="-122"/>
                <a:ea typeface="华文中宋" panose="02010600040101010101" pitchFamily="2" charset="-122"/>
              </a:rPr>
              <a:t>光纤中的非线性光学效应</a:t>
            </a:r>
          </a:p>
          <a:p>
            <a:pPr>
              <a:lnSpc>
                <a:spcPct val="130000"/>
              </a:lnSpc>
              <a:buFont typeface="Wingdings" panose="05000000000000000000" pitchFamily="2" charset="2"/>
              <a:buNone/>
            </a:pPr>
            <a:endParaRPr lang="zh-CN" altLang="en-US" dirty="0" smtClean="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313667674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75</a:t>
            </a:fld>
            <a:endParaRPr lang="en-US" altLang="zh-CN"/>
          </a:p>
        </p:txBody>
      </p:sp>
      <p:sp>
        <p:nvSpPr>
          <p:cNvPr id="3" name="文本占位符 310273"/>
          <p:cNvSpPr txBox="1">
            <a:spLocks noChangeArrowheads="1"/>
          </p:cNvSpPr>
          <p:nvPr/>
        </p:nvSpPr>
        <p:spPr>
          <a:xfrm>
            <a:off x="349358" y="1333500"/>
            <a:ext cx="11375756" cy="35052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zh-CN" altLang="en-US" sz="1800" kern="0" dirty="0" smtClean="0"/>
              <a:t>色散</a:t>
            </a:r>
            <a:r>
              <a:rPr lang="zh-TW" altLang="en-US" sz="1800" kern="0" dirty="0" smtClean="0"/>
              <a:t>(</a:t>
            </a:r>
            <a:r>
              <a:rPr lang="en-US" altLang="zh-TW" sz="1800" kern="0" dirty="0" smtClean="0"/>
              <a:t>Dispersion)</a:t>
            </a:r>
            <a:r>
              <a:rPr lang="zh-CN" altLang="en-US" sz="1800" kern="0" dirty="0" smtClean="0"/>
              <a:t>：光脉冲沿着光纤行进一段距离后造成的频宽变粗。它是限制传输速率的主要因素</a:t>
            </a:r>
            <a:r>
              <a:rPr lang="zh-CN" altLang="en-US" sz="1800" kern="0" dirty="0" smtClean="0"/>
              <a:t>。</a:t>
            </a:r>
            <a:endParaRPr lang="en-US" altLang="zh-CN" sz="1800" kern="0" dirty="0" smtClean="0"/>
          </a:p>
          <a:p>
            <a:endParaRPr lang="zh-TW" altLang="en-US" sz="1800" kern="0" dirty="0" smtClean="0"/>
          </a:p>
          <a:p>
            <a:pPr lvl="1">
              <a:lnSpc>
                <a:spcPct val="200000"/>
              </a:lnSpc>
            </a:pPr>
            <a:r>
              <a:rPr lang="zh-CN" altLang="en-US" sz="1800" b="1" kern="0" dirty="0" smtClean="0"/>
              <a:t>模间色散：只发生在多模光纤，因为不同模式的光沿着不同的路径传输。</a:t>
            </a:r>
            <a:endParaRPr lang="zh-TW" altLang="en-US" sz="1800" b="1" kern="0" dirty="0" smtClean="0"/>
          </a:p>
          <a:p>
            <a:pPr lvl="1">
              <a:lnSpc>
                <a:spcPct val="200000"/>
              </a:lnSpc>
            </a:pPr>
            <a:r>
              <a:rPr lang="zh-CN" altLang="en-US" sz="1800" b="1" kern="0" dirty="0" smtClean="0"/>
              <a:t>材料色散：不同波长的光行进速度不同</a:t>
            </a:r>
            <a:r>
              <a:rPr lang="zh-TW" altLang="en-US" sz="1800" b="1" kern="0" dirty="0" smtClean="0"/>
              <a:t>。</a:t>
            </a:r>
          </a:p>
          <a:p>
            <a:pPr lvl="1">
              <a:lnSpc>
                <a:spcPct val="200000"/>
              </a:lnSpc>
            </a:pPr>
            <a:r>
              <a:rPr lang="zh-CN" altLang="en-US" sz="1800" b="1" kern="0" dirty="0" smtClean="0"/>
              <a:t>波导色散：发生原因是光能量在纤芯及包层中传输时，会以稍有不同的速度行进。在单模光纤中，通过改变光纤内部结构来改变光纤的色散非常重要。</a:t>
            </a:r>
            <a:endParaRPr lang="en-US" altLang="zh-TW" sz="1800" b="1" kern="0" dirty="0" smtClean="0"/>
          </a:p>
        </p:txBody>
      </p:sp>
      <p:sp>
        <p:nvSpPr>
          <p:cNvPr id="4" name="标题 310274"/>
          <p:cNvSpPr txBox="1">
            <a:spLocks noChangeArrowheads="1"/>
          </p:cNvSpPr>
          <p:nvPr/>
        </p:nvSpPr>
        <p:spPr>
          <a:xfrm>
            <a:off x="9614028" y="282575"/>
            <a:ext cx="2577972" cy="11430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zh-CN" altLang="en-US" sz="2800" kern="0" dirty="0" smtClean="0"/>
              <a:t>常见光纤名词</a:t>
            </a:r>
            <a:endParaRPr lang="en-US" altLang="zh-CN" sz="2800" kern="0" dirty="0" smtClean="0"/>
          </a:p>
        </p:txBody>
      </p:sp>
    </p:spTree>
    <p:extLst>
      <p:ext uri="{BB962C8B-B14F-4D97-AF65-F5344CB8AC3E}">
        <p14:creationId xmlns:p14="http://schemas.microsoft.com/office/powerpoint/2010/main" val="922400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76</a:t>
            </a:fld>
            <a:endParaRPr lang="en-US" altLang="zh-CN"/>
          </a:p>
        </p:txBody>
      </p:sp>
      <p:sp>
        <p:nvSpPr>
          <p:cNvPr id="3" name="矩形 2"/>
          <p:cNvSpPr/>
          <p:nvPr/>
        </p:nvSpPr>
        <p:spPr>
          <a:xfrm>
            <a:off x="8074025" y="270202"/>
            <a:ext cx="4171950" cy="523220"/>
          </a:xfrm>
          <a:prstGeom prst="rect">
            <a:avLst/>
          </a:prstGeom>
          <a:noFill/>
          <a:ln w="9525">
            <a:noFill/>
            <a:miter/>
          </a:ln>
          <a:effectLst>
            <a:outerShdw dist="35921" dir="2699999" algn="ctr" rotWithShape="0">
              <a:schemeClr val="bg2"/>
            </a:outerShdw>
          </a:effectLst>
        </p:spPr>
        <p:txBody>
          <a:bodyPr wrap="square" anchor="ctr">
            <a:spAutoFit/>
          </a:bodyPr>
          <a:lstStyle/>
          <a:p>
            <a:pPr algn="ctr" eaLnBrk="0" hangingPunct="0"/>
            <a:r>
              <a:rPr lang="zh-CN" altLang="en-US" sz="2800" b="1" kern="0" dirty="0">
                <a:solidFill>
                  <a:schemeClr val="tx2"/>
                </a:solidFill>
                <a:latin typeface="黑体" panose="02010609060101010101" pitchFamily="49" charset="-122"/>
                <a:ea typeface="黑体" panose="02010609060101010101" pitchFamily="49" charset="-122"/>
                <a:cs typeface="+mj-cs"/>
              </a:rPr>
              <a:t>光纤的色散特性</a:t>
            </a:r>
            <a:endParaRPr lang="en-US" altLang="zh-CN" sz="2800" b="1" kern="0" dirty="0">
              <a:solidFill>
                <a:schemeClr val="tx2"/>
              </a:solidFill>
              <a:latin typeface="黑体" panose="02010609060101010101" pitchFamily="49" charset="-122"/>
              <a:ea typeface="黑体" panose="02010609060101010101" pitchFamily="49" charset="-122"/>
              <a:cs typeface="+mj-cs"/>
            </a:endParaRPr>
          </a:p>
        </p:txBody>
      </p:sp>
      <p:sp>
        <p:nvSpPr>
          <p:cNvPr id="4" name="矩形 3"/>
          <p:cNvSpPr/>
          <p:nvPr/>
        </p:nvSpPr>
        <p:spPr>
          <a:xfrm>
            <a:off x="762000" y="1371600"/>
            <a:ext cx="10820400" cy="1371600"/>
          </a:xfrm>
          <a:prstGeom prst="rect">
            <a:avLst/>
          </a:prstGeom>
          <a:noFill/>
          <a:ln w="9525">
            <a:noFill/>
            <a:miter/>
          </a:ln>
        </p:spPr>
        <p:txBody>
          <a:bodyPr/>
          <a:lstStyle/>
          <a:p>
            <a:pPr eaLnBrk="0" hangingPunct="0"/>
            <a:r>
              <a:rPr lang="zh-CN" altLang="en-US" sz="2000" noProof="1" smtClean="0">
                <a:solidFill>
                  <a:srgbClr val="FF3300"/>
                </a:solidFill>
                <a:latin typeface="黑体" pitchFamily="2" charset="-122"/>
                <a:ea typeface="黑体" pitchFamily="2" charset="-122"/>
                <a:cs typeface="+mn-ea"/>
              </a:rPr>
              <a:t>色散</a:t>
            </a:r>
            <a:r>
              <a:rPr lang="zh-CN" altLang="en-US" sz="2000" noProof="1">
                <a:solidFill>
                  <a:srgbClr val="FF3300"/>
                </a:solidFill>
                <a:latin typeface="黑体" pitchFamily="2" charset="-122"/>
                <a:ea typeface="黑体" pitchFamily="2" charset="-122"/>
                <a:cs typeface="+mn-ea"/>
              </a:rPr>
              <a:t>：</a:t>
            </a:r>
            <a:r>
              <a:rPr lang="zh-CN" altLang="en-US" sz="2000" noProof="1">
                <a:latin typeface="黑体" pitchFamily="2" charset="-122"/>
                <a:ea typeface="黑体" pitchFamily="2" charset="-122"/>
                <a:cs typeface="+mn-ea"/>
              </a:rPr>
              <a:t>信号能量中的各种分量由于在光纤中传输速度不同，而引起的信号畸变。</a:t>
            </a:r>
            <a:r>
              <a:rPr lang="zh-CN" altLang="en-US" sz="2000" noProof="1">
                <a:solidFill>
                  <a:schemeClr val="folHlink"/>
                </a:solidFill>
                <a:latin typeface="黑体" pitchFamily="2" charset="-122"/>
                <a:ea typeface="黑体" pitchFamily="2" charset="-122"/>
                <a:cs typeface="+mn-ea"/>
              </a:rPr>
              <a:t>将引起光脉冲展宽和码间串扰，最终影响通信距离和容量。</a:t>
            </a:r>
            <a:endParaRPr lang="zh-CN" altLang="en-US" sz="2000" noProof="1">
              <a:solidFill>
                <a:schemeClr val="folHlink"/>
              </a:solidFill>
              <a:latin typeface="黑体" pitchFamily="2" charset="-122"/>
              <a:ea typeface="黑体" pitchFamily="2" charset="-122"/>
            </a:endParaRPr>
          </a:p>
        </p:txBody>
      </p:sp>
      <p:sp>
        <p:nvSpPr>
          <p:cNvPr id="5" name="文本框 4"/>
          <p:cNvSpPr txBox="1"/>
          <p:nvPr/>
        </p:nvSpPr>
        <p:spPr>
          <a:xfrm>
            <a:off x="438149" y="2739023"/>
            <a:ext cx="11026503" cy="1520416"/>
          </a:xfrm>
          <a:prstGeom prst="rect">
            <a:avLst/>
          </a:prstGeom>
          <a:noFill/>
          <a:ln w="9525">
            <a:noFill/>
            <a:miter/>
          </a:ln>
        </p:spPr>
        <p:txBody>
          <a:bodyPr wrap="square">
            <a:spAutoFit/>
          </a:bodyPr>
          <a:lstStyle/>
          <a:p>
            <a:pPr>
              <a:buFont typeface="Arial" panose="020B0604020202020204" pitchFamily="34" charset="0"/>
              <a:buChar char="•"/>
            </a:pPr>
            <a:r>
              <a:rPr lang="en-US" altLang="zh-CN" sz="1400" noProof="1">
                <a:latin typeface="Arial Black" pitchFamily="34" charset="0"/>
                <a:ea typeface="黑体" pitchFamily="2" charset="-122"/>
                <a:cs typeface="+mn-ea"/>
              </a:rPr>
              <a:t> </a:t>
            </a:r>
            <a:r>
              <a:rPr lang="en-US" altLang="zh-CN" sz="1400" noProof="1">
                <a:solidFill>
                  <a:srgbClr val="FFFF00"/>
                </a:solidFill>
                <a:latin typeface="Arial Black" pitchFamily="34" charset="0"/>
                <a:ea typeface="黑体" pitchFamily="2" charset="-122"/>
                <a:cs typeface="+mn-ea"/>
              </a:rPr>
              <a:t>   </a:t>
            </a:r>
            <a:r>
              <a:rPr lang="zh-CN" altLang="en-US" sz="2000" noProof="1">
                <a:solidFill>
                  <a:srgbClr val="FF3300"/>
                </a:solidFill>
                <a:latin typeface="Arial Black" pitchFamily="34" charset="0"/>
                <a:ea typeface="黑体" pitchFamily="2" charset="-122"/>
                <a:cs typeface="+mn-ea"/>
              </a:rPr>
              <a:t>色散类型</a:t>
            </a:r>
            <a:endParaRPr lang="zh-CN" altLang="en-US" sz="2000" noProof="1">
              <a:solidFill>
                <a:srgbClr val="FF3300"/>
              </a:solidFill>
              <a:latin typeface="Arial Black" pitchFamily="34" charset="0"/>
              <a:ea typeface="黑体" pitchFamily="2" charset="-122"/>
            </a:endParaRPr>
          </a:p>
          <a:p>
            <a:pPr lvl="1">
              <a:lnSpc>
                <a:spcPct val="130000"/>
              </a:lnSpc>
              <a:buFont typeface="Arial" panose="020B0604020202020204" pitchFamily="34" charset="0"/>
              <a:buChar char="•"/>
            </a:pPr>
            <a:r>
              <a:rPr lang="zh-CN" altLang="en-US" sz="1400" noProof="1">
                <a:solidFill>
                  <a:schemeClr val="folHlink"/>
                </a:solidFill>
                <a:latin typeface="Arial Black" pitchFamily="34" charset="0"/>
                <a:ea typeface="黑体" pitchFamily="2" charset="-122"/>
                <a:cs typeface="+mn-ea"/>
              </a:rPr>
              <a:t>模间色散</a:t>
            </a:r>
            <a:r>
              <a:rPr lang="zh-CN" altLang="en-US" sz="1400" noProof="1">
                <a:latin typeface="Arial Black" pitchFamily="34" charset="0"/>
                <a:ea typeface="黑体" pitchFamily="2" charset="-122"/>
                <a:cs typeface="+mn-ea"/>
              </a:rPr>
              <a:t>：不同模式对应有不同的模折射率，导致群速度不同和脉冲展宽</a:t>
            </a:r>
            <a:r>
              <a:rPr lang="zh-CN" altLang="en-US" sz="1400" noProof="1">
                <a:solidFill>
                  <a:srgbClr val="CC0066"/>
                </a:solidFill>
                <a:latin typeface="Arial Black" pitchFamily="34" charset="0"/>
                <a:ea typeface="黑体" pitchFamily="2" charset="-122"/>
                <a:cs typeface="+mn-ea"/>
              </a:rPr>
              <a:t>（仅多模光纤有）</a:t>
            </a:r>
            <a:endParaRPr lang="zh-CN" altLang="en-US" sz="1400" noProof="1">
              <a:solidFill>
                <a:srgbClr val="CC0066"/>
              </a:solidFill>
              <a:latin typeface="Arial Black" pitchFamily="34" charset="0"/>
              <a:ea typeface="黑体" pitchFamily="2" charset="-122"/>
            </a:endParaRPr>
          </a:p>
          <a:p>
            <a:pPr lvl="1">
              <a:lnSpc>
                <a:spcPct val="130000"/>
              </a:lnSpc>
              <a:buFont typeface="Arial" panose="020B0604020202020204" pitchFamily="34" charset="0"/>
              <a:buChar char="•"/>
            </a:pPr>
            <a:r>
              <a:rPr lang="zh-CN" altLang="en-US" sz="1400" noProof="1">
                <a:solidFill>
                  <a:schemeClr val="folHlink"/>
                </a:solidFill>
                <a:latin typeface="Arial Black" pitchFamily="34" charset="0"/>
                <a:ea typeface="黑体" pitchFamily="2" charset="-122"/>
                <a:cs typeface="+mn-ea"/>
              </a:rPr>
              <a:t>波导色散</a:t>
            </a:r>
            <a:r>
              <a:rPr lang="zh-CN" altLang="en-US" sz="1400" noProof="1">
                <a:latin typeface="Arial Black" pitchFamily="34" charset="0"/>
                <a:ea typeface="黑体" pitchFamily="2" charset="-122"/>
                <a:cs typeface="+mn-ea"/>
              </a:rPr>
              <a:t> </a:t>
            </a:r>
            <a:r>
              <a:rPr lang="en-US" altLang="zh-CN" sz="1400" noProof="1">
                <a:solidFill>
                  <a:schemeClr val="folHlink"/>
                </a:solidFill>
                <a:latin typeface="Arial Black" pitchFamily="34" charset="0"/>
                <a:ea typeface="黑体" pitchFamily="2" charset="-122"/>
                <a:cs typeface="+mn-ea"/>
                <a:sym typeface="Symbol" pitchFamily="18" charset="2"/>
              </a:rPr>
              <a:t></a:t>
            </a:r>
            <a:r>
              <a:rPr lang="en-US" altLang="zh-CN" sz="1400" noProof="1">
                <a:solidFill>
                  <a:schemeClr val="folHlink"/>
                </a:solidFill>
                <a:latin typeface="Arial Black" pitchFamily="34" charset="0"/>
                <a:ea typeface="黑体" pitchFamily="2" charset="-122"/>
                <a:cs typeface="+mn-ea"/>
              </a:rPr>
              <a:t>(</a:t>
            </a:r>
            <a:r>
              <a:rPr lang="en-US" altLang="zh-CN" sz="1400" noProof="1">
                <a:solidFill>
                  <a:schemeClr val="folHlink"/>
                </a:solidFill>
                <a:latin typeface="Arial Black" pitchFamily="34" charset="0"/>
                <a:ea typeface="黑体" pitchFamily="2" charset="-122"/>
                <a:cs typeface="+mn-ea"/>
                <a:sym typeface="Symbol" pitchFamily="18" charset="2"/>
              </a:rPr>
              <a:t>)</a:t>
            </a:r>
            <a:r>
              <a:rPr lang="zh-CN" altLang="en-US" sz="1400" noProof="1">
                <a:latin typeface="Arial Black" pitchFamily="34" charset="0"/>
                <a:ea typeface="黑体" pitchFamily="2" charset="-122"/>
                <a:cs typeface="+mn-ea"/>
                <a:sym typeface="Symbol" pitchFamily="18" charset="2"/>
              </a:rPr>
              <a:t>：传播常数随频率变化</a:t>
            </a:r>
            <a:endParaRPr lang="zh-CN" altLang="en-US" sz="1400" noProof="1">
              <a:latin typeface="Arial Black" pitchFamily="34" charset="0"/>
              <a:ea typeface="黑体" pitchFamily="2" charset="-122"/>
              <a:sym typeface="Symbol" pitchFamily="18" charset="2"/>
            </a:endParaRPr>
          </a:p>
          <a:p>
            <a:pPr lvl="1">
              <a:lnSpc>
                <a:spcPct val="130000"/>
              </a:lnSpc>
              <a:buFont typeface="Arial" panose="020B0604020202020204" pitchFamily="34" charset="0"/>
              <a:buChar char="•"/>
            </a:pPr>
            <a:r>
              <a:rPr lang="zh-CN" altLang="en-US" sz="1400" noProof="1">
                <a:solidFill>
                  <a:schemeClr val="folHlink"/>
                </a:solidFill>
                <a:latin typeface="Arial Black" pitchFamily="34" charset="0"/>
                <a:ea typeface="黑体" pitchFamily="2" charset="-122"/>
                <a:cs typeface="+mn-ea"/>
              </a:rPr>
              <a:t>材料色散 </a:t>
            </a:r>
            <a:r>
              <a:rPr lang="en-US" altLang="zh-CN" sz="1400" noProof="1">
                <a:solidFill>
                  <a:schemeClr val="folHlink"/>
                </a:solidFill>
                <a:latin typeface="Arial Black" pitchFamily="34" charset="0"/>
                <a:ea typeface="黑体" pitchFamily="2" charset="-122"/>
                <a:cs typeface="+mn-ea"/>
              </a:rPr>
              <a:t>n(</a:t>
            </a:r>
            <a:r>
              <a:rPr lang="en-US" altLang="zh-CN" sz="1400" noProof="1">
                <a:solidFill>
                  <a:schemeClr val="folHlink"/>
                </a:solidFill>
                <a:latin typeface="Arial Black" pitchFamily="34" charset="0"/>
                <a:ea typeface="黑体" pitchFamily="2" charset="-122"/>
                <a:cs typeface="+mn-ea"/>
                <a:sym typeface="Symbol" pitchFamily="18" charset="2"/>
              </a:rPr>
              <a:t>)</a:t>
            </a:r>
            <a:r>
              <a:rPr lang="zh-CN" altLang="en-US" sz="1400" noProof="1">
                <a:latin typeface="Arial Black" pitchFamily="34" charset="0"/>
                <a:ea typeface="黑体" pitchFamily="2" charset="-122"/>
                <a:cs typeface="+mn-ea"/>
                <a:sym typeface="Symbol" pitchFamily="18" charset="2"/>
              </a:rPr>
              <a:t>：折射率随频率变化</a:t>
            </a:r>
            <a:endParaRPr lang="zh-CN" altLang="en-US" sz="1400" noProof="1">
              <a:latin typeface="Arial Black" pitchFamily="34" charset="0"/>
              <a:ea typeface="黑体" pitchFamily="2" charset="-122"/>
              <a:sym typeface="Symbol" pitchFamily="18" charset="2"/>
            </a:endParaRPr>
          </a:p>
          <a:p>
            <a:pPr lvl="1">
              <a:lnSpc>
                <a:spcPct val="130000"/>
              </a:lnSpc>
              <a:buFont typeface="Arial" panose="020B0604020202020204" pitchFamily="34" charset="0"/>
              <a:buChar char="•"/>
            </a:pPr>
            <a:r>
              <a:rPr lang="zh-CN" altLang="en-US" sz="1400" noProof="1">
                <a:solidFill>
                  <a:schemeClr val="folHlink"/>
                </a:solidFill>
                <a:latin typeface="Arial Black" pitchFamily="34" charset="0"/>
                <a:ea typeface="黑体" pitchFamily="2" charset="-122"/>
                <a:cs typeface="+mn-ea"/>
              </a:rPr>
              <a:t>偏振模色散</a:t>
            </a:r>
            <a:r>
              <a:rPr lang="en-US" altLang="zh-CN" sz="1400" noProof="1">
                <a:solidFill>
                  <a:schemeClr val="folHlink"/>
                </a:solidFill>
                <a:latin typeface="Arial Black" pitchFamily="34" charset="0"/>
                <a:ea typeface="黑体" pitchFamily="2" charset="-122"/>
                <a:cs typeface="+mn-ea"/>
              </a:rPr>
              <a:t>PMD</a:t>
            </a:r>
            <a:endParaRPr lang="en-US" altLang="zh-CN" sz="1400" noProof="1">
              <a:solidFill>
                <a:schemeClr val="folHlink"/>
              </a:solidFill>
              <a:latin typeface="Arial Black" pitchFamily="34" charset="0"/>
              <a:ea typeface="黑体" pitchFamily="2" charset="-122"/>
            </a:endParaRPr>
          </a:p>
        </p:txBody>
      </p:sp>
      <p:sp>
        <p:nvSpPr>
          <p:cNvPr id="6" name="文本框 5"/>
          <p:cNvSpPr txBox="1"/>
          <p:nvPr/>
        </p:nvSpPr>
        <p:spPr>
          <a:xfrm>
            <a:off x="4486274" y="3476536"/>
            <a:ext cx="2181255" cy="519113"/>
          </a:xfrm>
          <a:prstGeom prst="rect">
            <a:avLst/>
          </a:prstGeom>
          <a:noFill/>
          <a:ln w="9525">
            <a:noFill/>
            <a:miter/>
          </a:ln>
        </p:spPr>
        <p:txBody>
          <a:bodyPr wrap="square">
            <a:spAutoFit/>
          </a:bodyPr>
          <a:lstStyle/>
          <a:p>
            <a:r>
              <a:rPr lang="zh-CN" altLang="en-US" sz="2800" b="1" noProof="1">
                <a:solidFill>
                  <a:srgbClr val="660066"/>
                </a:solidFill>
                <a:effectLst>
                  <a:outerShdw blurRad="38100" dist="38100" dir="2700000">
                    <a:srgbClr val="C0C0C0"/>
                  </a:outerShdw>
                </a:effectLst>
                <a:latin typeface="Times New Roman" pitchFamily="18" charset="0"/>
                <a:ea typeface="黑体" pitchFamily="2" charset="-122"/>
                <a:cs typeface="+mn-ea"/>
              </a:rPr>
              <a:t>波长色散</a:t>
            </a:r>
            <a:endParaRPr lang="zh-CN" altLang="en-US" sz="2800" b="1" noProof="1">
              <a:solidFill>
                <a:srgbClr val="660066"/>
              </a:solidFill>
              <a:effectLst>
                <a:outerShdw blurRad="38100" dist="38100" dir="2700000">
                  <a:srgbClr val="C0C0C0"/>
                </a:outerShdw>
              </a:effectLst>
              <a:latin typeface="Times New Roman" pitchFamily="18" charset="0"/>
              <a:ea typeface="黑体" pitchFamily="2" charset="-122"/>
            </a:endParaRPr>
          </a:p>
        </p:txBody>
      </p:sp>
      <p:sp>
        <p:nvSpPr>
          <p:cNvPr id="7" name="右大括号 319493"/>
          <p:cNvSpPr>
            <a:spLocks/>
          </p:cNvSpPr>
          <p:nvPr/>
        </p:nvSpPr>
        <p:spPr bwMode="auto">
          <a:xfrm>
            <a:off x="4190999" y="3387725"/>
            <a:ext cx="206103" cy="762000"/>
          </a:xfrm>
          <a:prstGeom prst="rightBrace">
            <a:avLst>
              <a:gd name="adj1" fmla="val 41644"/>
              <a:gd name="adj2" fmla="val 50000"/>
            </a:avLst>
          </a:prstGeom>
          <a:noFill/>
          <a:ln w="28575" cap="sq">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just" eaLnBrk="0" hangingPunct="0"/>
            <a:endParaRPr lang="zh-CN" altLang="en-US">
              <a:latin typeface="Times New Roman" panose="02020603050405020304" pitchFamily="18" charset="0"/>
            </a:endParaRPr>
          </a:p>
        </p:txBody>
      </p:sp>
    </p:spTree>
    <p:extLst>
      <p:ext uri="{BB962C8B-B14F-4D97-AF65-F5344CB8AC3E}">
        <p14:creationId xmlns:p14="http://schemas.microsoft.com/office/powerpoint/2010/main" val="421644415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77</a:t>
            </a:fld>
            <a:endParaRPr lang="en-US" altLang="zh-CN"/>
          </a:p>
        </p:txBody>
      </p:sp>
      <p:sp>
        <p:nvSpPr>
          <p:cNvPr id="3" name="标题 320513"/>
          <p:cNvSpPr txBox="1">
            <a:spLocks noChangeArrowheads="1"/>
          </p:cNvSpPr>
          <p:nvPr/>
        </p:nvSpPr>
        <p:spPr>
          <a:xfrm>
            <a:off x="9165633" y="279078"/>
            <a:ext cx="2902542" cy="11430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zh-CN" altLang="en-US" sz="2800" kern="0" dirty="0" smtClean="0"/>
              <a:t>群速色散</a:t>
            </a:r>
            <a:r>
              <a:rPr lang="en-US" altLang="zh-CN" sz="2800" kern="0" dirty="0" smtClean="0"/>
              <a:t>(GVD)</a:t>
            </a:r>
          </a:p>
        </p:txBody>
      </p:sp>
      <p:sp>
        <p:nvSpPr>
          <p:cNvPr id="4" name="文本占位符 320514"/>
          <p:cNvSpPr txBox="1">
            <a:spLocks noChangeArrowheads="1"/>
          </p:cNvSpPr>
          <p:nvPr/>
        </p:nvSpPr>
        <p:spPr>
          <a:xfrm>
            <a:off x="539749" y="1013793"/>
            <a:ext cx="11195051" cy="24384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150000"/>
              </a:lnSpc>
            </a:pPr>
            <a:r>
              <a:rPr lang="zh-CN" altLang="en-US" sz="1800" kern="0" dirty="0" smtClean="0"/>
              <a:t>由光源发射进入光纤的光脉冲能量包含许多不同的频率分量，脉冲的不同频率分量将以不同的群速度传播，因而在传输过程中必将出现脉冲展宽，这种现象称为</a:t>
            </a:r>
            <a:r>
              <a:rPr lang="zh-CN" altLang="en-US" sz="1800" kern="0" dirty="0" smtClean="0">
                <a:solidFill>
                  <a:schemeClr val="folHlink"/>
                </a:solidFill>
              </a:rPr>
              <a:t>群速色散（</a:t>
            </a:r>
            <a:r>
              <a:rPr lang="en-US" altLang="zh-CN" sz="1800" kern="0" dirty="0" smtClean="0">
                <a:solidFill>
                  <a:schemeClr val="folHlink"/>
                </a:solidFill>
              </a:rPr>
              <a:t>GVD</a:t>
            </a:r>
            <a:r>
              <a:rPr lang="zh-CN" altLang="en-US" sz="1800" kern="0" dirty="0" smtClean="0">
                <a:solidFill>
                  <a:schemeClr val="folHlink"/>
                </a:solidFill>
              </a:rPr>
              <a:t>）、模内色散或简言之光纤色散。</a:t>
            </a:r>
            <a:r>
              <a:rPr lang="zh-CN" altLang="en-US" sz="1800" kern="0" dirty="0" smtClean="0"/>
              <a:t>包括材料色散和波导色散。</a:t>
            </a:r>
          </a:p>
        </p:txBody>
      </p:sp>
      <p:pic>
        <p:nvPicPr>
          <p:cNvPr id="5" name="图片 320515" descr="w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5000" y="2814638"/>
            <a:ext cx="5562600"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a:off x="539749" y="4704754"/>
            <a:ext cx="11318876" cy="646331"/>
          </a:xfrm>
          <a:prstGeom prst="rect">
            <a:avLst/>
          </a:prstGeom>
          <a:noFill/>
          <a:ln w="9525">
            <a:noFill/>
            <a:miter/>
          </a:ln>
        </p:spPr>
        <p:txBody>
          <a:bodyPr wrap="square">
            <a:spAutoFit/>
          </a:bodyPr>
          <a:lstStyle/>
          <a:p>
            <a:pPr>
              <a:spcBef>
                <a:spcPct val="50000"/>
              </a:spcBef>
            </a:pPr>
            <a:r>
              <a:rPr lang="en-US" altLang="zh-CN" noProof="1">
                <a:latin typeface="Times New Roman" pitchFamily="18" charset="0"/>
                <a:cs typeface="+mn-ea"/>
              </a:rPr>
              <a:t>Chromatic dispersion causes different wavelengths of a light pulse to travel at different speeds in fiber, resulting in pulse spreading</a:t>
            </a:r>
            <a:endParaRPr lang="en-US" altLang="zh-CN" noProof="1">
              <a:latin typeface="Times New Roman" pitchFamily="18" charset="0"/>
            </a:endParaRPr>
          </a:p>
        </p:txBody>
      </p:sp>
    </p:spTree>
    <p:extLst>
      <p:ext uri="{BB962C8B-B14F-4D97-AF65-F5344CB8AC3E}">
        <p14:creationId xmlns:p14="http://schemas.microsoft.com/office/powerpoint/2010/main" val="116727225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78</a:t>
            </a:fld>
            <a:endParaRPr lang="en-US" altLang="zh-CN"/>
          </a:p>
        </p:txBody>
      </p:sp>
      <p:sp>
        <p:nvSpPr>
          <p:cNvPr id="3" name="标题 323585"/>
          <p:cNvSpPr txBox="1">
            <a:spLocks noChangeArrowheads="1"/>
          </p:cNvSpPr>
          <p:nvPr/>
        </p:nvSpPr>
        <p:spPr>
          <a:xfrm>
            <a:off x="9877425" y="320676"/>
            <a:ext cx="2190750" cy="11430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zh-CN" altLang="en-US" sz="2800" kern="0" dirty="0" smtClean="0"/>
              <a:t>光脉冲展宽</a:t>
            </a:r>
            <a:endParaRPr lang="en-US" altLang="zh-CN" sz="2800" kern="0" dirty="0" smtClean="0"/>
          </a:p>
        </p:txBody>
      </p:sp>
      <p:sp>
        <p:nvSpPr>
          <p:cNvPr id="4" name="文本占位符 323586"/>
          <p:cNvSpPr txBox="1">
            <a:spLocks noChangeArrowheads="1"/>
          </p:cNvSpPr>
          <p:nvPr/>
        </p:nvSpPr>
        <p:spPr>
          <a:xfrm>
            <a:off x="349250" y="1130300"/>
            <a:ext cx="11042650" cy="41148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150000"/>
              </a:lnSpc>
            </a:pPr>
            <a:r>
              <a:rPr lang="zh-CN" altLang="en-US" sz="2000" kern="0" dirty="0" smtClean="0">
                <a:solidFill>
                  <a:schemeClr val="folHlink"/>
                </a:solidFill>
              </a:rPr>
              <a:t>光脉冲展宽</a:t>
            </a:r>
            <a:r>
              <a:rPr lang="zh-CN" altLang="en-US" sz="2000" kern="0" dirty="0" smtClean="0"/>
              <a:t>：</a:t>
            </a:r>
            <a:r>
              <a:rPr lang="zh-CN" altLang="en-US" sz="1800" kern="0" dirty="0" smtClean="0"/>
              <a:t>由于光脉冲包含许多频率分量，因而群速度的频率相关性导致了脉冲传输过程中展宽，不再同时到达光纤输出端。</a:t>
            </a:r>
          </a:p>
          <a:p>
            <a:pPr>
              <a:lnSpc>
                <a:spcPct val="150000"/>
              </a:lnSpc>
            </a:pPr>
            <a:endParaRPr lang="zh-CN" altLang="en-US" sz="2000" kern="0" dirty="0" smtClean="0"/>
          </a:p>
        </p:txBody>
      </p:sp>
      <p:graphicFrame>
        <p:nvGraphicFramePr>
          <p:cNvPr id="5" name="对象 323587"/>
          <p:cNvGraphicFramePr>
            <a:graphicFrameLocks/>
          </p:cNvGraphicFramePr>
          <p:nvPr>
            <p:extLst>
              <p:ext uri="{D42A27DB-BD31-4B8C-83A1-F6EECF244321}">
                <p14:modId xmlns:p14="http://schemas.microsoft.com/office/powerpoint/2010/main" val="4117762624"/>
              </p:ext>
            </p:extLst>
          </p:nvPr>
        </p:nvGraphicFramePr>
        <p:xfrm>
          <a:off x="1881187" y="2289175"/>
          <a:ext cx="8278813" cy="1100138"/>
        </p:xfrm>
        <a:graphic>
          <a:graphicData uri="http://schemas.openxmlformats.org/presentationml/2006/ole">
            <mc:AlternateContent xmlns:mc="http://schemas.openxmlformats.org/markup-compatibility/2006">
              <mc:Choice xmlns:v="urn:schemas-microsoft-com:vml" Requires="v">
                <p:oleObj spid="_x0000_s12300" name="公式" r:id="rId3" imgW="2616120" imgH="431640" progId="Equation.3">
                  <p:embed/>
                </p:oleObj>
              </mc:Choice>
              <mc:Fallback>
                <p:oleObj name="公式" r:id="rId3" imgW="2616120" imgH="431640" progId="Equation.3">
                  <p:embed/>
                  <p:pic>
                    <p:nvPicPr>
                      <p:cNvPr id="104451" name="对象 323587"/>
                      <p:cNvPicPr>
                        <a:picLocks noChangeArrowheads="1"/>
                      </p:cNvPicPr>
                      <p:nvPr/>
                    </p:nvPicPr>
                    <p:blipFill>
                      <a:blip r:embed="rId4"/>
                      <a:srcRect/>
                      <a:stretch>
                        <a:fillRect/>
                      </a:stretch>
                    </p:blipFill>
                    <p:spPr bwMode="auto">
                      <a:xfrm>
                        <a:off x="1881187" y="2289175"/>
                        <a:ext cx="8278813" cy="1100138"/>
                      </a:xfrm>
                      <a:prstGeom prst="rect">
                        <a:avLst/>
                      </a:prstGeom>
                      <a:solidFill>
                        <a:srgbClr val="C5FFF0"/>
                      </a:solidFill>
                      <a:ln>
                        <a:noFill/>
                      </a:ln>
                      <a:extLs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6" name="对象 323588"/>
          <p:cNvGraphicFramePr>
            <a:graphicFrameLocks/>
          </p:cNvGraphicFramePr>
          <p:nvPr>
            <p:extLst>
              <p:ext uri="{D42A27DB-BD31-4B8C-83A1-F6EECF244321}">
                <p14:modId xmlns:p14="http://schemas.microsoft.com/office/powerpoint/2010/main" val="1742471175"/>
              </p:ext>
            </p:extLst>
          </p:nvPr>
        </p:nvGraphicFramePr>
        <p:xfrm>
          <a:off x="1881187" y="4219575"/>
          <a:ext cx="3048000" cy="720725"/>
        </p:xfrm>
        <a:graphic>
          <a:graphicData uri="http://schemas.openxmlformats.org/presentationml/2006/ole">
            <mc:AlternateContent xmlns:mc="http://schemas.openxmlformats.org/markup-compatibility/2006">
              <mc:Choice xmlns:v="urn:schemas-microsoft-com:vml" Requires="v">
                <p:oleObj spid="_x0000_s12301" r:id="rId5" imgW="965517" imgH="228917" progId="Equation.3">
                  <p:embed/>
                </p:oleObj>
              </mc:Choice>
              <mc:Fallback>
                <p:oleObj r:id="rId5" imgW="965517" imgH="228917" progId="Equation.3">
                  <p:embed/>
                  <p:pic>
                    <p:nvPicPr>
                      <p:cNvPr id="104452" name="对象 32358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1187" y="4219575"/>
                        <a:ext cx="3048000" cy="720725"/>
                      </a:xfrm>
                      <a:prstGeom prst="rect">
                        <a:avLst/>
                      </a:prstGeom>
                      <a:solidFill>
                        <a:srgbClr val="C5FFF0"/>
                      </a:solidFill>
                      <a:ln>
                        <a:noFill/>
                      </a:ln>
                      <a:extLs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7" name="文本框 6"/>
          <p:cNvSpPr txBox="1"/>
          <p:nvPr/>
        </p:nvSpPr>
        <p:spPr>
          <a:xfrm>
            <a:off x="5295900" y="4373682"/>
            <a:ext cx="3124200" cy="369332"/>
          </a:xfrm>
          <a:prstGeom prst="rect">
            <a:avLst/>
          </a:prstGeom>
          <a:noFill/>
          <a:ln w="9525">
            <a:noFill/>
            <a:miter/>
          </a:ln>
        </p:spPr>
        <p:txBody>
          <a:bodyPr>
            <a:spAutoFit/>
          </a:bodyPr>
          <a:lstStyle/>
          <a:p>
            <a:pPr>
              <a:spcBef>
                <a:spcPct val="50000"/>
              </a:spcBef>
            </a:pPr>
            <a:r>
              <a:rPr lang="zh-CN" altLang="en-US" noProof="1">
                <a:solidFill>
                  <a:schemeClr val="folHlink"/>
                </a:solidFill>
                <a:latin typeface="Arial Black" pitchFamily="34" charset="0"/>
                <a:ea typeface="黑体" pitchFamily="2" charset="-122"/>
                <a:cs typeface="+mn-ea"/>
              </a:rPr>
              <a:t>为群速色散（</a:t>
            </a:r>
            <a:r>
              <a:rPr lang="en-US" altLang="zh-CN" noProof="1">
                <a:solidFill>
                  <a:schemeClr val="folHlink"/>
                </a:solidFill>
                <a:latin typeface="Arial Black" pitchFamily="34" charset="0"/>
                <a:ea typeface="黑体" pitchFamily="2" charset="-122"/>
                <a:cs typeface="+mn-ea"/>
              </a:rPr>
              <a:t>GVD</a:t>
            </a:r>
            <a:r>
              <a:rPr lang="zh-CN" altLang="en-US" noProof="1">
                <a:solidFill>
                  <a:schemeClr val="folHlink"/>
                </a:solidFill>
                <a:latin typeface="Arial Black" pitchFamily="34" charset="0"/>
                <a:ea typeface="黑体" pitchFamily="2" charset="-122"/>
                <a:cs typeface="+mn-ea"/>
              </a:rPr>
              <a:t>）</a:t>
            </a:r>
            <a:endParaRPr lang="zh-CN" altLang="en-US" noProof="1">
              <a:solidFill>
                <a:schemeClr val="folHlink"/>
              </a:solidFill>
              <a:latin typeface="Arial Black" pitchFamily="34" charset="0"/>
              <a:ea typeface="黑体" pitchFamily="2" charset="-122"/>
            </a:endParaRPr>
          </a:p>
        </p:txBody>
      </p:sp>
      <p:sp>
        <p:nvSpPr>
          <p:cNvPr id="8" name="文本框 7"/>
          <p:cNvSpPr txBox="1"/>
          <p:nvPr/>
        </p:nvSpPr>
        <p:spPr>
          <a:xfrm>
            <a:off x="704850" y="3590132"/>
            <a:ext cx="6629400" cy="369332"/>
          </a:xfrm>
          <a:prstGeom prst="rect">
            <a:avLst/>
          </a:prstGeom>
          <a:noFill/>
          <a:ln w="9525">
            <a:noFill/>
            <a:miter/>
          </a:ln>
        </p:spPr>
        <p:txBody>
          <a:bodyPr>
            <a:spAutoFit/>
          </a:bodyPr>
          <a:lstStyle/>
          <a:p>
            <a:pPr>
              <a:spcBef>
                <a:spcPct val="50000"/>
              </a:spcBef>
            </a:pPr>
            <a:r>
              <a:rPr lang="zh-CN" altLang="en-US" noProof="1">
                <a:solidFill>
                  <a:schemeClr val="folHlink"/>
                </a:solidFill>
                <a:latin typeface="黑体" pitchFamily="2" charset="-122"/>
                <a:ea typeface="黑体" pitchFamily="2" charset="-122"/>
                <a:cs typeface="+mn-ea"/>
              </a:rPr>
              <a:t>脉冲展宽同</a:t>
            </a:r>
            <a:r>
              <a:rPr lang="en-US" altLang="zh-CN" noProof="1">
                <a:solidFill>
                  <a:schemeClr val="folHlink"/>
                </a:solidFill>
                <a:latin typeface="黑体" pitchFamily="2" charset="-122"/>
                <a:ea typeface="黑体" pitchFamily="2" charset="-122"/>
                <a:cs typeface="+mn-ea"/>
                <a:sym typeface="Symbol" pitchFamily="18" charset="2"/>
              </a:rPr>
              <a:t></a:t>
            </a:r>
            <a:r>
              <a:rPr lang="en-US" altLang="zh-CN" baseline="-25000" noProof="1">
                <a:solidFill>
                  <a:schemeClr val="folHlink"/>
                </a:solidFill>
                <a:latin typeface="黑体" pitchFamily="2" charset="-122"/>
                <a:ea typeface="黑体" pitchFamily="2" charset="-122"/>
                <a:cs typeface="+mn-ea"/>
                <a:sym typeface="Symbol" pitchFamily="18" charset="2"/>
              </a:rPr>
              <a:t>2</a:t>
            </a:r>
            <a:r>
              <a:rPr lang="zh-CN" altLang="en-US" noProof="1">
                <a:solidFill>
                  <a:schemeClr val="folHlink"/>
                </a:solidFill>
                <a:latin typeface="黑体" pitchFamily="2" charset="-122"/>
                <a:ea typeface="黑体" pitchFamily="2" charset="-122"/>
                <a:cs typeface="+mn-ea"/>
              </a:rPr>
              <a:t>、光纤长度</a:t>
            </a:r>
            <a:r>
              <a:rPr lang="en-US" altLang="zh-CN" noProof="1">
                <a:solidFill>
                  <a:schemeClr val="folHlink"/>
                </a:solidFill>
                <a:latin typeface="黑体" pitchFamily="2" charset="-122"/>
                <a:ea typeface="黑体" pitchFamily="2" charset="-122"/>
                <a:cs typeface="+mn-ea"/>
              </a:rPr>
              <a:t>L</a:t>
            </a:r>
            <a:r>
              <a:rPr lang="zh-CN" altLang="en-US" noProof="1">
                <a:solidFill>
                  <a:schemeClr val="folHlink"/>
                </a:solidFill>
                <a:latin typeface="黑体" pitchFamily="2" charset="-122"/>
                <a:ea typeface="黑体" pitchFamily="2" charset="-122"/>
                <a:cs typeface="+mn-ea"/>
              </a:rPr>
              <a:t>和信号谱宽</a:t>
            </a:r>
            <a:r>
              <a:rPr lang="en-US" altLang="zh-CN" noProof="1">
                <a:solidFill>
                  <a:schemeClr val="folHlink"/>
                </a:solidFill>
                <a:latin typeface="黑体" pitchFamily="2" charset="-122"/>
                <a:ea typeface="黑体" pitchFamily="2" charset="-122"/>
                <a:cs typeface="+mn-ea"/>
                <a:sym typeface="Symbol" pitchFamily="18" charset="2"/>
              </a:rPr>
              <a:t></a:t>
            </a:r>
            <a:r>
              <a:rPr lang="zh-CN" altLang="en-US" noProof="1">
                <a:solidFill>
                  <a:schemeClr val="folHlink"/>
                </a:solidFill>
                <a:latin typeface="黑体" pitchFamily="2" charset="-122"/>
                <a:ea typeface="黑体" pitchFamily="2" charset="-122"/>
                <a:cs typeface="+mn-ea"/>
              </a:rPr>
              <a:t>成正比</a:t>
            </a:r>
            <a:endParaRPr lang="zh-CN" altLang="en-US" noProof="1">
              <a:solidFill>
                <a:schemeClr val="folHlink"/>
              </a:solidFill>
              <a:latin typeface="黑体" pitchFamily="2" charset="-122"/>
              <a:ea typeface="黑体" pitchFamily="2" charset="-122"/>
            </a:endParaRPr>
          </a:p>
        </p:txBody>
      </p:sp>
      <p:sp>
        <p:nvSpPr>
          <p:cNvPr id="9" name="文本框 8"/>
          <p:cNvSpPr txBox="1"/>
          <p:nvPr/>
        </p:nvSpPr>
        <p:spPr>
          <a:xfrm>
            <a:off x="619125" y="5099328"/>
            <a:ext cx="6629400" cy="369332"/>
          </a:xfrm>
          <a:prstGeom prst="rect">
            <a:avLst/>
          </a:prstGeom>
          <a:noFill/>
          <a:ln w="9525">
            <a:noFill/>
            <a:miter/>
          </a:ln>
        </p:spPr>
        <p:txBody>
          <a:bodyPr>
            <a:spAutoFit/>
          </a:bodyPr>
          <a:lstStyle/>
          <a:p>
            <a:pPr>
              <a:spcBef>
                <a:spcPct val="50000"/>
              </a:spcBef>
            </a:pPr>
            <a:r>
              <a:rPr lang="en-US" altLang="zh-CN" noProof="1">
                <a:solidFill>
                  <a:srgbClr val="FF0000"/>
                </a:solidFill>
                <a:latin typeface="Arial Black" pitchFamily="34" charset="0"/>
                <a:ea typeface="黑体" pitchFamily="2" charset="-122"/>
                <a:cs typeface="+mn-ea"/>
                <a:sym typeface="Symbol" pitchFamily="18" charset="2"/>
              </a:rPr>
              <a:t></a:t>
            </a:r>
            <a:r>
              <a:rPr lang="en-US" altLang="zh-CN" baseline="-25000" noProof="1">
                <a:solidFill>
                  <a:srgbClr val="FF0000"/>
                </a:solidFill>
                <a:latin typeface="Arial Black" pitchFamily="34" charset="0"/>
                <a:ea typeface="黑体" pitchFamily="2" charset="-122"/>
                <a:cs typeface="+mn-ea"/>
                <a:sym typeface="Symbol" pitchFamily="18" charset="2"/>
              </a:rPr>
              <a:t>2</a:t>
            </a:r>
            <a:r>
              <a:rPr lang="zh-CN" altLang="en-US" noProof="1">
                <a:solidFill>
                  <a:srgbClr val="FF0000"/>
                </a:solidFill>
                <a:latin typeface="Arial Black" pitchFamily="34" charset="0"/>
                <a:ea typeface="黑体" pitchFamily="2" charset="-122"/>
                <a:cs typeface="+mn-ea"/>
                <a:sym typeface="Symbol" pitchFamily="18" charset="2"/>
              </a:rPr>
              <a:t>决定了脉冲在光纤中的展宽程度</a:t>
            </a:r>
            <a:endParaRPr lang="zh-CN" altLang="en-US" noProof="1">
              <a:solidFill>
                <a:srgbClr val="FF0000"/>
              </a:solidFill>
              <a:latin typeface="Arial Black" pitchFamily="34" charset="0"/>
              <a:ea typeface="黑体" pitchFamily="2" charset="-122"/>
              <a:sym typeface="Symbol" pitchFamily="18" charset="2"/>
            </a:endParaRPr>
          </a:p>
        </p:txBody>
      </p:sp>
    </p:spTree>
    <p:extLst>
      <p:ext uri="{BB962C8B-B14F-4D97-AF65-F5344CB8AC3E}">
        <p14:creationId xmlns:p14="http://schemas.microsoft.com/office/powerpoint/2010/main" val="97134144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79</a:t>
            </a:fld>
            <a:endParaRPr lang="en-US" altLang="zh-CN"/>
          </a:p>
        </p:txBody>
      </p:sp>
      <p:sp>
        <p:nvSpPr>
          <p:cNvPr id="3" name="标题 324609"/>
          <p:cNvSpPr txBox="1">
            <a:spLocks noChangeArrowheads="1"/>
          </p:cNvSpPr>
          <p:nvPr/>
        </p:nvSpPr>
        <p:spPr>
          <a:xfrm>
            <a:off x="10160000" y="306349"/>
            <a:ext cx="1978293" cy="11430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zh-CN" altLang="en-US" sz="2800" kern="0" dirty="0"/>
              <a:t>光脉冲</a:t>
            </a:r>
            <a:r>
              <a:rPr lang="zh-CN" altLang="en-US" sz="2800" kern="0" dirty="0" smtClean="0"/>
              <a:t>展宽</a:t>
            </a:r>
            <a:endParaRPr lang="en-US" altLang="zh-CN" sz="2800" kern="0" dirty="0"/>
          </a:p>
        </p:txBody>
      </p:sp>
      <p:sp>
        <p:nvSpPr>
          <p:cNvPr id="4" name="文本占位符 324610"/>
          <p:cNvSpPr txBox="1">
            <a:spLocks noChangeArrowheads="1"/>
          </p:cNvSpPr>
          <p:nvPr/>
        </p:nvSpPr>
        <p:spPr>
          <a:xfrm>
            <a:off x="393753" y="1255119"/>
            <a:ext cx="11617272" cy="12192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zh-CN" altLang="en-US" sz="2000" kern="0" dirty="0" smtClean="0"/>
              <a:t>以色散参数</a:t>
            </a:r>
            <a:r>
              <a:rPr lang="en-US" altLang="zh-CN" sz="2000" kern="0" dirty="0" smtClean="0"/>
              <a:t>D[</a:t>
            </a:r>
            <a:r>
              <a:rPr lang="en-US" altLang="zh-CN" sz="2000" i="1" kern="0" dirty="0" err="1" smtClean="0"/>
              <a:t>ps</a:t>
            </a:r>
            <a:r>
              <a:rPr lang="en-US" altLang="zh-CN" sz="2000" i="1" kern="0" dirty="0" smtClean="0"/>
              <a:t>/(nm. km)</a:t>
            </a:r>
            <a:r>
              <a:rPr lang="en-US" altLang="zh-CN" sz="2000" kern="0" dirty="0" smtClean="0"/>
              <a:t>]</a:t>
            </a:r>
            <a:r>
              <a:rPr lang="zh-CN" altLang="en-US" sz="2000" kern="0" dirty="0" smtClean="0"/>
              <a:t>表达脉冲展宽</a:t>
            </a:r>
            <a:r>
              <a:rPr lang="en-US" altLang="zh-CN" sz="2000" kern="0" dirty="0" smtClean="0"/>
              <a:t>D</a:t>
            </a:r>
            <a:r>
              <a:rPr lang="zh-CN" altLang="en-US" sz="2000" kern="0" dirty="0" smtClean="0"/>
              <a:t>的定义为：</a:t>
            </a:r>
          </a:p>
        </p:txBody>
      </p:sp>
      <p:graphicFrame>
        <p:nvGraphicFramePr>
          <p:cNvPr id="5" name="对象 324611"/>
          <p:cNvGraphicFramePr>
            <a:graphicFrameLocks/>
          </p:cNvGraphicFramePr>
          <p:nvPr>
            <p:extLst>
              <p:ext uri="{D42A27DB-BD31-4B8C-83A1-F6EECF244321}">
                <p14:modId xmlns:p14="http://schemas.microsoft.com/office/powerpoint/2010/main" val="2244315749"/>
              </p:ext>
            </p:extLst>
          </p:nvPr>
        </p:nvGraphicFramePr>
        <p:xfrm>
          <a:off x="3981450" y="2188092"/>
          <a:ext cx="3683538" cy="1031875"/>
        </p:xfrm>
        <a:graphic>
          <a:graphicData uri="http://schemas.openxmlformats.org/presentationml/2006/ole">
            <mc:AlternateContent xmlns:mc="http://schemas.openxmlformats.org/markup-compatibility/2006">
              <mc:Choice xmlns:v="urn:schemas-microsoft-com:vml" Requires="v">
                <p:oleObj spid="_x0000_s13332" r:id="rId3" imgW="647736" imgH="393846" progId="Equation.3">
                  <p:embed/>
                </p:oleObj>
              </mc:Choice>
              <mc:Fallback>
                <p:oleObj r:id="rId3" imgW="647736" imgH="393846" progId="Equation.3">
                  <p:embed/>
                  <p:pic>
                    <p:nvPicPr>
                      <p:cNvPr id="105475" name="对象 3246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1450" y="2188092"/>
                        <a:ext cx="3683538" cy="1031875"/>
                      </a:xfrm>
                      <a:prstGeom prst="rect">
                        <a:avLst/>
                      </a:prstGeom>
                      <a:solidFill>
                        <a:srgbClr val="C5FFF0"/>
                      </a:solidFill>
                      <a:ln>
                        <a:noFill/>
                      </a:ln>
                    </p:spPr>
                  </p:pic>
                </p:oleObj>
              </mc:Fallback>
            </mc:AlternateContent>
          </a:graphicData>
        </a:graphic>
      </p:graphicFrame>
      <p:sp>
        <p:nvSpPr>
          <p:cNvPr id="6" name="文本框 5"/>
          <p:cNvSpPr txBox="1"/>
          <p:nvPr/>
        </p:nvSpPr>
        <p:spPr>
          <a:xfrm>
            <a:off x="695324" y="3367108"/>
            <a:ext cx="10552839" cy="369332"/>
          </a:xfrm>
          <a:prstGeom prst="rect">
            <a:avLst/>
          </a:prstGeom>
          <a:noFill/>
          <a:ln w="9525">
            <a:noFill/>
            <a:miter/>
          </a:ln>
        </p:spPr>
        <p:txBody>
          <a:bodyPr wrap="square">
            <a:spAutoFit/>
          </a:bodyPr>
          <a:lstStyle/>
          <a:p>
            <a:pPr>
              <a:spcBef>
                <a:spcPct val="50000"/>
              </a:spcBef>
            </a:pPr>
            <a:r>
              <a:rPr lang="en-US" altLang="zh-CN" b="1" noProof="1">
                <a:solidFill>
                  <a:srgbClr val="FF0000"/>
                </a:solidFill>
                <a:effectLst>
                  <a:outerShdw blurRad="38100" dist="38100" dir="2700000">
                    <a:srgbClr val="C0C0C0"/>
                  </a:outerShdw>
                </a:effectLst>
                <a:latin typeface="Arial Black" pitchFamily="34" charset="0"/>
                <a:ea typeface="黑体" pitchFamily="2" charset="-122"/>
                <a:cs typeface="+mn-ea"/>
              </a:rPr>
              <a:t>D</a:t>
            </a:r>
            <a:r>
              <a:rPr lang="zh-CN" altLang="en-US" b="1" noProof="1">
                <a:solidFill>
                  <a:srgbClr val="FF0000"/>
                </a:solidFill>
                <a:effectLst>
                  <a:outerShdw blurRad="38100" dist="38100" dir="2700000">
                    <a:srgbClr val="C0C0C0"/>
                  </a:outerShdw>
                </a:effectLst>
                <a:latin typeface="Arial Black" pitchFamily="34" charset="0"/>
                <a:ea typeface="黑体" pitchFamily="2" charset="-122"/>
                <a:cs typeface="+mn-ea"/>
              </a:rPr>
              <a:t>代表两个波长间隔为</a:t>
            </a:r>
            <a:r>
              <a:rPr lang="en-US" altLang="zh-CN" b="1" noProof="1">
                <a:solidFill>
                  <a:srgbClr val="FF0000"/>
                </a:solidFill>
                <a:effectLst>
                  <a:outerShdw blurRad="38100" dist="38100" dir="2700000">
                    <a:srgbClr val="C0C0C0"/>
                  </a:outerShdw>
                </a:effectLst>
                <a:latin typeface="Arial Black" pitchFamily="34" charset="0"/>
                <a:ea typeface="黑体" pitchFamily="2" charset="-122"/>
                <a:cs typeface="+mn-ea"/>
              </a:rPr>
              <a:t>1nm</a:t>
            </a:r>
            <a:r>
              <a:rPr lang="zh-CN" altLang="en-US" b="1" noProof="1">
                <a:solidFill>
                  <a:srgbClr val="FF0000"/>
                </a:solidFill>
                <a:effectLst>
                  <a:outerShdw blurRad="38100" dist="38100" dir="2700000">
                    <a:srgbClr val="C0C0C0"/>
                  </a:outerShdw>
                </a:effectLst>
                <a:latin typeface="Arial Black" pitchFamily="34" charset="0"/>
                <a:ea typeface="黑体" pitchFamily="2" charset="-122"/>
                <a:cs typeface="+mn-ea"/>
              </a:rPr>
              <a:t>的光波传输</a:t>
            </a:r>
            <a:r>
              <a:rPr lang="en-US" altLang="zh-CN" b="1" noProof="1">
                <a:solidFill>
                  <a:srgbClr val="FF0000"/>
                </a:solidFill>
                <a:effectLst>
                  <a:outerShdw blurRad="38100" dist="38100" dir="2700000">
                    <a:srgbClr val="C0C0C0"/>
                  </a:outerShdw>
                </a:effectLst>
                <a:latin typeface="Arial Black" pitchFamily="34" charset="0"/>
                <a:ea typeface="黑体" pitchFamily="2" charset="-122"/>
                <a:cs typeface="+mn-ea"/>
              </a:rPr>
              <a:t>1km</a:t>
            </a:r>
            <a:r>
              <a:rPr lang="zh-CN" altLang="en-US" b="1" noProof="1">
                <a:solidFill>
                  <a:srgbClr val="FF0000"/>
                </a:solidFill>
                <a:effectLst>
                  <a:outerShdw blurRad="38100" dist="38100" dir="2700000">
                    <a:srgbClr val="C0C0C0"/>
                  </a:outerShdw>
                </a:effectLst>
                <a:latin typeface="Arial Black" pitchFamily="34" charset="0"/>
                <a:ea typeface="黑体" pitchFamily="2" charset="-122"/>
                <a:cs typeface="+mn-ea"/>
              </a:rPr>
              <a:t>距离后的时延</a:t>
            </a:r>
            <a:endParaRPr lang="zh-CN" altLang="en-US" b="1" noProof="1">
              <a:solidFill>
                <a:srgbClr val="FF0000"/>
              </a:solidFill>
              <a:effectLst>
                <a:outerShdw blurRad="38100" dist="38100" dir="2700000">
                  <a:srgbClr val="C0C0C0"/>
                </a:outerShdw>
              </a:effectLst>
              <a:latin typeface="Arial Black" pitchFamily="34" charset="0"/>
              <a:ea typeface="黑体" pitchFamily="2" charset="-122"/>
            </a:endParaRPr>
          </a:p>
        </p:txBody>
      </p:sp>
      <p:graphicFrame>
        <p:nvGraphicFramePr>
          <p:cNvPr id="7" name="对象 324613"/>
          <p:cNvGraphicFramePr>
            <a:graphicFrameLocks/>
          </p:cNvGraphicFramePr>
          <p:nvPr>
            <p:extLst>
              <p:ext uri="{D42A27DB-BD31-4B8C-83A1-F6EECF244321}">
                <p14:modId xmlns:p14="http://schemas.microsoft.com/office/powerpoint/2010/main" val="710523899"/>
              </p:ext>
            </p:extLst>
          </p:nvPr>
        </p:nvGraphicFramePr>
        <p:xfrm>
          <a:off x="847725" y="4913582"/>
          <a:ext cx="9557288" cy="1057275"/>
        </p:xfrm>
        <a:graphic>
          <a:graphicData uri="http://schemas.openxmlformats.org/presentationml/2006/ole">
            <mc:AlternateContent xmlns:mc="http://schemas.openxmlformats.org/markup-compatibility/2006">
              <mc:Choice xmlns:v="urn:schemas-microsoft-com:vml" Requires="v">
                <p:oleObj spid="_x0000_s13333" r:id="rId5" imgW="2056824" imgH="393846" progId="Equation.3">
                  <p:embed/>
                </p:oleObj>
              </mc:Choice>
              <mc:Fallback>
                <p:oleObj r:id="rId5" imgW="2056824" imgH="393846" progId="Equation.3">
                  <p:embed/>
                  <p:pic>
                    <p:nvPicPr>
                      <p:cNvPr id="105477" name="对象 32461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725" y="4913582"/>
                        <a:ext cx="9557288" cy="1057275"/>
                      </a:xfrm>
                      <a:prstGeom prst="rect">
                        <a:avLst/>
                      </a:prstGeom>
                      <a:solidFill>
                        <a:srgbClr val="C5FFF0"/>
                      </a:solidFill>
                      <a:ln>
                        <a:noFill/>
                      </a:ln>
                    </p:spPr>
                  </p:pic>
                </p:oleObj>
              </mc:Fallback>
            </mc:AlternateContent>
          </a:graphicData>
        </a:graphic>
      </p:graphicFrame>
      <p:graphicFrame>
        <p:nvGraphicFramePr>
          <p:cNvPr id="8" name="对象 324614"/>
          <p:cNvGraphicFramePr>
            <a:graphicFrameLocks/>
          </p:cNvGraphicFramePr>
          <p:nvPr>
            <p:extLst>
              <p:ext uri="{D42A27DB-BD31-4B8C-83A1-F6EECF244321}">
                <p14:modId xmlns:p14="http://schemas.microsoft.com/office/powerpoint/2010/main" val="219180573"/>
              </p:ext>
            </p:extLst>
          </p:nvPr>
        </p:nvGraphicFramePr>
        <p:xfrm>
          <a:off x="2549444" y="3940702"/>
          <a:ext cx="4778644" cy="701675"/>
        </p:xfrm>
        <a:graphic>
          <a:graphicData uri="http://schemas.openxmlformats.org/presentationml/2006/ole">
            <mc:AlternateContent xmlns:mc="http://schemas.openxmlformats.org/markup-compatibility/2006">
              <mc:Choice xmlns:v="urn:schemas-microsoft-com:vml" Requires="v">
                <p:oleObj spid="_x0000_s13334" r:id="rId7" imgW="925810" imgH="177809" progId="Equation.3">
                  <p:embed/>
                </p:oleObj>
              </mc:Choice>
              <mc:Fallback>
                <p:oleObj r:id="rId7" imgW="925810" imgH="177809" progId="Equation.3">
                  <p:embed/>
                  <p:pic>
                    <p:nvPicPr>
                      <p:cNvPr id="105478" name="对象 32461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9444" y="3940702"/>
                        <a:ext cx="4778644" cy="701675"/>
                      </a:xfrm>
                      <a:prstGeom prst="rect">
                        <a:avLst/>
                      </a:prstGeom>
                      <a:solidFill>
                        <a:srgbClr val="C5FFF0"/>
                      </a:solidFill>
                      <a:ln>
                        <a:noFill/>
                      </a:ln>
                    </p:spPr>
                  </p:pic>
                </p:oleObj>
              </mc:Fallback>
            </mc:AlternateContent>
          </a:graphicData>
        </a:graphic>
      </p:graphicFrame>
      <p:sp>
        <p:nvSpPr>
          <p:cNvPr id="9" name="文本框 8"/>
          <p:cNvSpPr txBox="1"/>
          <p:nvPr/>
        </p:nvSpPr>
        <p:spPr>
          <a:xfrm>
            <a:off x="695324" y="4007645"/>
            <a:ext cx="3086208" cy="519112"/>
          </a:xfrm>
          <a:prstGeom prst="rect">
            <a:avLst/>
          </a:prstGeom>
          <a:noFill/>
          <a:ln w="9525">
            <a:noFill/>
            <a:miter/>
          </a:ln>
        </p:spPr>
        <p:txBody>
          <a:bodyPr wrap="square">
            <a:spAutoFit/>
          </a:bodyPr>
          <a:lstStyle/>
          <a:p>
            <a:pPr>
              <a:spcBef>
                <a:spcPct val="50000"/>
              </a:spcBef>
            </a:pPr>
            <a:r>
              <a:rPr lang="zh-CN" altLang="en-US" sz="2000" noProof="1">
                <a:latin typeface="Times New Roman" pitchFamily="18" charset="0"/>
                <a:ea typeface="黑体" pitchFamily="2" charset="-122"/>
                <a:cs typeface="+mn-ea"/>
              </a:rPr>
              <a:t>脉冲展宽</a:t>
            </a:r>
            <a:r>
              <a:rPr lang="zh-CN" altLang="en-US" sz="2800" noProof="1">
                <a:latin typeface="Times New Roman" pitchFamily="18" charset="0"/>
                <a:ea typeface="黑体" pitchFamily="2" charset="-122"/>
                <a:cs typeface="+mn-ea"/>
              </a:rPr>
              <a:t>：</a:t>
            </a:r>
            <a:endParaRPr lang="zh-CN" altLang="en-US" sz="2800" noProof="1">
              <a:latin typeface="Times New Roman" pitchFamily="18" charset="0"/>
              <a:ea typeface="黑体" pitchFamily="2" charset="-122"/>
            </a:endParaRPr>
          </a:p>
        </p:txBody>
      </p:sp>
      <p:sp>
        <p:nvSpPr>
          <p:cNvPr id="10" name="文本框 9"/>
          <p:cNvSpPr txBox="1"/>
          <p:nvPr/>
        </p:nvSpPr>
        <p:spPr>
          <a:xfrm>
            <a:off x="7390216" y="4014273"/>
            <a:ext cx="3583983" cy="369332"/>
          </a:xfrm>
          <a:prstGeom prst="rect">
            <a:avLst/>
          </a:prstGeom>
          <a:noFill/>
          <a:ln w="9525">
            <a:noFill/>
            <a:miter/>
          </a:ln>
        </p:spPr>
        <p:txBody>
          <a:bodyPr wrap="square">
            <a:spAutoFit/>
          </a:bodyPr>
          <a:lstStyle/>
          <a:p>
            <a:pPr>
              <a:spcBef>
                <a:spcPct val="50000"/>
              </a:spcBef>
            </a:pPr>
            <a:r>
              <a:rPr lang="en-US" altLang="zh-CN" b="1" noProof="1">
                <a:solidFill>
                  <a:schemeClr val="folHlink"/>
                </a:solidFill>
                <a:effectLst>
                  <a:outerShdw blurRad="38100" dist="38100" dir="2700000">
                    <a:srgbClr val="C0C0C0"/>
                  </a:outerShdw>
                </a:effectLst>
                <a:latin typeface="黑体" pitchFamily="2" charset="-122"/>
                <a:ea typeface="黑体" pitchFamily="2" charset="-122"/>
                <a:cs typeface="+mn-ea"/>
                <a:sym typeface="Symbol" pitchFamily="18" charset="2"/>
              </a:rPr>
              <a:t></a:t>
            </a:r>
            <a:r>
              <a:rPr lang="zh-CN" altLang="en-US" b="1" noProof="1">
                <a:solidFill>
                  <a:schemeClr val="folHlink"/>
                </a:solidFill>
                <a:effectLst>
                  <a:outerShdw blurRad="38100" dist="38100" dir="2700000">
                    <a:srgbClr val="C0C0C0"/>
                  </a:outerShdw>
                </a:effectLst>
                <a:latin typeface="黑体" pitchFamily="2" charset="-122"/>
                <a:ea typeface="黑体" pitchFamily="2" charset="-122"/>
                <a:cs typeface="+mn-ea"/>
                <a:sym typeface="Symbol" pitchFamily="18" charset="2"/>
              </a:rPr>
              <a:t>以波长单位表达的光信号谱宽</a:t>
            </a:r>
            <a:endParaRPr lang="zh-CN" altLang="en-US" b="1" noProof="1">
              <a:solidFill>
                <a:schemeClr val="folHlink"/>
              </a:solidFill>
              <a:effectLst>
                <a:outerShdw blurRad="38100" dist="38100" dir="2700000">
                  <a:srgbClr val="C0C0C0"/>
                </a:outerShdw>
              </a:effectLst>
              <a:latin typeface="黑体" pitchFamily="2" charset="-122"/>
              <a:ea typeface="黑体" pitchFamily="2" charset="-122"/>
              <a:sym typeface="Symbol" pitchFamily="18" charset="2"/>
            </a:endParaRPr>
          </a:p>
        </p:txBody>
      </p:sp>
    </p:spTree>
    <p:extLst>
      <p:ext uri="{BB962C8B-B14F-4D97-AF65-F5344CB8AC3E}">
        <p14:creationId xmlns:p14="http://schemas.microsoft.com/office/powerpoint/2010/main" val="2751460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8</a:t>
            </a:fld>
            <a:endParaRPr lang="en-US" altLang="zh-CN"/>
          </a:p>
        </p:txBody>
      </p:sp>
      <p:sp>
        <p:nvSpPr>
          <p:cNvPr id="3" name="矩形 241665"/>
          <p:cNvSpPr>
            <a:spLocks noChangeArrowheads="1"/>
          </p:cNvSpPr>
          <p:nvPr/>
        </p:nvSpPr>
        <p:spPr bwMode="auto">
          <a:xfrm>
            <a:off x="195861" y="949764"/>
            <a:ext cx="61722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just" eaLnBrk="0" hangingPunct="0">
              <a:defRPr sz="2400">
                <a:solidFill>
                  <a:schemeClr val="tx1"/>
                </a:solidFill>
                <a:latin typeface="Times New Roman" panose="02020603050405020304" pitchFamily="18" charset="0"/>
                <a:ea typeface="宋体" panose="02010600030101010101" pitchFamily="2" charset="-122"/>
              </a:defRPr>
            </a:lvl1pPr>
            <a:lvl2pPr algn="just" eaLnBrk="0" hangingPunct="0">
              <a:defRPr sz="2400">
                <a:solidFill>
                  <a:schemeClr val="tx1"/>
                </a:solidFill>
                <a:latin typeface="Times New Roman" panose="02020603050405020304" pitchFamily="18" charset="0"/>
                <a:ea typeface="宋体" panose="02010600030101010101" pitchFamily="2" charset="-122"/>
              </a:defRPr>
            </a:lvl2pPr>
            <a:lvl3pPr algn="just" eaLnBrk="0" hangingPunct="0">
              <a:defRPr sz="2400">
                <a:solidFill>
                  <a:schemeClr val="tx1"/>
                </a:solidFill>
                <a:latin typeface="Times New Roman" panose="02020603050405020304" pitchFamily="18" charset="0"/>
                <a:ea typeface="宋体" panose="02010600030101010101" pitchFamily="2" charset="-122"/>
              </a:defRPr>
            </a:lvl3pPr>
            <a:lvl4pPr algn="just" eaLnBrk="0" hangingPunct="0">
              <a:defRPr sz="2400">
                <a:solidFill>
                  <a:schemeClr val="tx1"/>
                </a:solidFill>
                <a:latin typeface="Times New Roman" panose="02020603050405020304" pitchFamily="18" charset="0"/>
                <a:ea typeface="宋体" panose="02010600030101010101" pitchFamily="2" charset="-122"/>
              </a:defRPr>
            </a:lvl4pPr>
            <a:lvl5pPr algn="just" eaLnBrk="0" hangingPunct="0">
              <a:defRPr sz="2400">
                <a:solidFill>
                  <a:schemeClr val="tx1"/>
                </a:solidFill>
                <a:latin typeface="Times New Roman" panose="02020603050405020304" pitchFamily="18" charset="0"/>
                <a:ea typeface="宋体" panose="02010600030101010101" pitchFamily="2" charset="-122"/>
              </a:defRPr>
            </a:lvl5pPr>
            <a:lvl6pPr algn="just"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algn="just"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algn="just"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algn="just"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marL="0" indent="0" algn="l" eaLnBrk="1" hangingPunct="1">
              <a:lnSpc>
                <a:spcPct val="125000"/>
              </a:lnSpc>
              <a:spcBef>
                <a:spcPct val="20000"/>
              </a:spcBef>
              <a:buClr>
                <a:srgbClr val="800000"/>
              </a:buClr>
              <a:buSzPct val="60000"/>
            </a:pPr>
            <a:r>
              <a:rPr lang="zh-CN" altLang="en-US" sz="2000" b="1" dirty="0" smtClean="0">
                <a:latin typeface="宋体" panose="02010600030101010101" pitchFamily="2" charset="-122"/>
              </a:rPr>
              <a:t>光纤中光波</a:t>
            </a:r>
            <a:r>
              <a:rPr lang="zh-CN" altLang="en-US" sz="2000" b="1" dirty="0">
                <a:latin typeface="宋体" panose="02010600030101010101" pitchFamily="2" charset="-122"/>
              </a:rPr>
              <a:t>的传输原理</a:t>
            </a:r>
            <a:r>
              <a:rPr lang="en-US" altLang="zh-CN" sz="2000" b="1" dirty="0">
                <a:latin typeface="宋体" panose="02010600030101010101" pitchFamily="2" charset="-122"/>
              </a:rPr>
              <a:t>-</a:t>
            </a:r>
            <a:r>
              <a:rPr lang="zh-CN" altLang="en-US" sz="2000" b="1" dirty="0">
                <a:latin typeface="宋体" panose="02010600030101010101" pitchFamily="2" charset="-122"/>
              </a:rPr>
              <a:t>全反射</a:t>
            </a:r>
          </a:p>
        </p:txBody>
      </p:sp>
      <p:grpSp>
        <p:nvGrpSpPr>
          <p:cNvPr id="4" name="组合 241666"/>
          <p:cNvGrpSpPr>
            <a:grpSpLocks/>
          </p:cNvGrpSpPr>
          <p:nvPr/>
        </p:nvGrpSpPr>
        <p:grpSpPr bwMode="auto">
          <a:xfrm>
            <a:off x="6253708" y="4365625"/>
            <a:ext cx="3633788" cy="1879600"/>
            <a:chOff x="3471" y="1774"/>
            <a:chExt cx="2289" cy="1184"/>
          </a:xfrm>
        </p:grpSpPr>
        <p:sp>
          <p:nvSpPr>
            <p:cNvPr id="5" name="直接连接符 241667"/>
            <p:cNvSpPr>
              <a:spLocks noChangeShapeType="1"/>
            </p:cNvSpPr>
            <p:nvPr/>
          </p:nvSpPr>
          <p:spPr bwMode="auto">
            <a:xfrm>
              <a:off x="3471" y="1774"/>
              <a:ext cx="2289"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6" name="直接连接符 241668"/>
            <p:cNvSpPr>
              <a:spLocks noChangeShapeType="1"/>
            </p:cNvSpPr>
            <p:nvPr/>
          </p:nvSpPr>
          <p:spPr bwMode="auto">
            <a:xfrm>
              <a:off x="3471" y="1774"/>
              <a:ext cx="0" cy="1184"/>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7" name="直接连接符 241669"/>
            <p:cNvSpPr>
              <a:spLocks noChangeShapeType="1"/>
            </p:cNvSpPr>
            <p:nvPr/>
          </p:nvSpPr>
          <p:spPr bwMode="auto">
            <a:xfrm>
              <a:off x="3471" y="2958"/>
              <a:ext cx="2289"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8" name="直接连接符 241670"/>
            <p:cNvSpPr>
              <a:spLocks noChangeShapeType="1"/>
            </p:cNvSpPr>
            <p:nvPr/>
          </p:nvSpPr>
          <p:spPr bwMode="auto">
            <a:xfrm>
              <a:off x="3471" y="2076"/>
              <a:ext cx="2289"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9" name="直接连接符 241671"/>
            <p:cNvSpPr>
              <a:spLocks noChangeShapeType="1"/>
            </p:cNvSpPr>
            <p:nvPr/>
          </p:nvSpPr>
          <p:spPr bwMode="auto">
            <a:xfrm>
              <a:off x="3471" y="2634"/>
              <a:ext cx="2289"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0" name="矩形 241672"/>
            <p:cNvSpPr>
              <a:spLocks noChangeArrowheads="1"/>
            </p:cNvSpPr>
            <p:nvPr/>
          </p:nvSpPr>
          <p:spPr bwMode="auto">
            <a:xfrm>
              <a:off x="3471" y="2076"/>
              <a:ext cx="2289" cy="558"/>
            </a:xfrm>
            <a:prstGeom prst="rect">
              <a:avLst/>
            </a:prstGeom>
            <a:pattFill prst="dkUpDiag">
              <a:fgClr>
                <a:srgbClr val="CCECFF"/>
              </a:fgClr>
              <a:bgClr>
                <a:srgbClr val="FFFFFF"/>
              </a:bgClr>
            </a:pattFill>
            <a:ln w="12700" cap="sq">
              <a:solidFill>
                <a:schemeClr val="tx1"/>
              </a:solidFill>
              <a:miter lim="800000"/>
              <a:headEnd type="none" w="sm" len="sm"/>
              <a:tailEnd type="none" w="sm" len="sm"/>
            </a:ln>
          </p:spPr>
          <p:txBody>
            <a:bodyPr wrap="none" anchor="ctr"/>
            <a:lstStyle/>
            <a:p>
              <a:pPr algn="ctr"/>
              <a:endParaRPr lang="zh-CN" altLang="zh-CN">
                <a:latin typeface="Times New Roman" panose="02020603050405020304" pitchFamily="18" charset="0"/>
              </a:endParaRPr>
            </a:p>
          </p:txBody>
        </p:sp>
      </p:grpSp>
      <p:sp>
        <p:nvSpPr>
          <p:cNvPr id="11" name="文本框 241693"/>
          <p:cNvSpPr txBox="1">
            <a:spLocks noChangeArrowheads="1"/>
          </p:cNvSpPr>
          <p:nvPr/>
        </p:nvSpPr>
        <p:spPr bwMode="auto">
          <a:xfrm>
            <a:off x="7400584" y="2300593"/>
            <a:ext cx="3530652" cy="9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p>
            <a:pPr>
              <a:lnSpc>
                <a:spcPct val="150000"/>
              </a:lnSpc>
            </a:pPr>
            <a:r>
              <a:rPr lang="zh-CN" altLang="en-US" sz="2000" b="1" dirty="0">
                <a:solidFill>
                  <a:srgbClr val="0000FF"/>
                </a:solidFill>
                <a:latin typeface="Times New Roman" panose="02020603050405020304" pitchFamily="18" charset="0"/>
              </a:rPr>
              <a:t>当</a:t>
            </a:r>
            <a:r>
              <a:rPr lang="en-US" altLang="zh-CN" sz="2000" b="1" dirty="0" smtClean="0">
                <a:solidFill>
                  <a:srgbClr val="0000FF"/>
                </a:solidFill>
                <a:latin typeface="Times New Roman" panose="02020603050405020304" pitchFamily="18" charset="0"/>
              </a:rPr>
              <a:t>n1&gt;n2 </a:t>
            </a:r>
            <a:r>
              <a:rPr lang="zh-CN" altLang="en-US" sz="2000" b="1" dirty="0" smtClean="0">
                <a:solidFill>
                  <a:srgbClr val="0000FF"/>
                </a:solidFill>
                <a:latin typeface="Times New Roman" panose="02020603050405020304" pitchFamily="18" charset="0"/>
              </a:rPr>
              <a:t>，</a:t>
            </a:r>
            <a:r>
              <a:rPr lang="en-US" altLang="zh-CN" sz="2000" b="1" dirty="0" smtClean="0">
                <a:solidFill>
                  <a:srgbClr val="0000FF"/>
                </a:solidFill>
                <a:latin typeface="Times New Roman" panose="02020603050405020304" pitchFamily="18" charset="0"/>
              </a:rPr>
              <a:t>θ</a:t>
            </a:r>
            <a:r>
              <a:rPr lang="en-US" altLang="zh-CN" sz="2000" b="1" baseline="-25000" dirty="0" smtClean="0">
                <a:solidFill>
                  <a:srgbClr val="0000FF"/>
                </a:solidFill>
                <a:latin typeface="Times New Roman" panose="02020603050405020304" pitchFamily="18" charset="0"/>
              </a:rPr>
              <a:t>1 </a:t>
            </a:r>
            <a:r>
              <a:rPr lang="en-US" altLang="zh-CN" sz="2000" b="1" dirty="0">
                <a:solidFill>
                  <a:srgbClr val="0000FF"/>
                </a:solidFill>
                <a:latin typeface="Times New Roman" panose="02020603050405020304" pitchFamily="18" charset="0"/>
              </a:rPr>
              <a:t>&gt; </a:t>
            </a:r>
            <a:r>
              <a:rPr lang="en-US" altLang="zh-CN" sz="2000" b="1" dirty="0" err="1">
                <a:solidFill>
                  <a:srgbClr val="0000FF"/>
                </a:solidFill>
                <a:latin typeface="Times New Roman" panose="02020603050405020304" pitchFamily="18" charset="0"/>
              </a:rPr>
              <a:t>θ</a:t>
            </a:r>
            <a:r>
              <a:rPr lang="en-US" altLang="zh-CN" sz="2000" b="1" baseline="-25000" dirty="0" err="1">
                <a:solidFill>
                  <a:srgbClr val="0000FF"/>
                </a:solidFill>
                <a:latin typeface="Times New Roman" panose="02020603050405020304" pitchFamily="18" charset="0"/>
              </a:rPr>
              <a:t>c</a:t>
            </a:r>
            <a:r>
              <a:rPr lang="zh-CN" altLang="en-US" sz="2000" b="1" dirty="0">
                <a:solidFill>
                  <a:srgbClr val="0000FF"/>
                </a:solidFill>
                <a:latin typeface="Times New Roman" panose="02020603050405020304" pitchFamily="18" charset="0"/>
              </a:rPr>
              <a:t>时</a:t>
            </a:r>
          </a:p>
          <a:p>
            <a:pPr>
              <a:lnSpc>
                <a:spcPct val="150000"/>
              </a:lnSpc>
            </a:pPr>
            <a:r>
              <a:rPr lang="zh-CN" altLang="en-US" sz="2000" b="1" dirty="0">
                <a:solidFill>
                  <a:srgbClr val="0000FF"/>
                </a:solidFill>
                <a:latin typeface="Times New Roman" panose="02020603050405020304" pitchFamily="18" charset="0"/>
              </a:rPr>
              <a:t>发生</a:t>
            </a:r>
            <a:r>
              <a:rPr lang="zh-CN" altLang="en-US" sz="2000" b="1" dirty="0" smtClean="0">
                <a:solidFill>
                  <a:srgbClr val="0000FF"/>
                </a:solidFill>
                <a:latin typeface="Times New Roman" panose="02020603050405020304" pitchFamily="18" charset="0"/>
              </a:rPr>
              <a:t>全反射</a:t>
            </a:r>
            <a:r>
              <a:rPr lang="en-US" altLang="zh-CN" sz="2000" b="1" dirty="0" err="1" smtClean="0">
                <a:solidFill>
                  <a:srgbClr val="0000FF"/>
                </a:solidFill>
                <a:latin typeface="Times New Roman" panose="02020603050405020304" pitchFamily="18" charset="0"/>
              </a:rPr>
              <a:t>θ</a:t>
            </a:r>
            <a:r>
              <a:rPr lang="en-US" altLang="zh-CN" sz="2000" b="1" baseline="-25000" dirty="0" err="1" smtClean="0">
                <a:solidFill>
                  <a:srgbClr val="0000FF"/>
                </a:solidFill>
                <a:latin typeface="Times New Roman" panose="02020603050405020304" pitchFamily="18" charset="0"/>
              </a:rPr>
              <a:t>c</a:t>
            </a:r>
            <a:r>
              <a:rPr lang="zh-CN" altLang="en-US" sz="2000" b="1" dirty="0" smtClean="0">
                <a:solidFill>
                  <a:srgbClr val="0000FF"/>
                </a:solidFill>
                <a:latin typeface="Times New Roman" panose="02020603050405020304" pitchFamily="18" charset="0"/>
              </a:rPr>
              <a:t>：临界角</a:t>
            </a:r>
            <a:endParaRPr lang="zh-CN" altLang="en-US" sz="2000" b="1" baseline="-25000" dirty="0">
              <a:solidFill>
                <a:srgbClr val="0000FF"/>
              </a:solidFill>
              <a:latin typeface="Times New Roman" panose="02020603050405020304" pitchFamily="18" charset="0"/>
            </a:endParaRPr>
          </a:p>
        </p:txBody>
      </p:sp>
      <p:sp>
        <p:nvSpPr>
          <p:cNvPr id="12" name="文本框 241694"/>
          <p:cNvSpPr txBox="1">
            <a:spLocks noChangeArrowheads="1"/>
          </p:cNvSpPr>
          <p:nvPr/>
        </p:nvSpPr>
        <p:spPr bwMode="auto">
          <a:xfrm>
            <a:off x="1130531" y="4980025"/>
            <a:ext cx="464681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p>
            <a:pPr>
              <a:lnSpc>
                <a:spcPct val="150000"/>
              </a:lnSpc>
            </a:pPr>
            <a:r>
              <a:rPr lang="zh-CN" altLang="en-US" b="1" dirty="0">
                <a:solidFill>
                  <a:srgbClr val="0000FF"/>
                </a:solidFill>
                <a:latin typeface="Times New Roman" panose="02020603050405020304" pitchFamily="18" charset="0"/>
              </a:rPr>
              <a:t>只要满足全内反射条件连续改变入射角的任何光射线都能在光纤纤芯内</a:t>
            </a:r>
            <a:r>
              <a:rPr lang="zh-CN" altLang="en-US" b="1" dirty="0" smtClean="0">
                <a:solidFill>
                  <a:srgbClr val="0000FF"/>
                </a:solidFill>
                <a:latin typeface="Times New Roman" panose="02020603050405020304" pitchFamily="18" charset="0"/>
              </a:rPr>
              <a:t>传输</a:t>
            </a:r>
            <a:r>
              <a:rPr lang="en-US" altLang="zh-CN" b="1" dirty="0" smtClean="0">
                <a:solidFill>
                  <a:srgbClr val="0000FF"/>
                </a:solidFill>
                <a:latin typeface="Times New Roman" panose="02020603050405020304" pitchFamily="18" charset="0"/>
              </a:rPr>
              <a:t>.</a:t>
            </a:r>
            <a:endParaRPr lang="zh-CN" altLang="en-US" b="1" dirty="0">
              <a:solidFill>
                <a:srgbClr val="0000FF"/>
              </a:solidFill>
              <a:latin typeface="Times New Roman" panose="02020603050405020304" pitchFamily="18" charset="0"/>
            </a:endParaRPr>
          </a:p>
        </p:txBody>
      </p:sp>
      <p:grpSp>
        <p:nvGrpSpPr>
          <p:cNvPr id="13" name="组合 241695"/>
          <p:cNvGrpSpPr>
            <a:grpSpLocks/>
          </p:cNvGrpSpPr>
          <p:nvPr/>
        </p:nvGrpSpPr>
        <p:grpSpPr bwMode="auto">
          <a:xfrm>
            <a:off x="1782581" y="2089323"/>
            <a:ext cx="4386263" cy="2274888"/>
            <a:chOff x="-8" y="993"/>
            <a:chExt cx="3803" cy="1861"/>
          </a:xfrm>
        </p:grpSpPr>
        <p:sp>
          <p:nvSpPr>
            <p:cNvPr id="14" name="矩形 241696"/>
            <p:cNvSpPr>
              <a:spLocks noChangeArrowheads="1"/>
            </p:cNvSpPr>
            <p:nvPr/>
          </p:nvSpPr>
          <p:spPr bwMode="auto">
            <a:xfrm>
              <a:off x="0" y="1677"/>
              <a:ext cx="3795" cy="778"/>
            </a:xfrm>
            <a:prstGeom prst="rect">
              <a:avLst/>
            </a:prstGeom>
            <a:pattFill prst="wdDnDiag">
              <a:fgClr>
                <a:srgbClr val="CCECFF"/>
              </a:fgClr>
              <a:bgClr>
                <a:srgbClr val="FFFFFF"/>
              </a:bgClr>
            </a:pattFill>
            <a:ln w="12700" cap="sq">
              <a:solidFill>
                <a:schemeClr val="tx1"/>
              </a:solidFill>
              <a:miter lim="800000"/>
              <a:headEnd type="none" w="sm" len="sm"/>
              <a:tailEnd type="none" w="sm" len="sm"/>
            </a:ln>
          </p:spPr>
          <p:txBody>
            <a:bodyPr/>
            <a:lstStyle/>
            <a:p>
              <a:pPr algn="just" eaLnBrk="0" hangingPunct="0"/>
              <a:endParaRPr lang="zh-CN" altLang="en-US">
                <a:latin typeface="Times New Roman" panose="02020603050405020304" pitchFamily="18" charset="0"/>
              </a:endParaRPr>
            </a:p>
          </p:txBody>
        </p:sp>
        <p:sp>
          <p:nvSpPr>
            <p:cNvPr id="15" name="矩形 241697"/>
            <p:cNvSpPr>
              <a:spLocks noChangeArrowheads="1"/>
            </p:cNvSpPr>
            <p:nvPr/>
          </p:nvSpPr>
          <p:spPr bwMode="auto">
            <a:xfrm>
              <a:off x="0" y="993"/>
              <a:ext cx="3795" cy="684"/>
            </a:xfrm>
            <a:prstGeom prst="rect">
              <a:avLst/>
            </a:prstGeom>
            <a:pattFill prst="dkDnDiag">
              <a:fgClr>
                <a:srgbClr val="CCECFF"/>
              </a:fgClr>
              <a:bgClr>
                <a:srgbClr val="FFFFFF"/>
              </a:bgClr>
            </a:pattFill>
            <a:ln w="12700" cap="sq">
              <a:pattFill prst="pct50">
                <a:fgClr>
                  <a:schemeClr val="tx1"/>
                </a:fgClr>
                <a:bgClr>
                  <a:schemeClr val="bg1"/>
                </a:bgClr>
              </a:pattFill>
              <a:miter lim="800000"/>
              <a:headEnd type="none" w="sm" len="sm"/>
              <a:tailEnd type="none" w="sm" len="sm"/>
            </a:ln>
          </p:spPr>
          <p:txBody>
            <a:bodyPr wrap="none" anchor="ctr"/>
            <a:lstStyle/>
            <a:p>
              <a:pPr algn="ctr"/>
              <a:endParaRPr lang="en-US" altLang="zh-CN" sz="1800">
                <a:solidFill>
                  <a:srgbClr val="A50021"/>
                </a:solidFill>
                <a:latin typeface="Times New Roman" panose="02020603050405020304" pitchFamily="18" charset="0"/>
              </a:endParaRPr>
            </a:p>
            <a:p>
              <a:pPr algn="ctr"/>
              <a:endParaRPr lang="en-US" altLang="zh-CN" sz="1800">
                <a:solidFill>
                  <a:srgbClr val="A50021"/>
                </a:solidFill>
                <a:latin typeface="Times New Roman" panose="02020603050405020304" pitchFamily="18" charset="0"/>
              </a:endParaRPr>
            </a:p>
          </p:txBody>
        </p:sp>
        <p:sp>
          <p:nvSpPr>
            <p:cNvPr id="16" name="直接连接符 241698"/>
            <p:cNvSpPr>
              <a:spLocks noChangeShapeType="1"/>
            </p:cNvSpPr>
            <p:nvPr/>
          </p:nvSpPr>
          <p:spPr bwMode="auto">
            <a:xfrm flipV="1">
              <a:off x="485" y="1688"/>
              <a:ext cx="787" cy="547"/>
            </a:xfrm>
            <a:prstGeom prst="line">
              <a:avLst/>
            </a:prstGeom>
            <a:noFill/>
            <a:ln w="12700" cap="sq">
              <a:solidFill>
                <a:schemeClr val="bg2"/>
              </a:solidFill>
              <a:round/>
              <a:headEnd type="none" w="sm" len="sm"/>
              <a:tailEnd type="arrow"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7" name="直接连接符 241699"/>
            <p:cNvSpPr>
              <a:spLocks noChangeShapeType="1"/>
            </p:cNvSpPr>
            <p:nvPr/>
          </p:nvSpPr>
          <p:spPr bwMode="auto">
            <a:xfrm>
              <a:off x="1292" y="1699"/>
              <a:ext cx="860" cy="547"/>
            </a:xfrm>
            <a:prstGeom prst="line">
              <a:avLst/>
            </a:prstGeom>
            <a:noFill/>
            <a:ln w="12700" cap="sq">
              <a:solidFill>
                <a:schemeClr val="bg2"/>
              </a:solidFill>
              <a:round/>
              <a:headEnd type="none" w="sm" len="sm"/>
              <a:tailEnd type="arrow"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8" name="直接连接符 241700"/>
            <p:cNvSpPr>
              <a:spLocks noChangeShapeType="1"/>
            </p:cNvSpPr>
            <p:nvPr/>
          </p:nvSpPr>
          <p:spPr bwMode="auto">
            <a:xfrm>
              <a:off x="1272" y="993"/>
              <a:ext cx="0" cy="1861"/>
            </a:xfrm>
            <a:prstGeom prst="line">
              <a:avLst/>
            </a:prstGeom>
            <a:noFill/>
            <a:ln w="12700">
              <a:solidFill>
                <a:schemeClr val="hlink"/>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9" name="直接连接符 241701"/>
            <p:cNvSpPr>
              <a:spLocks noChangeShapeType="1"/>
            </p:cNvSpPr>
            <p:nvPr/>
          </p:nvSpPr>
          <p:spPr bwMode="auto">
            <a:xfrm flipV="1">
              <a:off x="1325" y="1375"/>
              <a:ext cx="860" cy="302"/>
            </a:xfrm>
            <a:prstGeom prst="line">
              <a:avLst/>
            </a:prstGeom>
            <a:noFill/>
            <a:ln w="12700" cap="sq">
              <a:solidFill>
                <a:schemeClr val="bg2"/>
              </a:solidFill>
              <a:round/>
              <a:headEnd type="none" w="sm" len="sm"/>
              <a:tailEnd type="arrow"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20" name="文本框 241702"/>
            <p:cNvSpPr txBox="1">
              <a:spLocks noChangeArrowheads="1"/>
            </p:cNvSpPr>
            <p:nvPr/>
          </p:nvSpPr>
          <p:spPr bwMode="auto">
            <a:xfrm>
              <a:off x="26" y="2144"/>
              <a:ext cx="755"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zh-CN" altLang="en-US" sz="1800">
                  <a:solidFill>
                    <a:srgbClr val="A50021"/>
                  </a:solidFill>
                  <a:latin typeface="Times New Roman" panose="02020603050405020304" pitchFamily="18" charset="0"/>
                </a:rPr>
                <a:t>入射光</a:t>
              </a:r>
              <a:endParaRPr lang="zh-CN" altLang="en-US">
                <a:latin typeface="Times New Roman" panose="02020603050405020304" pitchFamily="18" charset="0"/>
              </a:endParaRPr>
            </a:p>
          </p:txBody>
        </p:sp>
        <p:sp>
          <p:nvSpPr>
            <p:cNvPr id="21" name="文本框 241703"/>
            <p:cNvSpPr txBox="1">
              <a:spLocks noChangeArrowheads="1"/>
            </p:cNvSpPr>
            <p:nvPr/>
          </p:nvSpPr>
          <p:spPr bwMode="auto">
            <a:xfrm>
              <a:off x="2152" y="2144"/>
              <a:ext cx="754"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zh-CN" altLang="en-US" sz="1800">
                  <a:solidFill>
                    <a:srgbClr val="A50021"/>
                  </a:solidFill>
                  <a:latin typeface="Times New Roman" panose="02020603050405020304" pitchFamily="18" charset="0"/>
                </a:rPr>
                <a:t>反射光</a:t>
              </a:r>
              <a:endParaRPr lang="zh-CN" altLang="en-US">
                <a:latin typeface="Times New Roman" panose="02020603050405020304" pitchFamily="18" charset="0"/>
              </a:endParaRPr>
            </a:p>
          </p:txBody>
        </p:sp>
        <p:sp>
          <p:nvSpPr>
            <p:cNvPr id="22" name="文本框 241704"/>
            <p:cNvSpPr txBox="1">
              <a:spLocks noChangeArrowheads="1"/>
            </p:cNvSpPr>
            <p:nvPr/>
          </p:nvSpPr>
          <p:spPr bwMode="auto">
            <a:xfrm>
              <a:off x="2285" y="1244"/>
              <a:ext cx="754"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zh-CN" altLang="en-US" sz="1800">
                  <a:solidFill>
                    <a:srgbClr val="A50021"/>
                  </a:solidFill>
                  <a:latin typeface="Times New Roman" panose="02020603050405020304" pitchFamily="18" charset="0"/>
                </a:rPr>
                <a:t>折射光</a:t>
              </a:r>
              <a:endParaRPr lang="zh-CN" altLang="en-US">
                <a:latin typeface="Times New Roman" panose="02020603050405020304" pitchFamily="18" charset="0"/>
              </a:endParaRPr>
            </a:p>
          </p:txBody>
        </p:sp>
        <p:sp>
          <p:nvSpPr>
            <p:cNvPr id="23" name="文本框 241705"/>
            <p:cNvSpPr txBox="1">
              <a:spLocks noChangeArrowheads="1"/>
            </p:cNvSpPr>
            <p:nvPr/>
          </p:nvSpPr>
          <p:spPr bwMode="auto">
            <a:xfrm>
              <a:off x="-8" y="1699"/>
              <a:ext cx="884"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r>
                <a:rPr lang="zh-CN" altLang="en-US" sz="1800">
                  <a:solidFill>
                    <a:srgbClr val="A50021"/>
                  </a:solidFill>
                  <a:latin typeface="Times New Roman" panose="02020603050405020304" pitchFamily="18" charset="0"/>
                </a:rPr>
                <a:t>折射率</a:t>
              </a:r>
              <a:r>
                <a:rPr lang="en-US" altLang="zh-CN" sz="1800">
                  <a:solidFill>
                    <a:srgbClr val="A50021"/>
                  </a:solidFill>
                  <a:latin typeface="Times New Roman" panose="02020603050405020304" pitchFamily="18" charset="0"/>
                </a:rPr>
                <a:t>n1</a:t>
              </a:r>
              <a:endParaRPr lang="en-US" altLang="zh-CN">
                <a:latin typeface="Times New Roman" panose="02020603050405020304" pitchFamily="18" charset="0"/>
              </a:endParaRPr>
            </a:p>
          </p:txBody>
        </p:sp>
        <p:sp>
          <p:nvSpPr>
            <p:cNvPr id="24" name="文本框 241706"/>
            <p:cNvSpPr txBox="1">
              <a:spLocks noChangeArrowheads="1"/>
            </p:cNvSpPr>
            <p:nvPr/>
          </p:nvSpPr>
          <p:spPr bwMode="auto">
            <a:xfrm>
              <a:off x="0" y="1446"/>
              <a:ext cx="884"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r>
                <a:rPr lang="zh-CN" altLang="en-US" sz="1800">
                  <a:solidFill>
                    <a:srgbClr val="A50021"/>
                  </a:solidFill>
                  <a:latin typeface="Times New Roman" panose="02020603050405020304" pitchFamily="18" charset="0"/>
                </a:rPr>
                <a:t>折射率</a:t>
              </a:r>
            </a:p>
          </p:txBody>
        </p:sp>
        <p:sp>
          <p:nvSpPr>
            <p:cNvPr id="25" name="文本框 241707"/>
            <p:cNvSpPr txBox="1">
              <a:spLocks noChangeArrowheads="1"/>
            </p:cNvSpPr>
            <p:nvPr/>
          </p:nvSpPr>
          <p:spPr bwMode="auto">
            <a:xfrm>
              <a:off x="26" y="1012"/>
              <a:ext cx="718"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CN" sz="1800">
                  <a:solidFill>
                    <a:srgbClr val="A50021"/>
                  </a:solidFill>
                  <a:latin typeface="Times New Roman" panose="02020603050405020304" pitchFamily="18" charset="0"/>
                </a:rPr>
                <a:t>n1&gt; n2</a:t>
              </a:r>
            </a:p>
          </p:txBody>
        </p:sp>
        <p:sp>
          <p:nvSpPr>
            <p:cNvPr id="26" name="矩形 241708"/>
            <p:cNvSpPr>
              <a:spLocks noChangeArrowheads="1"/>
            </p:cNvSpPr>
            <p:nvPr/>
          </p:nvSpPr>
          <p:spPr bwMode="auto">
            <a:xfrm>
              <a:off x="876" y="1816"/>
              <a:ext cx="572"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CN" sz="2800">
                  <a:solidFill>
                    <a:schemeClr val="bg2"/>
                  </a:solidFill>
                  <a:latin typeface="Times New Roman" panose="02020603050405020304" pitchFamily="18" charset="0"/>
                </a:rPr>
                <a:t>θ</a:t>
              </a:r>
              <a:r>
                <a:rPr lang="en-US" altLang="zh-CN" sz="2800" baseline="-25000">
                  <a:solidFill>
                    <a:schemeClr val="bg2"/>
                  </a:solidFill>
                  <a:latin typeface="Times New Roman" panose="02020603050405020304" pitchFamily="18" charset="0"/>
                </a:rPr>
                <a:t>1</a:t>
              </a:r>
            </a:p>
          </p:txBody>
        </p:sp>
        <p:sp>
          <p:nvSpPr>
            <p:cNvPr id="27" name="任意多边形 241709"/>
            <p:cNvSpPr>
              <a:spLocks noChangeArrowheads="1"/>
            </p:cNvSpPr>
            <p:nvPr/>
          </p:nvSpPr>
          <p:spPr bwMode="auto">
            <a:xfrm>
              <a:off x="1070" y="1816"/>
              <a:ext cx="222" cy="84"/>
            </a:xfrm>
            <a:custGeom>
              <a:avLst/>
              <a:gdLst>
                <a:gd name="T0" fmla="*/ 0 w 335"/>
                <a:gd name="T1" fmla="*/ 0 h 119"/>
                <a:gd name="T2" fmla="*/ 89 w 335"/>
                <a:gd name="T3" fmla="*/ 100 h 119"/>
                <a:gd name="T4" fmla="*/ 212 w 335"/>
                <a:gd name="T5" fmla="*/ 112 h 119"/>
                <a:gd name="T6" fmla="*/ 335 w 335"/>
                <a:gd name="T7" fmla="*/ 56 h 119"/>
              </a:gdLst>
              <a:ahLst/>
              <a:cxnLst>
                <a:cxn ang="0">
                  <a:pos x="T0" y="T1"/>
                </a:cxn>
                <a:cxn ang="0">
                  <a:pos x="T2" y="T3"/>
                </a:cxn>
                <a:cxn ang="0">
                  <a:pos x="T4" y="T5"/>
                </a:cxn>
                <a:cxn ang="0">
                  <a:pos x="T6" y="T7"/>
                </a:cxn>
              </a:cxnLst>
              <a:rect l="0" t="0" r="r" b="b"/>
              <a:pathLst>
                <a:path w="335" h="119">
                  <a:moveTo>
                    <a:pt x="0" y="0"/>
                  </a:moveTo>
                  <a:cubicBezTo>
                    <a:pt x="27" y="40"/>
                    <a:pt x="54" y="81"/>
                    <a:pt x="89" y="100"/>
                  </a:cubicBezTo>
                  <a:cubicBezTo>
                    <a:pt x="124" y="119"/>
                    <a:pt x="171" y="119"/>
                    <a:pt x="212" y="112"/>
                  </a:cubicBezTo>
                  <a:cubicBezTo>
                    <a:pt x="253" y="105"/>
                    <a:pt x="315" y="63"/>
                    <a:pt x="335" y="56"/>
                  </a:cubicBezTo>
                </a:path>
              </a:pathLst>
            </a:custGeom>
            <a:noFill/>
            <a:ln w="12700" cap="sq">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just" eaLnBrk="0" hangingPunct="0"/>
              <a:endParaRPr lang="zh-CN" altLang="en-US">
                <a:latin typeface="Times New Roman" panose="02020603050405020304" pitchFamily="18" charset="0"/>
              </a:endParaRPr>
            </a:p>
          </p:txBody>
        </p:sp>
      </p:grpSp>
    </p:spTree>
    <p:extLst>
      <p:ext uri="{BB962C8B-B14F-4D97-AF65-F5344CB8AC3E}">
        <p14:creationId xmlns:p14="http://schemas.microsoft.com/office/powerpoint/2010/main" val="105755408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80</a:t>
            </a:fld>
            <a:endParaRPr lang="en-US" altLang="zh-CN"/>
          </a:p>
        </p:txBody>
      </p:sp>
      <p:sp>
        <p:nvSpPr>
          <p:cNvPr id="3" name="标题 325633"/>
          <p:cNvSpPr txBox="1">
            <a:spLocks noChangeArrowheads="1"/>
          </p:cNvSpPr>
          <p:nvPr/>
        </p:nvSpPr>
        <p:spPr>
          <a:xfrm>
            <a:off x="9171956" y="336147"/>
            <a:ext cx="2839069" cy="11430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zh-CN" altLang="en-US" sz="2800" kern="0" dirty="0" smtClean="0"/>
              <a:t>单模光纤的色散</a:t>
            </a:r>
            <a:endParaRPr lang="en-US" altLang="zh-CN" sz="2800" kern="0" dirty="0" smtClean="0"/>
          </a:p>
        </p:txBody>
      </p:sp>
      <p:sp>
        <p:nvSpPr>
          <p:cNvPr id="4" name="文本占位符 325634"/>
          <p:cNvSpPr txBox="1">
            <a:spLocks noChangeArrowheads="1"/>
          </p:cNvSpPr>
          <p:nvPr/>
        </p:nvSpPr>
        <p:spPr>
          <a:xfrm>
            <a:off x="672482" y="1237847"/>
            <a:ext cx="10682287" cy="41148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200000"/>
              </a:lnSpc>
            </a:pPr>
            <a:r>
              <a:rPr lang="zh-CN" altLang="en-US" sz="1800" kern="0" dirty="0" smtClean="0">
                <a:solidFill>
                  <a:schemeClr val="hlink"/>
                </a:solidFill>
              </a:rPr>
              <a:t>材料色散</a:t>
            </a:r>
            <a:r>
              <a:rPr lang="en-US" altLang="zh-CN" sz="1800" kern="0" dirty="0" smtClean="0">
                <a:solidFill>
                  <a:schemeClr val="hlink"/>
                </a:solidFill>
              </a:rPr>
              <a:t>D</a:t>
            </a:r>
            <a:r>
              <a:rPr lang="en-US" altLang="zh-CN" sz="1800" kern="0" baseline="-25000" dirty="0" smtClean="0">
                <a:solidFill>
                  <a:schemeClr val="hlink"/>
                </a:solidFill>
              </a:rPr>
              <a:t>M</a:t>
            </a:r>
            <a:r>
              <a:rPr lang="zh-CN" altLang="en-US" sz="1800" kern="0" dirty="0" smtClean="0">
                <a:solidFill>
                  <a:schemeClr val="hlink"/>
                </a:solidFill>
              </a:rPr>
              <a:t>，</a:t>
            </a:r>
            <a:r>
              <a:rPr lang="zh-CN" altLang="en-US" sz="1800" kern="0" dirty="0" smtClean="0"/>
              <a:t>纤芯材料的</a:t>
            </a:r>
            <a:r>
              <a:rPr lang="zh-CN" altLang="en-US" sz="1800" kern="0" dirty="0" smtClean="0">
                <a:solidFill>
                  <a:srgbClr val="2E2EB6"/>
                </a:solidFill>
              </a:rPr>
              <a:t>折射率随波长变化</a:t>
            </a:r>
            <a:r>
              <a:rPr lang="zh-CN" altLang="en-US" sz="1800" kern="0" dirty="0" smtClean="0"/>
              <a:t>导致了这种色散，这样即使不同波长的光经历过完全相同的路径，也会发生脉冲展宽。</a:t>
            </a:r>
          </a:p>
          <a:p>
            <a:pPr>
              <a:lnSpc>
                <a:spcPct val="200000"/>
              </a:lnSpc>
            </a:pPr>
            <a:r>
              <a:rPr lang="zh-CN" altLang="en-US" sz="1800" kern="0" dirty="0" smtClean="0">
                <a:solidFill>
                  <a:schemeClr val="hlink"/>
                </a:solidFill>
              </a:rPr>
              <a:t>波导色散</a:t>
            </a:r>
            <a:r>
              <a:rPr lang="en-US" altLang="zh-CN" sz="1800" kern="0" dirty="0" smtClean="0">
                <a:solidFill>
                  <a:schemeClr val="hlink"/>
                </a:solidFill>
              </a:rPr>
              <a:t>D</a:t>
            </a:r>
            <a:r>
              <a:rPr lang="en-US" altLang="zh-CN" sz="1800" kern="0" baseline="-25000" dirty="0" smtClean="0">
                <a:solidFill>
                  <a:schemeClr val="hlink"/>
                </a:solidFill>
              </a:rPr>
              <a:t>W</a:t>
            </a:r>
            <a:r>
              <a:rPr lang="en-US" altLang="zh-CN" sz="1800" kern="0" dirty="0" smtClean="0">
                <a:solidFill>
                  <a:schemeClr val="hlink"/>
                </a:solidFill>
              </a:rPr>
              <a:t> </a:t>
            </a:r>
            <a:r>
              <a:rPr lang="zh-CN" altLang="en-US" sz="1800" kern="0" dirty="0" smtClean="0">
                <a:solidFill>
                  <a:schemeClr val="hlink"/>
                </a:solidFill>
              </a:rPr>
              <a:t>，</a:t>
            </a:r>
            <a:r>
              <a:rPr lang="zh-CN" altLang="en-US" sz="1800" kern="0" dirty="0" smtClean="0"/>
              <a:t>由于单模光纤中只有约</a:t>
            </a:r>
            <a:r>
              <a:rPr lang="en-US" altLang="zh-CN" sz="1800" kern="0" dirty="0" smtClean="0"/>
              <a:t>80</a:t>
            </a:r>
            <a:r>
              <a:rPr lang="zh-CN" altLang="en-US" sz="1800" kern="0" dirty="0" smtClean="0"/>
              <a:t>％的光功率在纤芯中传播，</a:t>
            </a:r>
            <a:r>
              <a:rPr lang="en-US" altLang="zh-CN" sz="1800" kern="0" dirty="0" smtClean="0"/>
              <a:t>20</a:t>
            </a:r>
            <a:r>
              <a:rPr lang="zh-CN" altLang="en-US" sz="1800" kern="0" dirty="0" smtClean="0"/>
              <a:t>％在包层中传播的光功率其速率要更大一些，这样就出现了色散。波导色散的大小取决于光纤的设计，因为模式</a:t>
            </a:r>
            <a:r>
              <a:rPr lang="zh-CN" altLang="en-US" sz="1800" kern="0" dirty="0" smtClean="0">
                <a:solidFill>
                  <a:srgbClr val="2E2EB6"/>
                </a:solidFill>
              </a:rPr>
              <a:t>传播常数</a:t>
            </a:r>
            <a:r>
              <a:rPr lang="en-US" altLang="zh-CN" sz="1800" kern="0" dirty="0" smtClean="0">
                <a:solidFill>
                  <a:srgbClr val="2E2EB6"/>
                </a:solidFill>
                <a:sym typeface="Symbol" panose="05050102010706020507" pitchFamily="18" charset="2"/>
              </a:rPr>
              <a:t></a:t>
            </a:r>
            <a:r>
              <a:rPr lang="zh-CN" altLang="en-US" sz="1800" kern="0" dirty="0" smtClean="0">
                <a:solidFill>
                  <a:srgbClr val="2E2EB6"/>
                </a:solidFill>
              </a:rPr>
              <a:t>是</a:t>
            </a:r>
            <a:r>
              <a:rPr lang="en-US" altLang="zh-CN" sz="1800" kern="0" dirty="0" smtClean="0">
                <a:solidFill>
                  <a:srgbClr val="2E2EB6"/>
                </a:solidFill>
              </a:rPr>
              <a:t>a/</a:t>
            </a:r>
            <a:r>
              <a:rPr lang="en-US" altLang="zh-CN" sz="1800" kern="0" dirty="0" smtClean="0">
                <a:solidFill>
                  <a:srgbClr val="2E2EB6"/>
                </a:solidFill>
                <a:sym typeface="Symbol" panose="05050102010706020507" pitchFamily="18" charset="2"/>
              </a:rPr>
              <a:t></a:t>
            </a:r>
            <a:r>
              <a:rPr lang="zh-CN" altLang="en-US" sz="1800" kern="0" dirty="0" smtClean="0">
                <a:solidFill>
                  <a:srgbClr val="2E2EB6"/>
                </a:solidFill>
              </a:rPr>
              <a:t>的函数</a:t>
            </a:r>
            <a:r>
              <a:rPr lang="en-US" altLang="zh-CN" sz="1800" kern="0" dirty="0" smtClean="0"/>
              <a:t>(a</a:t>
            </a:r>
            <a:r>
              <a:rPr lang="zh-CN" altLang="en-US" sz="1800" kern="0" dirty="0" smtClean="0"/>
              <a:t>纤芯半径，</a:t>
            </a:r>
            <a:r>
              <a:rPr lang="en-US" altLang="zh-CN" sz="1800" kern="0" dirty="0" smtClean="0"/>
              <a:t>a/</a:t>
            </a:r>
            <a:r>
              <a:rPr lang="en-US" altLang="zh-CN" sz="1800" kern="0" dirty="0" smtClean="0">
                <a:sym typeface="Symbol" panose="05050102010706020507" pitchFamily="18" charset="2"/>
              </a:rPr>
              <a:t></a:t>
            </a:r>
            <a:r>
              <a:rPr lang="zh-CN" altLang="en-US" sz="1800" kern="0" dirty="0" smtClean="0"/>
              <a:t>是光纤相当于波长的尺度</a:t>
            </a:r>
            <a:r>
              <a:rPr lang="en-US" altLang="zh-CN" sz="1800" kern="0" dirty="0" smtClean="0"/>
              <a:t>)</a:t>
            </a:r>
            <a:r>
              <a:rPr lang="zh-CN" altLang="en-US" sz="1800" kern="0" dirty="0" smtClean="0"/>
              <a:t>。</a:t>
            </a:r>
            <a:endParaRPr lang="zh-CN" altLang="en-US" sz="1800" kern="0" baseline="-25000" dirty="0" smtClean="0"/>
          </a:p>
        </p:txBody>
      </p:sp>
    </p:spTree>
    <p:extLst>
      <p:ext uri="{BB962C8B-B14F-4D97-AF65-F5344CB8AC3E}">
        <p14:creationId xmlns:p14="http://schemas.microsoft.com/office/powerpoint/2010/main" val="21999595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81</a:t>
            </a:fld>
            <a:endParaRPr lang="en-US" altLang="zh-CN"/>
          </a:p>
        </p:txBody>
      </p:sp>
      <p:sp>
        <p:nvSpPr>
          <p:cNvPr id="3" name="文本框 2"/>
          <p:cNvSpPr txBox="1"/>
          <p:nvPr/>
        </p:nvSpPr>
        <p:spPr>
          <a:xfrm>
            <a:off x="7806612" y="198505"/>
            <a:ext cx="4319587" cy="519113"/>
          </a:xfrm>
          <a:prstGeom prst="rect">
            <a:avLst/>
          </a:prstGeom>
          <a:ln/>
        </p:spPr>
        <p:style>
          <a:lnRef idx="2">
            <a:schemeClr val="accent3"/>
          </a:lnRef>
          <a:fillRef idx="1">
            <a:schemeClr val="lt1"/>
          </a:fillRef>
          <a:effectRef idx="0">
            <a:schemeClr val="accent3"/>
          </a:effectRef>
          <a:fontRef idx="minor">
            <a:schemeClr val="dk1"/>
          </a:fontRef>
        </p:style>
        <p:txBody>
          <a:bodyPr>
            <a:spAutoFit/>
          </a:bodyPr>
          <a:lstStyle/>
          <a:p>
            <a:r>
              <a:rPr lang="en-US" altLang="zh-CN" sz="2800" kern="0" noProof="1">
                <a:solidFill>
                  <a:schemeClr val="tx2"/>
                </a:solidFill>
                <a:latin typeface="+mj-lt"/>
                <a:ea typeface="+mj-ea"/>
                <a:cs typeface="+mj-cs"/>
              </a:rPr>
              <a:t>G.653</a:t>
            </a:r>
            <a:r>
              <a:rPr lang="zh-CN" altLang="en-US" sz="2800" kern="0" noProof="1">
                <a:solidFill>
                  <a:schemeClr val="tx2"/>
                </a:solidFill>
                <a:latin typeface="+mj-lt"/>
                <a:ea typeface="+mj-ea"/>
                <a:cs typeface="+mj-cs"/>
              </a:rPr>
              <a:t>色散位移光纤</a:t>
            </a:r>
            <a:endParaRPr lang="en-US" altLang="zh-CN" sz="2800" kern="0" noProof="1">
              <a:solidFill>
                <a:schemeClr val="tx2"/>
              </a:solidFill>
              <a:latin typeface="+mj-lt"/>
              <a:ea typeface="+mj-ea"/>
              <a:cs typeface="+mj-cs"/>
            </a:endParaRPr>
          </a:p>
        </p:txBody>
      </p:sp>
      <p:grpSp>
        <p:nvGrpSpPr>
          <p:cNvPr id="4" name="组合 326658"/>
          <p:cNvGrpSpPr>
            <a:grpSpLocks/>
          </p:cNvGrpSpPr>
          <p:nvPr/>
        </p:nvGrpSpPr>
        <p:grpSpPr bwMode="auto">
          <a:xfrm>
            <a:off x="7797881" y="2170543"/>
            <a:ext cx="725487" cy="2541587"/>
            <a:chOff x="3721" y="1543"/>
            <a:chExt cx="457" cy="1601"/>
          </a:xfrm>
        </p:grpSpPr>
        <p:sp>
          <p:nvSpPr>
            <p:cNvPr id="5" name="矩形 326659"/>
            <p:cNvSpPr>
              <a:spLocks noChangeArrowheads="1"/>
            </p:cNvSpPr>
            <p:nvPr/>
          </p:nvSpPr>
          <p:spPr bwMode="auto">
            <a:xfrm>
              <a:off x="3784" y="1543"/>
              <a:ext cx="350" cy="160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sp>
          <p:nvSpPr>
            <p:cNvPr id="6" name="矩形 5"/>
            <p:cNvSpPr/>
            <p:nvPr/>
          </p:nvSpPr>
          <p:spPr>
            <a:xfrm>
              <a:off x="3721" y="1703"/>
              <a:ext cx="457" cy="364"/>
            </a:xfrm>
            <a:prstGeom prst="rect">
              <a:avLst/>
            </a:prstGeom>
            <a:noFill/>
            <a:ln w="9525">
              <a:noFill/>
              <a:miter/>
            </a:ln>
          </p:spPr>
          <p:txBody>
            <a:bodyPr wrap="none" lIns="87312" tIns="44450" rIns="87312" bIns="44450">
              <a:spAutoFit/>
            </a:bodyPr>
            <a:lstStyle/>
            <a:p>
              <a:pPr algn="ctr" defTabSz="840105" eaLnBrk="0" hangingPunct="0"/>
              <a:r>
                <a:rPr lang="en-US" altLang="zh-CN" sz="1600" b="1" noProof="1">
                  <a:solidFill>
                    <a:schemeClr val="hlink"/>
                  </a:solidFill>
                  <a:effectLst>
                    <a:outerShdw blurRad="38100" dist="38100" dir="2700000">
                      <a:srgbClr val="C0C0C0"/>
                    </a:outerShdw>
                  </a:effectLst>
                  <a:latin typeface="Arial" charset="0"/>
                  <a:cs typeface="+mn-ea"/>
                </a:rPr>
                <a:t>EDFA</a:t>
              </a:r>
              <a:endParaRPr lang="en-US" altLang="zh-CN" sz="1600" b="1" noProof="1">
                <a:solidFill>
                  <a:schemeClr val="hlink"/>
                </a:solidFill>
                <a:effectLst>
                  <a:outerShdw blurRad="38100" dist="38100" dir="2700000">
                    <a:srgbClr val="C0C0C0"/>
                  </a:outerShdw>
                </a:effectLst>
                <a:latin typeface="Arial" charset="0"/>
              </a:endParaRPr>
            </a:p>
            <a:p>
              <a:pPr algn="ctr" defTabSz="840105" eaLnBrk="0" hangingPunct="0"/>
              <a:r>
                <a:rPr lang="zh-CN" altLang="en-US" sz="1600" b="1" noProof="1">
                  <a:solidFill>
                    <a:schemeClr val="hlink"/>
                  </a:solidFill>
                  <a:effectLst>
                    <a:outerShdw blurRad="38100" dist="38100" dir="2700000">
                      <a:srgbClr val="C0C0C0"/>
                    </a:outerShdw>
                  </a:effectLst>
                  <a:latin typeface="Arial" charset="0"/>
                  <a:cs typeface="+mn-ea"/>
                </a:rPr>
                <a:t>频带</a:t>
              </a:r>
              <a:endParaRPr lang="zh-CN" altLang="en-US" sz="1600" b="1" noProof="1">
                <a:solidFill>
                  <a:schemeClr val="hlink"/>
                </a:solidFill>
                <a:effectLst>
                  <a:outerShdw blurRad="38100" dist="38100" dir="2700000">
                    <a:srgbClr val="C0C0C0"/>
                  </a:outerShdw>
                </a:effectLst>
                <a:latin typeface="Arial" charset="0"/>
              </a:endParaRPr>
            </a:p>
          </p:txBody>
        </p:sp>
      </p:grpSp>
      <p:sp>
        <p:nvSpPr>
          <p:cNvPr id="7" name="直接连接符 326661"/>
          <p:cNvSpPr>
            <a:spLocks noChangeShapeType="1"/>
          </p:cNvSpPr>
          <p:nvPr/>
        </p:nvSpPr>
        <p:spPr bwMode="auto">
          <a:xfrm>
            <a:off x="3378281" y="4748643"/>
            <a:ext cx="64039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8" name="直接连接符 326662"/>
          <p:cNvSpPr>
            <a:spLocks noChangeShapeType="1"/>
          </p:cNvSpPr>
          <p:nvPr/>
        </p:nvSpPr>
        <p:spPr bwMode="auto">
          <a:xfrm flipV="1">
            <a:off x="4502231" y="4656568"/>
            <a:ext cx="0" cy="1365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9" name="直接连接符 326663"/>
          <p:cNvSpPr>
            <a:spLocks noChangeShapeType="1"/>
          </p:cNvSpPr>
          <p:nvPr/>
        </p:nvSpPr>
        <p:spPr bwMode="auto">
          <a:xfrm flipV="1">
            <a:off x="5556331" y="4656568"/>
            <a:ext cx="0" cy="1365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0" name="直接连接符 326664"/>
          <p:cNvSpPr>
            <a:spLocks noChangeShapeType="1"/>
          </p:cNvSpPr>
          <p:nvPr/>
        </p:nvSpPr>
        <p:spPr bwMode="auto">
          <a:xfrm flipV="1">
            <a:off x="6610431" y="4656568"/>
            <a:ext cx="0" cy="13652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1" name="直接连接符 326665"/>
          <p:cNvSpPr>
            <a:spLocks noChangeShapeType="1"/>
          </p:cNvSpPr>
          <p:nvPr/>
        </p:nvSpPr>
        <p:spPr bwMode="auto">
          <a:xfrm flipV="1">
            <a:off x="7659768" y="4656568"/>
            <a:ext cx="0" cy="1365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2" name="直接连接符 326666"/>
          <p:cNvSpPr>
            <a:spLocks noChangeShapeType="1"/>
          </p:cNvSpPr>
          <p:nvPr/>
        </p:nvSpPr>
        <p:spPr bwMode="auto">
          <a:xfrm flipV="1">
            <a:off x="8712281" y="4656568"/>
            <a:ext cx="0" cy="1365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3" name="任意多边形 326667"/>
          <p:cNvSpPr>
            <a:spLocks noChangeArrowheads="1"/>
          </p:cNvSpPr>
          <p:nvPr/>
        </p:nvSpPr>
        <p:spPr bwMode="auto">
          <a:xfrm>
            <a:off x="3456068" y="1980043"/>
            <a:ext cx="6357938" cy="2166937"/>
          </a:xfrm>
          <a:custGeom>
            <a:avLst/>
            <a:gdLst>
              <a:gd name="T0" fmla="*/ 0 w 2876"/>
              <a:gd name="T1" fmla="*/ 0 h 1050"/>
              <a:gd name="T2" fmla="*/ 95 w 2876"/>
              <a:gd name="T3" fmla="*/ 104 h 1050"/>
              <a:gd name="T4" fmla="*/ 192 w 2876"/>
              <a:gd name="T5" fmla="*/ 203 h 1050"/>
              <a:gd name="T6" fmla="*/ 287 w 2876"/>
              <a:gd name="T7" fmla="*/ 289 h 1050"/>
              <a:gd name="T8" fmla="*/ 383 w 2876"/>
              <a:gd name="T9" fmla="*/ 372 h 1050"/>
              <a:gd name="T10" fmla="*/ 479 w 2876"/>
              <a:gd name="T11" fmla="*/ 446 h 1050"/>
              <a:gd name="T12" fmla="*/ 574 w 2876"/>
              <a:gd name="T13" fmla="*/ 514 h 1050"/>
              <a:gd name="T14" fmla="*/ 671 w 2876"/>
              <a:gd name="T15" fmla="*/ 576 h 1050"/>
              <a:gd name="T16" fmla="*/ 766 w 2876"/>
              <a:gd name="T17" fmla="*/ 636 h 1050"/>
              <a:gd name="T18" fmla="*/ 862 w 2876"/>
              <a:gd name="T19" fmla="*/ 689 h 1050"/>
              <a:gd name="T20" fmla="*/ 958 w 2876"/>
              <a:gd name="T21" fmla="*/ 738 h 1050"/>
              <a:gd name="T22" fmla="*/ 1054 w 2876"/>
              <a:gd name="T23" fmla="*/ 782 h 1050"/>
              <a:gd name="T24" fmla="*/ 1102 w 2876"/>
              <a:gd name="T25" fmla="*/ 805 h 1050"/>
              <a:gd name="T26" fmla="*/ 1150 w 2876"/>
              <a:gd name="T27" fmla="*/ 809 h 1050"/>
              <a:gd name="T28" fmla="*/ 1197 w 2876"/>
              <a:gd name="T29" fmla="*/ 809 h 1050"/>
              <a:gd name="T30" fmla="*/ 1246 w 2876"/>
              <a:gd name="T31" fmla="*/ 805 h 1050"/>
              <a:gd name="T32" fmla="*/ 1293 w 2876"/>
              <a:gd name="T33" fmla="*/ 754 h 1050"/>
              <a:gd name="T34" fmla="*/ 1341 w 2876"/>
              <a:gd name="T35" fmla="*/ 599 h 1050"/>
              <a:gd name="T36" fmla="*/ 1365 w 2876"/>
              <a:gd name="T37" fmla="*/ 421 h 1050"/>
              <a:gd name="T38" fmla="*/ 1389 w 2876"/>
              <a:gd name="T39" fmla="*/ 344 h 1050"/>
              <a:gd name="T40" fmla="*/ 1438 w 2876"/>
              <a:gd name="T41" fmla="*/ 395 h 1050"/>
              <a:gd name="T42" fmla="*/ 1485 w 2876"/>
              <a:gd name="T43" fmla="*/ 599 h 1050"/>
              <a:gd name="T44" fmla="*/ 1533 w 2876"/>
              <a:gd name="T45" fmla="*/ 754 h 1050"/>
              <a:gd name="T46" fmla="*/ 1581 w 2876"/>
              <a:gd name="T47" fmla="*/ 855 h 1050"/>
              <a:gd name="T48" fmla="*/ 1629 w 2876"/>
              <a:gd name="T49" fmla="*/ 934 h 1050"/>
              <a:gd name="T50" fmla="*/ 1677 w 2876"/>
              <a:gd name="T51" fmla="*/ 959 h 1050"/>
              <a:gd name="T52" fmla="*/ 1724 w 2876"/>
              <a:gd name="T53" fmla="*/ 984 h 1050"/>
              <a:gd name="T54" fmla="*/ 1772 w 2876"/>
              <a:gd name="T55" fmla="*/ 997 h 1050"/>
              <a:gd name="T56" fmla="*/ 1820 w 2876"/>
              <a:gd name="T57" fmla="*/ 1010 h 1050"/>
              <a:gd name="T58" fmla="*/ 1916 w 2876"/>
              <a:gd name="T59" fmla="*/ 1030 h 1050"/>
              <a:gd name="T60" fmla="*/ 2012 w 2876"/>
              <a:gd name="T61" fmla="*/ 1041 h 1050"/>
              <a:gd name="T62" fmla="*/ 2108 w 2876"/>
              <a:gd name="T63" fmla="*/ 1046 h 1050"/>
              <a:gd name="T64" fmla="*/ 2204 w 2876"/>
              <a:gd name="T65" fmla="*/ 1049 h 1050"/>
              <a:gd name="T66" fmla="*/ 2300 w 2876"/>
              <a:gd name="T67" fmla="*/ 1044 h 1050"/>
              <a:gd name="T68" fmla="*/ 2395 w 2876"/>
              <a:gd name="T69" fmla="*/ 1030 h 1050"/>
              <a:gd name="T70" fmla="*/ 2492 w 2876"/>
              <a:gd name="T71" fmla="*/ 1013 h 1050"/>
              <a:gd name="T72" fmla="*/ 2587 w 2876"/>
              <a:gd name="T73" fmla="*/ 984 h 1050"/>
              <a:gd name="T74" fmla="*/ 2682 w 2876"/>
              <a:gd name="T75" fmla="*/ 945 h 1050"/>
              <a:gd name="T76" fmla="*/ 2779 w 2876"/>
              <a:gd name="T77" fmla="*/ 894 h 1050"/>
              <a:gd name="T78" fmla="*/ 2875 w 2876"/>
              <a:gd name="T79" fmla="*/ 831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76" h="1050">
                <a:moveTo>
                  <a:pt x="0" y="0"/>
                </a:moveTo>
                <a:lnTo>
                  <a:pt x="95" y="104"/>
                </a:lnTo>
                <a:lnTo>
                  <a:pt x="192" y="203"/>
                </a:lnTo>
                <a:lnTo>
                  <a:pt x="287" y="289"/>
                </a:lnTo>
                <a:lnTo>
                  <a:pt x="383" y="372"/>
                </a:lnTo>
                <a:lnTo>
                  <a:pt x="479" y="446"/>
                </a:lnTo>
                <a:lnTo>
                  <a:pt x="574" y="514"/>
                </a:lnTo>
                <a:lnTo>
                  <a:pt x="671" y="576"/>
                </a:lnTo>
                <a:lnTo>
                  <a:pt x="766" y="636"/>
                </a:lnTo>
                <a:lnTo>
                  <a:pt x="862" y="689"/>
                </a:lnTo>
                <a:lnTo>
                  <a:pt x="958" y="738"/>
                </a:lnTo>
                <a:lnTo>
                  <a:pt x="1054" y="782"/>
                </a:lnTo>
                <a:lnTo>
                  <a:pt x="1102" y="805"/>
                </a:lnTo>
                <a:lnTo>
                  <a:pt x="1150" y="809"/>
                </a:lnTo>
                <a:lnTo>
                  <a:pt x="1197" y="809"/>
                </a:lnTo>
                <a:lnTo>
                  <a:pt x="1246" y="805"/>
                </a:lnTo>
                <a:lnTo>
                  <a:pt x="1293" y="754"/>
                </a:lnTo>
                <a:lnTo>
                  <a:pt x="1341" y="599"/>
                </a:lnTo>
                <a:lnTo>
                  <a:pt x="1365" y="421"/>
                </a:lnTo>
                <a:lnTo>
                  <a:pt x="1389" y="344"/>
                </a:lnTo>
                <a:lnTo>
                  <a:pt x="1438" y="395"/>
                </a:lnTo>
                <a:lnTo>
                  <a:pt x="1485" y="599"/>
                </a:lnTo>
                <a:lnTo>
                  <a:pt x="1533" y="754"/>
                </a:lnTo>
                <a:lnTo>
                  <a:pt x="1581" y="855"/>
                </a:lnTo>
                <a:lnTo>
                  <a:pt x="1629" y="934"/>
                </a:lnTo>
                <a:lnTo>
                  <a:pt x="1677" y="959"/>
                </a:lnTo>
                <a:lnTo>
                  <a:pt x="1724" y="984"/>
                </a:lnTo>
                <a:lnTo>
                  <a:pt x="1772" y="997"/>
                </a:lnTo>
                <a:lnTo>
                  <a:pt x="1820" y="1010"/>
                </a:lnTo>
                <a:lnTo>
                  <a:pt x="1916" y="1030"/>
                </a:lnTo>
                <a:lnTo>
                  <a:pt x="2012" y="1041"/>
                </a:lnTo>
                <a:lnTo>
                  <a:pt x="2108" y="1046"/>
                </a:lnTo>
                <a:lnTo>
                  <a:pt x="2204" y="1049"/>
                </a:lnTo>
                <a:lnTo>
                  <a:pt x="2300" y="1044"/>
                </a:lnTo>
                <a:lnTo>
                  <a:pt x="2395" y="1030"/>
                </a:lnTo>
                <a:lnTo>
                  <a:pt x="2492" y="1013"/>
                </a:lnTo>
                <a:lnTo>
                  <a:pt x="2587" y="984"/>
                </a:lnTo>
                <a:lnTo>
                  <a:pt x="2682" y="945"/>
                </a:lnTo>
                <a:lnTo>
                  <a:pt x="2779" y="894"/>
                </a:lnTo>
                <a:lnTo>
                  <a:pt x="2875" y="831"/>
                </a:lnTo>
              </a:path>
            </a:pathLst>
          </a:custGeom>
          <a:noFill/>
          <a:ln w="57150" cap="rnd">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just" eaLnBrk="0" hangingPunct="0"/>
            <a:endParaRPr lang="zh-CN" altLang="en-US">
              <a:latin typeface="Times New Roman" panose="02020603050405020304" pitchFamily="18" charset="0"/>
            </a:endParaRPr>
          </a:p>
        </p:txBody>
      </p:sp>
      <p:sp>
        <p:nvSpPr>
          <p:cNvPr id="14" name="直接连接符 326668"/>
          <p:cNvSpPr>
            <a:spLocks noChangeShapeType="1"/>
          </p:cNvSpPr>
          <p:nvPr/>
        </p:nvSpPr>
        <p:spPr bwMode="auto">
          <a:xfrm flipV="1">
            <a:off x="3397331" y="2113393"/>
            <a:ext cx="0" cy="266223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5" name="直接连接符 326669"/>
          <p:cNvSpPr>
            <a:spLocks noChangeShapeType="1"/>
          </p:cNvSpPr>
          <p:nvPr/>
        </p:nvSpPr>
        <p:spPr bwMode="auto">
          <a:xfrm>
            <a:off x="3397331" y="3662793"/>
            <a:ext cx="746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6" name="直接连接符 326670"/>
          <p:cNvSpPr>
            <a:spLocks noChangeShapeType="1"/>
          </p:cNvSpPr>
          <p:nvPr/>
        </p:nvSpPr>
        <p:spPr bwMode="auto">
          <a:xfrm>
            <a:off x="3397331" y="3153205"/>
            <a:ext cx="746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7" name="直接连接符 326671"/>
          <p:cNvSpPr>
            <a:spLocks noChangeShapeType="1"/>
          </p:cNvSpPr>
          <p:nvPr/>
        </p:nvSpPr>
        <p:spPr bwMode="auto">
          <a:xfrm>
            <a:off x="3397331" y="2646793"/>
            <a:ext cx="746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8" name="直接连接符 326672"/>
          <p:cNvSpPr>
            <a:spLocks noChangeShapeType="1"/>
          </p:cNvSpPr>
          <p:nvPr/>
        </p:nvSpPr>
        <p:spPr bwMode="auto">
          <a:xfrm>
            <a:off x="3397331" y="2135618"/>
            <a:ext cx="746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9" name="直接连接符 326673"/>
          <p:cNvSpPr>
            <a:spLocks noChangeShapeType="1"/>
          </p:cNvSpPr>
          <p:nvPr/>
        </p:nvSpPr>
        <p:spPr bwMode="auto">
          <a:xfrm>
            <a:off x="3324306" y="3662793"/>
            <a:ext cx="1476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20" name="直接连接符 326674"/>
          <p:cNvSpPr>
            <a:spLocks noChangeShapeType="1"/>
          </p:cNvSpPr>
          <p:nvPr/>
        </p:nvSpPr>
        <p:spPr bwMode="auto">
          <a:xfrm>
            <a:off x="3324306" y="3153205"/>
            <a:ext cx="1476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21" name="直接连接符 326675"/>
          <p:cNvSpPr>
            <a:spLocks noChangeShapeType="1"/>
          </p:cNvSpPr>
          <p:nvPr/>
        </p:nvSpPr>
        <p:spPr bwMode="auto">
          <a:xfrm>
            <a:off x="3324306" y="2646793"/>
            <a:ext cx="1476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22" name="直接连接符 326676"/>
          <p:cNvSpPr>
            <a:spLocks noChangeShapeType="1"/>
          </p:cNvSpPr>
          <p:nvPr/>
        </p:nvSpPr>
        <p:spPr bwMode="auto">
          <a:xfrm>
            <a:off x="3324306" y="2135618"/>
            <a:ext cx="1206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23" name="矩形 326677"/>
          <p:cNvSpPr>
            <a:spLocks noChangeArrowheads="1"/>
          </p:cNvSpPr>
          <p:nvPr/>
        </p:nvSpPr>
        <p:spPr bwMode="auto">
          <a:xfrm>
            <a:off x="2724231" y="4486705"/>
            <a:ext cx="4572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312" tIns="44450" rIns="87312" bIns="44450">
            <a:spAutoFit/>
          </a:bodyPr>
          <a:lstStyle>
            <a:lvl1pPr algn="just" defTabSz="839788" eaLnBrk="0" hangingPunct="0">
              <a:defRPr sz="2400">
                <a:solidFill>
                  <a:schemeClr val="tx1"/>
                </a:solidFill>
                <a:latin typeface="Times New Roman" panose="02020603050405020304" pitchFamily="18" charset="0"/>
                <a:ea typeface="宋体" panose="02010600030101010101" pitchFamily="2" charset="-122"/>
              </a:defRPr>
            </a:lvl1pPr>
            <a:lvl2pPr algn="just" defTabSz="839788" eaLnBrk="0" hangingPunct="0">
              <a:defRPr sz="2400">
                <a:solidFill>
                  <a:schemeClr val="tx1"/>
                </a:solidFill>
                <a:latin typeface="Times New Roman" panose="02020603050405020304" pitchFamily="18" charset="0"/>
                <a:ea typeface="宋体" panose="02010600030101010101" pitchFamily="2" charset="-122"/>
              </a:defRPr>
            </a:lvl2pPr>
            <a:lvl3pPr algn="just" defTabSz="839788" eaLnBrk="0" hangingPunct="0">
              <a:defRPr sz="2400">
                <a:solidFill>
                  <a:schemeClr val="tx1"/>
                </a:solidFill>
                <a:latin typeface="Times New Roman" panose="02020603050405020304" pitchFamily="18" charset="0"/>
                <a:ea typeface="宋体" panose="02010600030101010101" pitchFamily="2" charset="-122"/>
              </a:defRPr>
            </a:lvl3pPr>
            <a:lvl4pPr algn="just" defTabSz="839788" eaLnBrk="0" hangingPunct="0">
              <a:defRPr sz="2400">
                <a:solidFill>
                  <a:schemeClr val="tx1"/>
                </a:solidFill>
                <a:latin typeface="Times New Roman" panose="02020603050405020304" pitchFamily="18" charset="0"/>
                <a:ea typeface="宋体" panose="02010600030101010101" pitchFamily="2" charset="-122"/>
              </a:defRPr>
            </a:lvl4pPr>
            <a:lvl5pPr algn="just" defTabSz="839788" eaLnBrk="0" hangingPunct="0">
              <a:defRPr sz="2400">
                <a:solidFill>
                  <a:schemeClr val="tx1"/>
                </a:solidFill>
                <a:latin typeface="Times New Roman" panose="02020603050405020304" pitchFamily="18" charset="0"/>
                <a:ea typeface="宋体" panose="02010600030101010101" pitchFamily="2" charset="-122"/>
              </a:defRPr>
            </a:lvl5pPr>
            <a:lvl6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l"/>
            <a:r>
              <a:rPr lang="en-US" altLang="zh-CN" sz="1600" b="1">
                <a:latin typeface="Arial" panose="020B0604020202020204" pitchFamily="34" charset="0"/>
              </a:rPr>
              <a:t>0.1</a:t>
            </a:r>
          </a:p>
        </p:txBody>
      </p:sp>
      <p:sp>
        <p:nvSpPr>
          <p:cNvPr id="24" name="矩形 326678"/>
          <p:cNvSpPr>
            <a:spLocks noChangeArrowheads="1"/>
          </p:cNvSpPr>
          <p:nvPr/>
        </p:nvSpPr>
        <p:spPr bwMode="auto">
          <a:xfrm>
            <a:off x="2724231" y="4002518"/>
            <a:ext cx="4572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312" tIns="44450" rIns="87312" bIns="44450">
            <a:spAutoFit/>
          </a:bodyPr>
          <a:lstStyle>
            <a:lvl1pPr algn="just" defTabSz="839788" eaLnBrk="0" hangingPunct="0">
              <a:defRPr sz="2400">
                <a:solidFill>
                  <a:schemeClr val="tx1"/>
                </a:solidFill>
                <a:latin typeface="Times New Roman" panose="02020603050405020304" pitchFamily="18" charset="0"/>
                <a:ea typeface="宋体" panose="02010600030101010101" pitchFamily="2" charset="-122"/>
              </a:defRPr>
            </a:lvl1pPr>
            <a:lvl2pPr algn="just" defTabSz="839788" eaLnBrk="0" hangingPunct="0">
              <a:defRPr sz="2400">
                <a:solidFill>
                  <a:schemeClr val="tx1"/>
                </a:solidFill>
                <a:latin typeface="Times New Roman" panose="02020603050405020304" pitchFamily="18" charset="0"/>
                <a:ea typeface="宋体" panose="02010600030101010101" pitchFamily="2" charset="-122"/>
              </a:defRPr>
            </a:lvl2pPr>
            <a:lvl3pPr algn="just" defTabSz="839788" eaLnBrk="0" hangingPunct="0">
              <a:defRPr sz="2400">
                <a:solidFill>
                  <a:schemeClr val="tx1"/>
                </a:solidFill>
                <a:latin typeface="Times New Roman" panose="02020603050405020304" pitchFamily="18" charset="0"/>
                <a:ea typeface="宋体" panose="02010600030101010101" pitchFamily="2" charset="-122"/>
              </a:defRPr>
            </a:lvl3pPr>
            <a:lvl4pPr algn="just" defTabSz="839788" eaLnBrk="0" hangingPunct="0">
              <a:defRPr sz="2400">
                <a:solidFill>
                  <a:schemeClr val="tx1"/>
                </a:solidFill>
                <a:latin typeface="Times New Roman" panose="02020603050405020304" pitchFamily="18" charset="0"/>
                <a:ea typeface="宋体" panose="02010600030101010101" pitchFamily="2" charset="-122"/>
              </a:defRPr>
            </a:lvl4pPr>
            <a:lvl5pPr algn="just" defTabSz="839788" eaLnBrk="0" hangingPunct="0">
              <a:defRPr sz="2400">
                <a:solidFill>
                  <a:schemeClr val="tx1"/>
                </a:solidFill>
                <a:latin typeface="Times New Roman" panose="02020603050405020304" pitchFamily="18" charset="0"/>
                <a:ea typeface="宋体" panose="02010600030101010101" pitchFamily="2" charset="-122"/>
              </a:defRPr>
            </a:lvl5pPr>
            <a:lvl6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l"/>
            <a:r>
              <a:rPr lang="en-US" altLang="zh-CN" sz="1600" b="1">
                <a:latin typeface="Arial" panose="020B0604020202020204" pitchFamily="34" charset="0"/>
              </a:rPr>
              <a:t>0.2</a:t>
            </a:r>
          </a:p>
        </p:txBody>
      </p:sp>
      <p:sp>
        <p:nvSpPr>
          <p:cNvPr id="25" name="矩形 326679"/>
          <p:cNvSpPr>
            <a:spLocks noChangeArrowheads="1"/>
          </p:cNvSpPr>
          <p:nvPr/>
        </p:nvSpPr>
        <p:spPr bwMode="auto">
          <a:xfrm>
            <a:off x="2724231" y="3448480"/>
            <a:ext cx="4572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312" tIns="44450" rIns="87312" bIns="44450">
            <a:spAutoFit/>
          </a:bodyPr>
          <a:lstStyle>
            <a:lvl1pPr algn="just" defTabSz="839788" eaLnBrk="0" hangingPunct="0">
              <a:defRPr sz="2400">
                <a:solidFill>
                  <a:schemeClr val="tx1"/>
                </a:solidFill>
                <a:latin typeface="Times New Roman" panose="02020603050405020304" pitchFamily="18" charset="0"/>
                <a:ea typeface="宋体" panose="02010600030101010101" pitchFamily="2" charset="-122"/>
              </a:defRPr>
            </a:lvl1pPr>
            <a:lvl2pPr algn="just" defTabSz="839788" eaLnBrk="0" hangingPunct="0">
              <a:defRPr sz="2400">
                <a:solidFill>
                  <a:schemeClr val="tx1"/>
                </a:solidFill>
                <a:latin typeface="Times New Roman" panose="02020603050405020304" pitchFamily="18" charset="0"/>
                <a:ea typeface="宋体" panose="02010600030101010101" pitchFamily="2" charset="-122"/>
              </a:defRPr>
            </a:lvl2pPr>
            <a:lvl3pPr algn="just" defTabSz="839788" eaLnBrk="0" hangingPunct="0">
              <a:defRPr sz="2400">
                <a:solidFill>
                  <a:schemeClr val="tx1"/>
                </a:solidFill>
                <a:latin typeface="Times New Roman" panose="02020603050405020304" pitchFamily="18" charset="0"/>
                <a:ea typeface="宋体" panose="02010600030101010101" pitchFamily="2" charset="-122"/>
              </a:defRPr>
            </a:lvl3pPr>
            <a:lvl4pPr algn="just" defTabSz="839788" eaLnBrk="0" hangingPunct="0">
              <a:defRPr sz="2400">
                <a:solidFill>
                  <a:schemeClr val="tx1"/>
                </a:solidFill>
                <a:latin typeface="Times New Roman" panose="02020603050405020304" pitchFamily="18" charset="0"/>
                <a:ea typeface="宋体" panose="02010600030101010101" pitchFamily="2" charset="-122"/>
              </a:defRPr>
            </a:lvl4pPr>
            <a:lvl5pPr algn="just" defTabSz="839788" eaLnBrk="0" hangingPunct="0">
              <a:defRPr sz="2400">
                <a:solidFill>
                  <a:schemeClr val="tx1"/>
                </a:solidFill>
                <a:latin typeface="Times New Roman" panose="02020603050405020304" pitchFamily="18" charset="0"/>
                <a:ea typeface="宋体" panose="02010600030101010101" pitchFamily="2" charset="-122"/>
              </a:defRPr>
            </a:lvl5pPr>
            <a:lvl6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l"/>
            <a:r>
              <a:rPr lang="en-US" altLang="zh-CN" sz="1600" b="1">
                <a:latin typeface="Arial" panose="020B0604020202020204" pitchFamily="34" charset="0"/>
              </a:rPr>
              <a:t>0.3</a:t>
            </a:r>
          </a:p>
        </p:txBody>
      </p:sp>
      <p:sp>
        <p:nvSpPr>
          <p:cNvPr id="26" name="矩形 326680"/>
          <p:cNvSpPr>
            <a:spLocks noChangeArrowheads="1"/>
          </p:cNvSpPr>
          <p:nvPr/>
        </p:nvSpPr>
        <p:spPr bwMode="auto">
          <a:xfrm>
            <a:off x="2724231" y="2934130"/>
            <a:ext cx="4572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312" tIns="44450" rIns="87312" bIns="44450">
            <a:spAutoFit/>
          </a:bodyPr>
          <a:lstStyle>
            <a:lvl1pPr algn="just" defTabSz="839788" eaLnBrk="0" hangingPunct="0">
              <a:defRPr sz="2400">
                <a:solidFill>
                  <a:schemeClr val="tx1"/>
                </a:solidFill>
                <a:latin typeface="Times New Roman" panose="02020603050405020304" pitchFamily="18" charset="0"/>
                <a:ea typeface="宋体" panose="02010600030101010101" pitchFamily="2" charset="-122"/>
              </a:defRPr>
            </a:lvl1pPr>
            <a:lvl2pPr algn="just" defTabSz="839788" eaLnBrk="0" hangingPunct="0">
              <a:defRPr sz="2400">
                <a:solidFill>
                  <a:schemeClr val="tx1"/>
                </a:solidFill>
                <a:latin typeface="Times New Roman" panose="02020603050405020304" pitchFamily="18" charset="0"/>
                <a:ea typeface="宋体" panose="02010600030101010101" pitchFamily="2" charset="-122"/>
              </a:defRPr>
            </a:lvl2pPr>
            <a:lvl3pPr algn="just" defTabSz="839788" eaLnBrk="0" hangingPunct="0">
              <a:defRPr sz="2400">
                <a:solidFill>
                  <a:schemeClr val="tx1"/>
                </a:solidFill>
                <a:latin typeface="Times New Roman" panose="02020603050405020304" pitchFamily="18" charset="0"/>
                <a:ea typeface="宋体" panose="02010600030101010101" pitchFamily="2" charset="-122"/>
              </a:defRPr>
            </a:lvl3pPr>
            <a:lvl4pPr algn="just" defTabSz="839788" eaLnBrk="0" hangingPunct="0">
              <a:defRPr sz="2400">
                <a:solidFill>
                  <a:schemeClr val="tx1"/>
                </a:solidFill>
                <a:latin typeface="Times New Roman" panose="02020603050405020304" pitchFamily="18" charset="0"/>
                <a:ea typeface="宋体" panose="02010600030101010101" pitchFamily="2" charset="-122"/>
              </a:defRPr>
            </a:lvl4pPr>
            <a:lvl5pPr algn="just" defTabSz="839788" eaLnBrk="0" hangingPunct="0">
              <a:defRPr sz="2400">
                <a:solidFill>
                  <a:schemeClr val="tx1"/>
                </a:solidFill>
                <a:latin typeface="Times New Roman" panose="02020603050405020304" pitchFamily="18" charset="0"/>
                <a:ea typeface="宋体" panose="02010600030101010101" pitchFamily="2" charset="-122"/>
              </a:defRPr>
            </a:lvl5pPr>
            <a:lvl6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l"/>
            <a:r>
              <a:rPr lang="en-US" altLang="zh-CN" sz="1600" b="1">
                <a:latin typeface="Arial" panose="020B0604020202020204" pitchFamily="34" charset="0"/>
              </a:rPr>
              <a:t>0.4</a:t>
            </a:r>
          </a:p>
        </p:txBody>
      </p:sp>
      <p:sp>
        <p:nvSpPr>
          <p:cNvPr id="27" name="矩形 326681"/>
          <p:cNvSpPr>
            <a:spLocks noChangeArrowheads="1"/>
          </p:cNvSpPr>
          <p:nvPr/>
        </p:nvSpPr>
        <p:spPr bwMode="auto">
          <a:xfrm>
            <a:off x="2724231" y="2429305"/>
            <a:ext cx="4572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312" tIns="44450" rIns="87312" bIns="44450">
            <a:spAutoFit/>
          </a:bodyPr>
          <a:lstStyle>
            <a:lvl1pPr algn="just" defTabSz="839788" eaLnBrk="0" hangingPunct="0">
              <a:defRPr sz="2400">
                <a:solidFill>
                  <a:schemeClr val="tx1"/>
                </a:solidFill>
                <a:latin typeface="Times New Roman" panose="02020603050405020304" pitchFamily="18" charset="0"/>
                <a:ea typeface="宋体" panose="02010600030101010101" pitchFamily="2" charset="-122"/>
              </a:defRPr>
            </a:lvl1pPr>
            <a:lvl2pPr algn="just" defTabSz="839788" eaLnBrk="0" hangingPunct="0">
              <a:defRPr sz="2400">
                <a:solidFill>
                  <a:schemeClr val="tx1"/>
                </a:solidFill>
                <a:latin typeface="Times New Roman" panose="02020603050405020304" pitchFamily="18" charset="0"/>
                <a:ea typeface="宋体" panose="02010600030101010101" pitchFamily="2" charset="-122"/>
              </a:defRPr>
            </a:lvl2pPr>
            <a:lvl3pPr algn="just" defTabSz="839788" eaLnBrk="0" hangingPunct="0">
              <a:defRPr sz="2400">
                <a:solidFill>
                  <a:schemeClr val="tx1"/>
                </a:solidFill>
                <a:latin typeface="Times New Roman" panose="02020603050405020304" pitchFamily="18" charset="0"/>
                <a:ea typeface="宋体" panose="02010600030101010101" pitchFamily="2" charset="-122"/>
              </a:defRPr>
            </a:lvl3pPr>
            <a:lvl4pPr algn="just" defTabSz="839788" eaLnBrk="0" hangingPunct="0">
              <a:defRPr sz="2400">
                <a:solidFill>
                  <a:schemeClr val="tx1"/>
                </a:solidFill>
                <a:latin typeface="Times New Roman" panose="02020603050405020304" pitchFamily="18" charset="0"/>
                <a:ea typeface="宋体" panose="02010600030101010101" pitchFamily="2" charset="-122"/>
              </a:defRPr>
            </a:lvl4pPr>
            <a:lvl5pPr algn="just" defTabSz="839788" eaLnBrk="0" hangingPunct="0">
              <a:defRPr sz="2400">
                <a:solidFill>
                  <a:schemeClr val="tx1"/>
                </a:solidFill>
                <a:latin typeface="Times New Roman" panose="02020603050405020304" pitchFamily="18" charset="0"/>
                <a:ea typeface="宋体" panose="02010600030101010101" pitchFamily="2" charset="-122"/>
              </a:defRPr>
            </a:lvl5pPr>
            <a:lvl6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l"/>
            <a:r>
              <a:rPr lang="en-US" altLang="zh-CN" sz="1600" b="1">
                <a:latin typeface="Arial" panose="020B0604020202020204" pitchFamily="34" charset="0"/>
              </a:rPr>
              <a:t>0.5</a:t>
            </a:r>
          </a:p>
        </p:txBody>
      </p:sp>
      <p:sp>
        <p:nvSpPr>
          <p:cNvPr id="28" name="矩形 326682"/>
          <p:cNvSpPr>
            <a:spLocks noChangeArrowheads="1"/>
          </p:cNvSpPr>
          <p:nvPr/>
        </p:nvSpPr>
        <p:spPr bwMode="auto">
          <a:xfrm>
            <a:off x="2724231" y="1895905"/>
            <a:ext cx="4572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312" tIns="44450" rIns="87312" bIns="44450">
            <a:spAutoFit/>
          </a:bodyPr>
          <a:lstStyle>
            <a:lvl1pPr algn="just" defTabSz="839788" eaLnBrk="0" hangingPunct="0">
              <a:defRPr sz="2400">
                <a:solidFill>
                  <a:schemeClr val="tx1"/>
                </a:solidFill>
                <a:latin typeface="Times New Roman" panose="02020603050405020304" pitchFamily="18" charset="0"/>
                <a:ea typeface="宋体" panose="02010600030101010101" pitchFamily="2" charset="-122"/>
              </a:defRPr>
            </a:lvl1pPr>
            <a:lvl2pPr algn="just" defTabSz="839788" eaLnBrk="0" hangingPunct="0">
              <a:defRPr sz="2400">
                <a:solidFill>
                  <a:schemeClr val="tx1"/>
                </a:solidFill>
                <a:latin typeface="Times New Roman" panose="02020603050405020304" pitchFamily="18" charset="0"/>
                <a:ea typeface="宋体" panose="02010600030101010101" pitchFamily="2" charset="-122"/>
              </a:defRPr>
            </a:lvl2pPr>
            <a:lvl3pPr algn="just" defTabSz="839788" eaLnBrk="0" hangingPunct="0">
              <a:defRPr sz="2400">
                <a:solidFill>
                  <a:schemeClr val="tx1"/>
                </a:solidFill>
                <a:latin typeface="Times New Roman" panose="02020603050405020304" pitchFamily="18" charset="0"/>
                <a:ea typeface="宋体" panose="02010600030101010101" pitchFamily="2" charset="-122"/>
              </a:defRPr>
            </a:lvl3pPr>
            <a:lvl4pPr algn="just" defTabSz="839788" eaLnBrk="0" hangingPunct="0">
              <a:defRPr sz="2400">
                <a:solidFill>
                  <a:schemeClr val="tx1"/>
                </a:solidFill>
                <a:latin typeface="Times New Roman" panose="02020603050405020304" pitchFamily="18" charset="0"/>
                <a:ea typeface="宋体" panose="02010600030101010101" pitchFamily="2" charset="-122"/>
              </a:defRPr>
            </a:lvl4pPr>
            <a:lvl5pPr algn="just" defTabSz="839788" eaLnBrk="0" hangingPunct="0">
              <a:defRPr sz="2400">
                <a:solidFill>
                  <a:schemeClr val="tx1"/>
                </a:solidFill>
                <a:latin typeface="Times New Roman" panose="02020603050405020304" pitchFamily="18" charset="0"/>
                <a:ea typeface="宋体" panose="02010600030101010101" pitchFamily="2" charset="-122"/>
              </a:defRPr>
            </a:lvl5pPr>
            <a:lvl6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l"/>
            <a:r>
              <a:rPr lang="en-US" altLang="zh-CN" sz="1600" b="1">
                <a:latin typeface="Arial" panose="020B0604020202020204" pitchFamily="34" charset="0"/>
              </a:rPr>
              <a:t>0.6</a:t>
            </a:r>
          </a:p>
        </p:txBody>
      </p:sp>
      <p:sp>
        <p:nvSpPr>
          <p:cNvPr id="29" name="直接连接符 326683"/>
          <p:cNvSpPr>
            <a:spLocks noChangeShapeType="1"/>
          </p:cNvSpPr>
          <p:nvPr/>
        </p:nvSpPr>
        <p:spPr bwMode="auto">
          <a:xfrm>
            <a:off x="3324306" y="4200955"/>
            <a:ext cx="1476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30" name="矩形 29"/>
          <p:cNvSpPr/>
          <p:nvPr/>
        </p:nvSpPr>
        <p:spPr>
          <a:xfrm rot="16200000">
            <a:off x="1698705" y="3637393"/>
            <a:ext cx="1655763" cy="363538"/>
          </a:xfrm>
          <a:prstGeom prst="rect">
            <a:avLst/>
          </a:prstGeom>
          <a:noFill/>
          <a:ln w="9525">
            <a:noFill/>
            <a:miter/>
          </a:ln>
        </p:spPr>
        <p:txBody>
          <a:bodyPr lIns="87312" tIns="44450" rIns="87312" bIns="44450">
            <a:spAutoFit/>
          </a:bodyPr>
          <a:lstStyle/>
          <a:p>
            <a:pPr defTabSz="840105" eaLnBrk="0" hangingPunct="0"/>
            <a:r>
              <a:rPr lang="zh-CN" altLang="en-US" sz="1800" b="1" noProof="1">
                <a:solidFill>
                  <a:schemeClr val="tx2"/>
                </a:solidFill>
                <a:effectLst>
                  <a:outerShdw blurRad="38100" dist="38100" dir="2700000">
                    <a:srgbClr val="C0C0C0"/>
                  </a:outerShdw>
                </a:effectLst>
                <a:latin typeface="Arial" charset="0"/>
                <a:cs typeface="+mn-ea"/>
              </a:rPr>
              <a:t>衰减 </a:t>
            </a:r>
            <a:r>
              <a:rPr lang="en-US" altLang="zh-CN" sz="1800" b="1" noProof="1">
                <a:solidFill>
                  <a:schemeClr val="tx2"/>
                </a:solidFill>
                <a:effectLst>
                  <a:outerShdw blurRad="38100" dist="38100" dir="2700000">
                    <a:srgbClr val="C0C0C0"/>
                  </a:outerShdw>
                </a:effectLst>
                <a:latin typeface="Arial" charset="0"/>
                <a:cs typeface="+mn-ea"/>
              </a:rPr>
              <a:t>(dB/km)</a:t>
            </a:r>
            <a:endParaRPr lang="en-US" altLang="zh-CN" sz="1800" b="1" noProof="1">
              <a:solidFill>
                <a:schemeClr val="tx2"/>
              </a:solidFill>
              <a:effectLst>
                <a:outerShdw blurRad="38100" dist="38100" dir="2700000">
                  <a:srgbClr val="C0C0C0"/>
                </a:outerShdw>
              </a:effectLst>
              <a:latin typeface="Arial" charset="0"/>
            </a:endParaRPr>
          </a:p>
        </p:txBody>
      </p:sp>
      <p:sp>
        <p:nvSpPr>
          <p:cNvPr id="31" name="矩形 326685"/>
          <p:cNvSpPr>
            <a:spLocks noChangeArrowheads="1"/>
          </p:cNvSpPr>
          <p:nvPr/>
        </p:nvSpPr>
        <p:spPr bwMode="auto">
          <a:xfrm>
            <a:off x="8237618" y="4824843"/>
            <a:ext cx="625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312" tIns="44450" rIns="87312" bIns="44450">
            <a:spAutoFit/>
          </a:bodyPr>
          <a:lstStyle>
            <a:lvl1pPr algn="just" defTabSz="839788" eaLnBrk="0" hangingPunct="0">
              <a:defRPr sz="2400">
                <a:solidFill>
                  <a:schemeClr val="tx1"/>
                </a:solidFill>
                <a:latin typeface="Times New Roman" panose="02020603050405020304" pitchFamily="18" charset="0"/>
                <a:ea typeface="宋体" panose="02010600030101010101" pitchFamily="2" charset="-122"/>
              </a:defRPr>
            </a:lvl1pPr>
            <a:lvl2pPr algn="just" defTabSz="839788" eaLnBrk="0" hangingPunct="0">
              <a:defRPr sz="2400">
                <a:solidFill>
                  <a:schemeClr val="tx1"/>
                </a:solidFill>
                <a:latin typeface="Times New Roman" panose="02020603050405020304" pitchFamily="18" charset="0"/>
                <a:ea typeface="宋体" panose="02010600030101010101" pitchFamily="2" charset="-122"/>
              </a:defRPr>
            </a:lvl2pPr>
            <a:lvl3pPr algn="just" defTabSz="839788" eaLnBrk="0" hangingPunct="0">
              <a:defRPr sz="2400">
                <a:solidFill>
                  <a:schemeClr val="tx1"/>
                </a:solidFill>
                <a:latin typeface="Times New Roman" panose="02020603050405020304" pitchFamily="18" charset="0"/>
                <a:ea typeface="宋体" panose="02010600030101010101" pitchFamily="2" charset="-122"/>
              </a:defRPr>
            </a:lvl3pPr>
            <a:lvl4pPr algn="just" defTabSz="839788" eaLnBrk="0" hangingPunct="0">
              <a:defRPr sz="2400">
                <a:solidFill>
                  <a:schemeClr val="tx1"/>
                </a:solidFill>
                <a:latin typeface="Times New Roman" panose="02020603050405020304" pitchFamily="18" charset="0"/>
                <a:ea typeface="宋体" panose="02010600030101010101" pitchFamily="2" charset="-122"/>
              </a:defRPr>
            </a:lvl4pPr>
            <a:lvl5pPr algn="just" defTabSz="839788" eaLnBrk="0" hangingPunct="0">
              <a:defRPr sz="2400">
                <a:solidFill>
                  <a:schemeClr val="tx1"/>
                </a:solidFill>
                <a:latin typeface="Times New Roman" panose="02020603050405020304" pitchFamily="18" charset="0"/>
                <a:ea typeface="宋体" panose="02010600030101010101" pitchFamily="2" charset="-122"/>
              </a:defRPr>
            </a:lvl5pPr>
            <a:lvl6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l"/>
            <a:r>
              <a:rPr lang="en-US" altLang="zh-CN" sz="1600" b="1">
                <a:latin typeface="Arial" panose="020B0604020202020204" pitchFamily="34" charset="0"/>
              </a:rPr>
              <a:t>1600</a:t>
            </a:r>
          </a:p>
        </p:txBody>
      </p:sp>
      <p:sp>
        <p:nvSpPr>
          <p:cNvPr id="32" name="矩形 326686"/>
          <p:cNvSpPr>
            <a:spLocks noChangeArrowheads="1"/>
          </p:cNvSpPr>
          <p:nvPr/>
        </p:nvSpPr>
        <p:spPr bwMode="auto">
          <a:xfrm>
            <a:off x="9252031" y="4824843"/>
            <a:ext cx="625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312" tIns="44450" rIns="87312" bIns="44450">
            <a:spAutoFit/>
          </a:bodyPr>
          <a:lstStyle>
            <a:lvl1pPr algn="just" defTabSz="839788" eaLnBrk="0" hangingPunct="0">
              <a:defRPr sz="2400">
                <a:solidFill>
                  <a:schemeClr val="tx1"/>
                </a:solidFill>
                <a:latin typeface="Times New Roman" panose="02020603050405020304" pitchFamily="18" charset="0"/>
                <a:ea typeface="宋体" panose="02010600030101010101" pitchFamily="2" charset="-122"/>
              </a:defRPr>
            </a:lvl1pPr>
            <a:lvl2pPr algn="just" defTabSz="839788" eaLnBrk="0" hangingPunct="0">
              <a:defRPr sz="2400">
                <a:solidFill>
                  <a:schemeClr val="tx1"/>
                </a:solidFill>
                <a:latin typeface="Times New Roman" panose="02020603050405020304" pitchFamily="18" charset="0"/>
                <a:ea typeface="宋体" panose="02010600030101010101" pitchFamily="2" charset="-122"/>
              </a:defRPr>
            </a:lvl2pPr>
            <a:lvl3pPr algn="just" defTabSz="839788" eaLnBrk="0" hangingPunct="0">
              <a:defRPr sz="2400">
                <a:solidFill>
                  <a:schemeClr val="tx1"/>
                </a:solidFill>
                <a:latin typeface="Times New Roman" panose="02020603050405020304" pitchFamily="18" charset="0"/>
                <a:ea typeface="宋体" panose="02010600030101010101" pitchFamily="2" charset="-122"/>
              </a:defRPr>
            </a:lvl3pPr>
            <a:lvl4pPr algn="just" defTabSz="839788" eaLnBrk="0" hangingPunct="0">
              <a:defRPr sz="2400">
                <a:solidFill>
                  <a:schemeClr val="tx1"/>
                </a:solidFill>
                <a:latin typeface="Times New Roman" panose="02020603050405020304" pitchFamily="18" charset="0"/>
                <a:ea typeface="宋体" panose="02010600030101010101" pitchFamily="2" charset="-122"/>
              </a:defRPr>
            </a:lvl4pPr>
            <a:lvl5pPr algn="just" defTabSz="839788" eaLnBrk="0" hangingPunct="0">
              <a:defRPr sz="2400">
                <a:solidFill>
                  <a:schemeClr val="tx1"/>
                </a:solidFill>
                <a:latin typeface="Times New Roman" panose="02020603050405020304" pitchFamily="18" charset="0"/>
                <a:ea typeface="宋体" panose="02010600030101010101" pitchFamily="2" charset="-122"/>
              </a:defRPr>
            </a:lvl5pPr>
            <a:lvl6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l"/>
            <a:r>
              <a:rPr lang="en-US" altLang="zh-CN" sz="1600" b="1">
                <a:latin typeface="Arial" panose="020B0604020202020204" pitchFamily="34" charset="0"/>
              </a:rPr>
              <a:t>1700</a:t>
            </a:r>
          </a:p>
        </p:txBody>
      </p:sp>
      <p:sp>
        <p:nvSpPr>
          <p:cNvPr id="33" name="矩形 326687"/>
          <p:cNvSpPr>
            <a:spLocks noChangeArrowheads="1"/>
          </p:cNvSpPr>
          <p:nvPr/>
        </p:nvSpPr>
        <p:spPr bwMode="auto">
          <a:xfrm>
            <a:off x="6219906" y="4824843"/>
            <a:ext cx="625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312" tIns="44450" rIns="87312" bIns="44450">
            <a:spAutoFit/>
          </a:bodyPr>
          <a:lstStyle>
            <a:lvl1pPr algn="just" defTabSz="839788" eaLnBrk="0" hangingPunct="0">
              <a:defRPr sz="2400">
                <a:solidFill>
                  <a:schemeClr val="tx1"/>
                </a:solidFill>
                <a:latin typeface="Times New Roman" panose="02020603050405020304" pitchFamily="18" charset="0"/>
                <a:ea typeface="宋体" panose="02010600030101010101" pitchFamily="2" charset="-122"/>
              </a:defRPr>
            </a:lvl1pPr>
            <a:lvl2pPr algn="just" defTabSz="839788" eaLnBrk="0" hangingPunct="0">
              <a:defRPr sz="2400">
                <a:solidFill>
                  <a:schemeClr val="tx1"/>
                </a:solidFill>
                <a:latin typeface="Times New Roman" panose="02020603050405020304" pitchFamily="18" charset="0"/>
                <a:ea typeface="宋体" panose="02010600030101010101" pitchFamily="2" charset="-122"/>
              </a:defRPr>
            </a:lvl2pPr>
            <a:lvl3pPr algn="just" defTabSz="839788" eaLnBrk="0" hangingPunct="0">
              <a:defRPr sz="2400">
                <a:solidFill>
                  <a:schemeClr val="tx1"/>
                </a:solidFill>
                <a:latin typeface="Times New Roman" panose="02020603050405020304" pitchFamily="18" charset="0"/>
                <a:ea typeface="宋体" panose="02010600030101010101" pitchFamily="2" charset="-122"/>
              </a:defRPr>
            </a:lvl3pPr>
            <a:lvl4pPr algn="just" defTabSz="839788" eaLnBrk="0" hangingPunct="0">
              <a:defRPr sz="2400">
                <a:solidFill>
                  <a:schemeClr val="tx1"/>
                </a:solidFill>
                <a:latin typeface="Times New Roman" panose="02020603050405020304" pitchFamily="18" charset="0"/>
                <a:ea typeface="宋体" panose="02010600030101010101" pitchFamily="2" charset="-122"/>
              </a:defRPr>
            </a:lvl4pPr>
            <a:lvl5pPr algn="just" defTabSz="839788" eaLnBrk="0" hangingPunct="0">
              <a:defRPr sz="2400">
                <a:solidFill>
                  <a:schemeClr val="tx1"/>
                </a:solidFill>
                <a:latin typeface="Times New Roman" panose="02020603050405020304" pitchFamily="18" charset="0"/>
                <a:ea typeface="宋体" panose="02010600030101010101" pitchFamily="2" charset="-122"/>
              </a:defRPr>
            </a:lvl5pPr>
            <a:lvl6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l"/>
            <a:r>
              <a:rPr lang="en-US" altLang="zh-CN" sz="1600" b="1">
                <a:latin typeface="Arial" panose="020B0604020202020204" pitchFamily="34" charset="0"/>
              </a:rPr>
              <a:t>1400</a:t>
            </a:r>
          </a:p>
        </p:txBody>
      </p:sp>
      <p:sp>
        <p:nvSpPr>
          <p:cNvPr id="34" name="矩形 326688"/>
          <p:cNvSpPr>
            <a:spLocks noChangeArrowheads="1"/>
          </p:cNvSpPr>
          <p:nvPr/>
        </p:nvSpPr>
        <p:spPr bwMode="auto">
          <a:xfrm>
            <a:off x="5084843" y="4824843"/>
            <a:ext cx="625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312" tIns="44450" rIns="87312" bIns="44450">
            <a:spAutoFit/>
          </a:bodyPr>
          <a:lstStyle>
            <a:lvl1pPr algn="just" defTabSz="839788" eaLnBrk="0" hangingPunct="0">
              <a:defRPr sz="2400">
                <a:solidFill>
                  <a:schemeClr val="tx1"/>
                </a:solidFill>
                <a:latin typeface="Times New Roman" panose="02020603050405020304" pitchFamily="18" charset="0"/>
                <a:ea typeface="宋体" panose="02010600030101010101" pitchFamily="2" charset="-122"/>
              </a:defRPr>
            </a:lvl1pPr>
            <a:lvl2pPr algn="just" defTabSz="839788" eaLnBrk="0" hangingPunct="0">
              <a:defRPr sz="2400">
                <a:solidFill>
                  <a:schemeClr val="tx1"/>
                </a:solidFill>
                <a:latin typeface="Times New Roman" panose="02020603050405020304" pitchFamily="18" charset="0"/>
                <a:ea typeface="宋体" panose="02010600030101010101" pitchFamily="2" charset="-122"/>
              </a:defRPr>
            </a:lvl2pPr>
            <a:lvl3pPr algn="just" defTabSz="839788" eaLnBrk="0" hangingPunct="0">
              <a:defRPr sz="2400">
                <a:solidFill>
                  <a:schemeClr val="tx1"/>
                </a:solidFill>
                <a:latin typeface="Times New Roman" panose="02020603050405020304" pitchFamily="18" charset="0"/>
                <a:ea typeface="宋体" panose="02010600030101010101" pitchFamily="2" charset="-122"/>
              </a:defRPr>
            </a:lvl3pPr>
            <a:lvl4pPr algn="just" defTabSz="839788" eaLnBrk="0" hangingPunct="0">
              <a:defRPr sz="2400">
                <a:solidFill>
                  <a:schemeClr val="tx1"/>
                </a:solidFill>
                <a:latin typeface="Times New Roman" panose="02020603050405020304" pitchFamily="18" charset="0"/>
                <a:ea typeface="宋体" panose="02010600030101010101" pitchFamily="2" charset="-122"/>
              </a:defRPr>
            </a:lvl4pPr>
            <a:lvl5pPr algn="just" defTabSz="839788" eaLnBrk="0" hangingPunct="0">
              <a:defRPr sz="2400">
                <a:solidFill>
                  <a:schemeClr val="tx1"/>
                </a:solidFill>
                <a:latin typeface="Times New Roman" panose="02020603050405020304" pitchFamily="18" charset="0"/>
                <a:ea typeface="宋体" panose="02010600030101010101" pitchFamily="2" charset="-122"/>
              </a:defRPr>
            </a:lvl5pPr>
            <a:lvl6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l"/>
            <a:r>
              <a:rPr lang="en-US" altLang="zh-CN" sz="1600" b="1">
                <a:latin typeface="Arial" panose="020B0604020202020204" pitchFamily="34" charset="0"/>
              </a:rPr>
              <a:t>1300</a:t>
            </a:r>
          </a:p>
        </p:txBody>
      </p:sp>
      <p:sp>
        <p:nvSpPr>
          <p:cNvPr id="35" name="矩形 326689"/>
          <p:cNvSpPr>
            <a:spLocks noChangeArrowheads="1"/>
          </p:cNvSpPr>
          <p:nvPr/>
        </p:nvSpPr>
        <p:spPr bwMode="auto">
          <a:xfrm>
            <a:off x="4014868" y="4824843"/>
            <a:ext cx="625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312" tIns="44450" rIns="87312" bIns="44450">
            <a:spAutoFit/>
          </a:bodyPr>
          <a:lstStyle>
            <a:lvl1pPr algn="just" defTabSz="839788" eaLnBrk="0" hangingPunct="0">
              <a:defRPr sz="2400">
                <a:solidFill>
                  <a:schemeClr val="tx1"/>
                </a:solidFill>
                <a:latin typeface="Times New Roman" panose="02020603050405020304" pitchFamily="18" charset="0"/>
                <a:ea typeface="宋体" panose="02010600030101010101" pitchFamily="2" charset="-122"/>
              </a:defRPr>
            </a:lvl1pPr>
            <a:lvl2pPr algn="just" defTabSz="839788" eaLnBrk="0" hangingPunct="0">
              <a:defRPr sz="2400">
                <a:solidFill>
                  <a:schemeClr val="tx1"/>
                </a:solidFill>
                <a:latin typeface="Times New Roman" panose="02020603050405020304" pitchFamily="18" charset="0"/>
                <a:ea typeface="宋体" panose="02010600030101010101" pitchFamily="2" charset="-122"/>
              </a:defRPr>
            </a:lvl2pPr>
            <a:lvl3pPr algn="just" defTabSz="839788" eaLnBrk="0" hangingPunct="0">
              <a:defRPr sz="2400">
                <a:solidFill>
                  <a:schemeClr val="tx1"/>
                </a:solidFill>
                <a:latin typeface="Times New Roman" panose="02020603050405020304" pitchFamily="18" charset="0"/>
                <a:ea typeface="宋体" panose="02010600030101010101" pitchFamily="2" charset="-122"/>
              </a:defRPr>
            </a:lvl3pPr>
            <a:lvl4pPr algn="just" defTabSz="839788" eaLnBrk="0" hangingPunct="0">
              <a:defRPr sz="2400">
                <a:solidFill>
                  <a:schemeClr val="tx1"/>
                </a:solidFill>
                <a:latin typeface="Times New Roman" panose="02020603050405020304" pitchFamily="18" charset="0"/>
                <a:ea typeface="宋体" panose="02010600030101010101" pitchFamily="2" charset="-122"/>
              </a:defRPr>
            </a:lvl4pPr>
            <a:lvl5pPr algn="just" defTabSz="839788" eaLnBrk="0" hangingPunct="0">
              <a:defRPr sz="2400">
                <a:solidFill>
                  <a:schemeClr val="tx1"/>
                </a:solidFill>
                <a:latin typeface="Times New Roman" panose="02020603050405020304" pitchFamily="18" charset="0"/>
                <a:ea typeface="宋体" panose="02010600030101010101" pitchFamily="2" charset="-122"/>
              </a:defRPr>
            </a:lvl5pPr>
            <a:lvl6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l"/>
            <a:r>
              <a:rPr lang="en-US" altLang="zh-CN" sz="1600" b="1">
                <a:latin typeface="Arial" panose="020B0604020202020204" pitchFamily="34" charset="0"/>
              </a:rPr>
              <a:t>1200</a:t>
            </a:r>
          </a:p>
        </p:txBody>
      </p:sp>
      <p:sp>
        <p:nvSpPr>
          <p:cNvPr id="36" name="矩形 326690"/>
          <p:cNvSpPr>
            <a:spLocks noChangeArrowheads="1"/>
          </p:cNvSpPr>
          <p:nvPr/>
        </p:nvSpPr>
        <p:spPr bwMode="auto">
          <a:xfrm>
            <a:off x="7235906" y="4824843"/>
            <a:ext cx="625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312" tIns="44450" rIns="87312" bIns="44450">
            <a:spAutoFit/>
          </a:bodyPr>
          <a:lstStyle>
            <a:lvl1pPr algn="just" defTabSz="839788" eaLnBrk="0" hangingPunct="0">
              <a:defRPr sz="2400">
                <a:solidFill>
                  <a:schemeClr val="tx1"/>
                </a:solidFill>
                <a:latin typeface="Times New Roman" panose="02020603050405020304" pitchFamily="18" charset="0"/>
                <a:ea typeface="宋体" panose="02010600030101010101" pitchFamily="2" charset="-122"/>
              </a:defRPr>
            </a:lvl1pPr>
            <a:lvl2pPr algn="just" defTabSz="839788" eaLnBrk="0" hangingPunct="0">
              <a:defRPr sz="2400">
                <a:solidFill>
                  <a:schemeClr val="tx1"/>
                </a:solidFill>
                <a:latin typeface="Times New Roman" panose="02020603050405020304" pitchFamily="18" charset="0"/>
                <a:ea typeface="宋体" panose="02010600030101010101" pitchFamily="2" charset="-122"/>
              </a:defRPr>
            </a:lvl2pPr>
            <a:lvl3pPr algn="just" defTabSz="839788" eaLnBrk="0" hangingPunct="0">
              <a:defRPr sz="2400">
                <a:solidFill>
                  <a:schemeClr val="tx1"/>
                </a:solidFill>
                <a:latin typeface="Times New Roman" panose="02020603050405020304" pitchFamily="18" charset="0"/>
                <a:ea typeface="宋体" panose="02010600030101010101" pitchFamily="2" charset="-122"/>
              </a:defRPr>
            </a:lvl3pPr>
            <a:lvl4pPr algn="just" defTabSz="839788" eaLnBrk="0" hangingPunct="0">
              <a:defRPr sz="2400">
                <a:solidFill>
                  <a:schemeClr val="tx1"/>
                </a:solidFill>
                <a:latin typeface="Times New Roman" panose="02020603050405020304" pitchFamily="18" charset="0"/>
                <a:ea typeface="宋体" panose="02010600030101010101" pitchFamily="2" charset="-122"/>
              </a:defRPr>
            </a:lvl4pPr>
            <a:lvl5pPr algn="just" defTabSz="839788" eaLnBrk="0" hangingPunct="0">
              <a:defRPr sz="2400">
                <a:solidFill>
                  <a:schemeClr val="tx1"/>
                </a:solidFill>
                <a:latin typeface="Times New Roman" panose="02020603050405020304" pitchFamily="18" charset="0"/>
                <a:ea typeface="宋体" panose="02010600030101010101" pitchFamily="2" charset="-122"/>
              </a:defRPr>
            </a:lvl5pPr>
            <a:lvl6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l"/>
            <a:r>
              <a:rPr lang="en-US" altLang="zh-CN" sz="1600" b="1">
                <a:latin typeface="Arial" panose="020B0604020202020204" pitchFamily="34" charset="0"/>
              </a:rPr>
              <a:t>1500</a:t>
            </a:r>
          </a:p>
        </p:txBody>
      </p:sp>
      <p:sp>
        <p:nvSpPr>
          <p:cNvPr id="37" name="矩形 326691"/>
          <p:cNvSpPr>
            <a:spLocks noChangeArrowheads="1"/>
          </p:cNvSpPr>
          <p:nvPr/>
        </p:nvSpPr>
        <p:spPr bwMode="auto">
          <a:xfrm>
            <a:off x="2925843" y="4824843"/>
            <a:ext cx="625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312" tIns="44450" rIns="87312" bIns="44450">
            <a:spAutoFit/>
          </a:bodyPr>
          <a:lstStyle>
            <a:lvl1pPr algn="just" defTabSz="839788" eaLnBrk="0" hangingPunct="0">
              <a:defRPr sz="2400">
                <a:solidFill>
                  <a:schemeClr val="tx1"/>
                </a:solidFill>
                <a:latin typeface="Times New Roman" panose="02020603050405020304" pitchFamily="18" charset="0"/>
                <a:ea typeface="宋体" panose="02010600030101010101" pitchFamily="2" charset="-122"/>
              </a:defRPr>
            </a:lvl1pPr>
            <a:lvl2pPr algn="just" defTabSz="839788" eaLnBrk="0" hangingPunct="0">
              <a:defRPr sz="2400">
                <a:solidFill>
                  <a:schemeClr val="tx1"/>
                </a:solidFill>
                <a:latin typeface="Times New Roman" panose="02020603050405020304" pitchFamily="18" charset="0"/>
                <a:ea typeface="宋体" panose="02010600030101010101" pitchFamily="2" charset="-122"/>
              </a:defRPr>
            </a:lvl2pPr>
            <a:lvl3pPr algn="just" defTabSz="839788" eaLnBrk="0" hangingPunct="0">
              <a:defRPr sz="2400">
                <a:solidFill>
                  <a:schemeClr val="tx1"/>
                </a:solidFill>
                <a:latin typeface="Times New Roman" panose="02020603050405020304" pitchFamily="18" charset="0"/>
                <a:ea typeface="宋体" panose="02010600030101010101" pitchFamily="2" charset="-122"/>
              </a:defRPr>
            </a:lvl3pPr>
            <a:lvl4pPr algn="just" defTabSz="839788" eaLnBrk="0" hangingPunct="0">
              <a:defRPr sz="2400">
                <a:solidFill>
                  <a:schemeClr val="tx1"/>
                </a:solidFill>
                <a:latin typeface="Times New Roman" panose="02020603050405020304" pitchFamily="18" charset="0"/>
                <a:ea typeface="宋体" panose="02010600030101010101" pitchFamily="2" charset="-122"/>
              </a:defRPr>
            </a:lvl4pPr>
            <a:lvl5pPr algn="just" defTabSz="839788" eaLnBrk="0" hangingPunct="0">
              <a:defRPr sz="2400">
                <a:solidFill>
                  <a:schemeClr val="tx1"/>
                </a:solidFill>
                <a:latin typeface="Times New Roman" panose="02020603050405020304" pitchFamily="18" charset="0"/>
                <a:ea typeface="宋体" panose="02010600030101010101" pitchFamily="2" charset="-122"/>
              </a:defRPr>
            </a:lvl5pPr>
            <a:lvl6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l"/>
            <a:r>
              <a:rPr lang="en-US" altLang="zh-CN" sz="1600" b="1">
                <a:latin typeface="Arial" panose="020B0604020202020204" pitchFamily="34" charset="0"/>
              </a:rPr>
              <a:t>1100</a:t>
            </a:r>
          </a:p>
        </p:txBody>
      </p:sp>
      <p:sp>
        <p:nvSpPr>
          <p:cNvPr id="38" name="矩形 37"/>
          <p:cNvSpPr/>
          <p:nvPr/>
        </p:nvSpPr>
        <p:spPr>
          <a:xfrm>
            <a:off x="5264231" y="5188380"/>
            <a:ext cx="1130300" cy="363538"/>
          </a:xfrm>
          <a:prstGeom prst="rect">
            <a:avLst/>
          </a:prstGeom>
          <a:noFill/>
          <a:ln w="9525">
            <a:noFill/>
            <a:miter/>
          </a:ln>
        </p:spPr>
        <p:txBody>
          <a:bodyPr wrap="none" lIns="87312" tIns="44450" rIns="87312" bIns="44450">
            <a:spAutoFit/>
          </a:bodyPr>
          <a:lstStyle/>
          <a:p>
            <a:pPr defTabSz="840105" eaLnBrk="0" hangingPunct="0"/>
            <a:r>
              <a:rPr lang="zh-CN" altLang="en-US" sz="1800" b="1" noProof="1">
                <a:solidFill>
                  <a:schemeClr val="tx2"/>
                </a:solidFill>
                <a:effectLst>
                  <a:outerShdw blurRad="38100" dist="38100" dir="2700000">
                    <a:srgbClr val="C0C0C0"/>
                  </a:outerShdw>
                </a:effectLst>
                <a:latin typeface="Arial" charset="0"/>
                <a:cs typeface="+mn-ea"/>
              </a:rPr>
              <a:t>波长</a:t>
            </a:r>
            <a:r>
              <a:rPr lang="en-US" altLang="zh-CN" sz="1800" b="1" noProof="1">
                <a:solidFill>
                  <a:schemeClr val="tx2"/>
                </a:solidFill>
                <a:effectLst>
                  <a:outerShdw blurRad="38100" dist="38100" dir="2700000">
                    <a:srgbClr val="C0C0C0"/>
                  </a:outerShdw>
                </a:effectLst>
                <a:latin typeface="Arial" charset="0"/>
                <a:cs typeface="+mn-ea"/>
              </a:rPr>
              <a:t>(nm)</a:t>
            </a:r>
            <a:endParaRPr lang="en-US" altLang="zh-CN" sz="1800" b="1" noProof="1">
              <a:solidFill>
                <a:schemeClr val="tx2"/>
              </a:solidFill>
              <a:effectLst>
                <a:outerShdw blurRad="38100" dist="38100" dir="2700000">
                  <a:srgbClr val="C0C0C0"/>
                </a:outerShdw>
              </a:effectLst>
              <a:latin typeface="Arial" charset="0"/>
            </a:endParaRPr>
          </a:p>
        </p:txBody>
      </p:sp>
      <p:sp>
        <p:nvSpPr>
          <p:cNvPr id="39" name="直接连接符 326693"/>
          <p:cNvSpPr>
            <a:spLocks noChangeShapeType="1"/>
          </p:cNvSpPr>
          <p:nvPr/>
        </p:nvSpPr>
        <p:spPr bwMode="auto">
          <a:xfrm flipV="1">
            <a:off x="7659768" y="4656568"/>
            <a:ext cx="0" cy="1365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40" name="直接连接符 326694"/>
          <p:cNvSpPr>
            <a:spLocks noChangeShapeType="1"/>
          </p:cNvSpPr>
          <p:nvPr/>
        </p:nvSpPr>
        <p:spPr bwMode="auto">
          <a:xfrm flipV="1">
            <a:off x="8712281" y="4656568"/>
            <a:ext cx="0" cy="1365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41" name="直接连接符 326695"/>
          <p:cNvSpPr>
            <a:spLocks noChangeShapeType="1"/>
          </p:cNvSpPr>
          <p:nvPr/>
        </p:nvSpPr>
        <p:spPr bwMode="auto">
          <a:xfrm>
            <a:off x="5675393" y="3283380"/>
            <a:ext cx="0" cy="1492250"/>
          </a:xfrm>
          <a:prstGeom prst="line">
            <a:avLst/>
          </a:prstGeom>
          <a:noFill/>
          <a:ln w="12700">
            <a:solidFill>
              <a:srgbClr val="FCFEB9"/>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42" name="直接连接符 326696"/>
          <p:cNvSpPr>
            <a:spLocks noChangeShapeType="1"/>
          </p:cNvSpPr>
          <p:nvPr/>
        </p:nvSpPr>
        <p:spPr bwMode="auto">
          <a:xfrm flipH="1">
            <a:off x="8147131" y="3308780"/>
            <a:ext cx="1587" cy="1436688"/>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43" name="直接连接符 326697"/>
          <p:cNvSpPr>
            <a:spLocks noChangeShapeType="1"/>
          </p:cNvSpPr>
          <p:nvPr/>
        </p:nvSpPr>
        <p:spPr bwMode="auto">
          <a:xfrm flipH="1">
            <a:off x="3378281" y="3432605"/>
            <a:ext cx="6353175" cy="0"/>
          </a:xfrm>
          <a:prstGeom prst="line">
            <a:avLst/>
          </a:prstGeom>
          <a:noFill/>
          <a:ln w="12700">
            <a:solidFill>
              <a:schemeClr val="accent1"/>
            </a:solidFill>
            <a:prstDash val="lgDash"/>
            <a:round/>
            <a:headEnd type="none" w="sm" len="sm"/>
            <a:tailEnd type="none" w="sm" len="sm"/>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grpSp>
        <p:nvGrpSpPr>
          <p:cNvPr id="44" name="组合 326698"/>
          <p:cNvGrpSpPr>
            <a:grpSpLocks/>
          </p:cNvGrpSpPr>
          <p:nvPr/>
        </p:nvGrpSpPr>
        <p:grpSpPr bwMode="auto">
          <a:xfrm>
            <a:off x="9704468" y="1954643"/>
            <a:ext cx="1084263" cy="2898775"/>
            <a:chOff x="4082" y="1433"/>
            <a:chExt cx="490" cy="1461"/>
          </a:xfrm>
        </p:grpSpPr>
        <p:sp>
          <p:nvSpPr>
            <p:cNvPr id="45" name="直接连接符 326699"/>
            <p:cNvSpPr>
              <a:spLocks noChangeShapeType="1"/>
            </p:cNvSpPr>
            <p:nvPr/>
          </p:nvSpPr>
          <p:spPr bwMode="auto">
            <a:xfrm flipV="1">
              <a:off x="4099" y="2806"/>
              <a:ext cx="0" cy="6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46" name="直接连接符 326700"/>
            <p:cNvSpPr>
              <a:spLocks noChangeShapeType="1"/>
            </p:cNvSpPr>
            <p:nvPr/>
          </p:nvSpPr>
          <p:spPr bwMode="auto">
            <a:xfrm flipH="1" flipV="1">
              <a:off x="4099" y="1503"/>
              <a:ext cx="4" cy="136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47" name="直接连接符 326701"/>
            <p:cNvSpPr>
              <a:spLocks noChangeShapeType="1"/>
            </p:cNvSpPr>
            <p:nvPr/>
          </p:nvSpPr>
          <p:spPr bwMode="auto">
            <a:xfrm flipH="1">
              <a:off x="4082" y="2507"/>
              <a:ext cx="3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48" name="直接连接符 326702"/>
            <p:cNvSpPr>
              <a:spLocks noChangeShapeType="1"/>
            </p:cNvSpPr>
            <p:nvPr/>
          </p:nvSpPr>
          <p:spPr bwMode="auto">
            <a:xfrm flipH="1">
              <a:off x="4082" y="2176"/>
              <a:ext cx="3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49" name="直接连接符 326703"/>
            <p:cNvSpPr>
              <a:spLocks noChangeShapeType="1"/>
            </p:cNvSpPr>
            <p:nvPr/>
          </p:nvSpPr>
          <p:spPr bwMode="auto">
            <a:xfrm flipH="1">
              <a:off x="4082" y="1839"/>
              <a:ext cx="3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50" name="直接连接符 326704"/>
            <p:cNvSpPr>
              <a:spLocks noChangeShapeType="1"/>
            </p:cNvSpPr>
            <p:nvPr/>
          </p:nvSpPr>
          <p:spPr bwMode="auto">
            <a:xfrm flipH="1">
              <a:off x="4082" y="1503"/>
              <a:ext cx="3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51" name="矩形 326705"/>
            <p:cNvSpPr>
              <a:spLocks noChangeArrowheads="1"/>
            </p:cNvSpPr>
            <p:nvPr/>
          </p:nvSpPr>
          <p:spPr bwMode="auto">
            <a:xfrm flipH="1">
              <a:off x="4107" y="1433"/>
              <a:ext cx="315" cy="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4450" rIns="87312" bIns="44450">
              <a:spAutoFit/>
            </a:bodyPr>
            <a:lstStyle>
              <a:lvl1pPr algn="just" defTabSz="839788" eaLnBrk="0" hangingPunct="0">
                <a:defRPr sz="2400">
                  <a:solidFill>
                    <a:schemeClr val="tx1"/>
                  </a:solidFill>
                  <a:latin typeface="Times New Roman" panose="02020603050405020304" pitchFamily="18" charset="0"/>
                  <a:ea typeface="宋体" panose="02010600030101010101" pitchFamily="2" charset="-122"/>
                </a:defRPr>
              </a:lvl1pPr>
              <a:lvl2pPr algn="just" defTabSz="839788" eaLnBrk="0" hangingPunct="0">
                <a:defRPr sz="2400">
                  <a:solidFill>
                    <a:schemeClr val="tx1"/>
                  </a:solidFill>
                  <a:latin typeface="Times New Roman" panose="02020603050405020304" pitchFamily="18" charset="0"/>
                  <a:ea typeface="宋体" panose="02010600030101010101" pitchFamily="2" charset="-122"/>
                </a:defRPr>
              </a:lvl2pPr>
              <a:lvl3pPr algn="just" defTabSz="839788" eaLnBrk="0" hangingPunct="0">
                <a:defRPr sz="2400">
                  <a:solidFill>
                    <a:schemeClr val="tx1"/>
                  </a:solidFill>
                  <a:latin typeface="Times New Roman" panose="02020603050405020304" pitchFamily="18" charset="0"/>
                  <a:ea typeface="宋体" panose="02010600030101010101" pitchFamily="2" charset="-122"/>
                </a:defRPr>
              </a:lvl3pPr>
              <a:lvl4pPr algn="just" defTabSz="839788" eaLnBrk="0" hangingPunct="0">
                <a:defRPr sz="2400">
                  <a:solidFill>
                    <a:schemeClr val="tx1"/>
                  </a:solidFill>
                  <a:latin typeface="Times New Roman" panose="02020603050405020304" pitchFamily="18" charset="0"/>
                  <a:ea typeface="宋体" panose="02010600030101010101" pitchFamily="2" charset="-122"/>
                </a:defRPr>
              </a:lvl4pPr>
              <a:lvl5pPr algn="just" defTabSz="839788" eaLnBrk="0" hangingPunct="0">
                <a:defRPr sz="2400">
                  <a:solidFill>
                    <a:schemeClr val="tx1"/>
                  </a:solidFill>
                  <a:latin typeface="Times New Roman" panose="02020603050405020304" pitchFamily="18" charset="0"/>
                  <a:ea typeface="宋体" panose="02010600030101010101" pitchFamily="2" charset="-122"/>
                </a:defRPr>
              </a:lvl5pPr>
              <a:lvl6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l">
                <a:lnSpc>
                  <a:spcPct val="105000"/>
                </a:lnSpc>
              </a:pPr>
              <a:r>
                <a:rPr lang="en-US" altLang="zh-CN" sz="1600" b="1">
                  <a:latin typeface="Arial" panose="020B0604020202020204" pitchFamily="34" charset="0"/>
                </a:rPr>
                <a:t> 20</a:t>
              </a:r>
            </a:p>
            <a:p>
              <a:pPr algn="l">
                <a:lnSpc>
                  <a:spcPct val="105000"/>
                </a:lnSpc>
              </a:pPr>
              <a:endParaRPr lang="en-US" altLang="zh-CN" sz="1600" b="1">
                <a:latin typeface="Arial" panose="020B0604020202020204" pitchFamily="34" charset="0"/>
              </a:endParaRPr>
            </a:p>
            <a:p>
              <a:pPr algn="l">
                <a:lnSpc>
                  <a:spcPct val="105000"/>
                </a:lnSpc>
              </a:pPr>
              <a:r>
                <a:rPr lang="en-US" altLang="zh-CN" sz="1600" b="1">
                  <a:latin typeface="Arial" panose="020B0604020202020204" pitchFamily="34" charset="0"/>
                </a:rPr>
                <a:t> 10</a:t>
              </a:r>
            </a:p>
            <a:p>
              <a:pPr algn="l">
                <a:lnSpc>
                  <a:spcPct val="105000"/>
                </a:lnSpc>
              </a:pPr>
              <a:endParaRPr lang="en-US" altLang="zh-CN" sz="1600" b="1">
                <a:latin typeface="Arial" panose="020B0604020202020204" pitchFamily="34" charset="0"/>
              </a:endParaRPr>
            </a:p>
            <a:p>
              <a:pPr algn="l">
                <a:lnSpc>
                  <a:spcPct val="105000"/>
                </a:lnSpc>
              </a:pPr>
              <a:r>
                <a:rPr lang="en-US" altLang="zh-CN" sz="1600" b="1">
                  <a:latin typeface="Arial" panose="020B0604020202020204" pitchFamily="34" charset="0"/>
                </a:rPr>
                <a:t>  0</a:t>
              </a:r>
            </a:p>
            <a:p>
              <a:pPr algn="l">
                <a:lnSpc>
                  <a:spcPct val="105000"/>
                </a:lnSpc>
              </a:pPr>
              <a:endParaRPr lang="en-US" altLang="zh-CN" sz="1600" b="1">
                <a:latin typeface="Arial" panose="020B0604020202020204" pitchFamily="34" charset="0"/>
              </a:endParaRPr>
            </a:p>
            <a:p>
              <a:pPr algn="l">
                <a:lnSpc>
                  <a:spcPct val="105000"/>
                </a:lnSpc>
              </a:pPr>
              <a:r>
                <a:rPr lang="en-US" altLang="zh-CN" sz="1600" b="1">
                  <a:latin typeface="Arial" panose="020B0604020202020204" pitchFamily="34" charset="0"/>
                </a:rPr>
                <a:t>-10</a:t>
              </a:r>
            </a:p>
            <a:p>
              <a:pPr algn="l">
                <a:lnSpc>
                  <a:spcPct val="105000"/>
                </a:lnSpc>
              </a:pPr>
              <a:endParaRPr lang="en-US" altLang="zh-CN" sz="1600" b="1">
                <a:latin typeface="Arial" panose="020B0604020202020204" pitchFamily="34" charset="0"/>
              </a:endParaRPr>
            </a:p>
            <a:p>
              <a:pPr algn="l">
                <a:lnSpc>
                  <a:spcPct val="105000"/>
                </a:lnSpc>
              </a:pPr>
              <a:r>
                <a:rPr lang="en-US" altLang="zh-CN" sz="1600" b="1">
                  <a:latin typeface="Arial" panose="020B0604020202020204" pitchFamily="34" charset="0"/>
                </a:rPr>
                <a:t>-20</a:t>
              </a:r>
            </a:p>
          </p:txBody>
        </p:sp>
        <p:sp>
          <p:nvSpPr>
            <p:cNvPr id="52" name="矩形 51"/>
            <p:cNvSpPr/>
            <p:nvPr/>
          </p:nvSpPr>
          <p:spPr>
            <a:xfrm rot="16200000">
              <a:off x="4023" y="2345"/>
              <a:ext cx="934" cy="164"/>
            </a:xfrm>
            <a:prstGeom prst="rect">
              <a:avLst/>
            </a:prstGeom>
            <a:noFill/>
            <a:ln w="9525">
              <a:noFill/>
              <a:miter/>
            </a:ln>
          </p:spPr>
          <p:txBody>
            <a:bodyPr wrap="none" lIns="87312" tIns="44450" rIns="87312" bIns="44450">
              <a:spAutoFit/>
            </a:bodyPr>
            <a:lstStyle/>
            <a:p>
              <a:pPr defTabSz="840105" eaLnBrk="0" hangingPunct="0"/>
              <a:r>
                <a:rPr lang="zh-CN" altLang="en-US" sz="1800" b="1" noProof="1">
                  <a:solidFill>
                    <a:schemeClr val="tx2"/>
                  </a:solidFill>
                  <a:effectLst>
                    <a:outerShdw blurRad="38100" dist="38100" dir="2700000">
                      <a:srgbClr val="C0C0C0"/>
                    </a:outerShdw>
                  </a:effectLst>
                  <a:latin typeface="Arial" charset="0"/>
                  <a:cs typeface="+mn-ea"/>
                </a:rPr>
                <a:t>色散</a:t>
              </a:r>
              <a:r>
                <a:rPr lang="en-US" altLang="zh-CN" sz="1800" b="1" noProof="1">
                  <a:solidFill>
                    <a:schemeClr val="tx2"/>
                  </a:solidFill>
                  <a:effectLst>
                    <a:outerShdw blurRad="38100" dist="38100" dir="2700000">
                      <a:srgbClr val="C0C0C0"/>
                    </a:outerShdw>
                  </a:effectLst>
                  <a:latin typeface="Arial" charset="0"/>
                  <a:cs typeface="+mn-ea"/>
                </a:rPr>
                <a:t>(ps/nm.km)</a:t>
              </a:r>
              <a:endParaRPr lang="en-US" altLang="zh-CN" sz="1800" b="1" noProof="1">
                <a:solidFill>
                  <a:schemeClr val="tx2"/>
                </a:solidFill>
                <a:effectLst>
                  <a:outerShdw blurRad="38100" dist="38100" dir="2700000">
                    <a:srgbClr val="C0C0C0"/>
                  </a:outerShdw>
                </a:effectLst>
                <a:latin typeface="Arial" charset="0"/>
              </a:endParaRPr>
            </a:p>
          </p:txBody>
        </p:sp>
      </p:grpSp>
      <p:grpSp>
        <p:nvGrpSpPr>
          <p:cNvPr id="53" name="组合 326707"/>
          <p:cNvGrpSpPr>
            <a:grpSpLocks/>
          </p:cNvGrpSpPr>
          <p:nvPr/>
        </p:nvGrpSpPr>
        <p:grpSpPr bwMode="auto">
          <a:xfrm>
            <a:off x="6402468" y="2638855"/>
            <a:ext cx="3563938" cy="2005013"/>
            <a:chOff x="2842" y="1999"/>
            <a:chExt cx="2245" cy="1263"/>
          </a:xfrm>
        </p:grpSpPr>
        <p:sp>
          <p:nvSpPr>
            <p:cNvPr id="54" name="矩形 326708"/>
            <p:cNvSpPr>
              <a:spLocks noChangeArrowheads="1"/>
            </p:cNvSpPr>
            <p:nvPr/>
          </p:nvSpPr>
          <p:spPr bwMode="auto">
            <a:xfrm>
              <a:off x="4061" y="1999"/>
              <a:ext cx="1026"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7312" tIns="44450" rIns="87312" bIns="44450">
              <a:spAutoFit/>
            </a:bodyPr>
            <a:lstStyle>
              <a:lvl1pPr algn="just" defTabSz="839788" eaLnBrk="0" hangingPunct="0">
                <a:defRPr sz="2400">
                  <a:solidFill>
                    <a:schemeClr val="tx1"/>
                  </a:solidFill>
                  <a:latin typeface="Times New Roman" panose="02020603050405020304" pitchFamily="18" charset="0"/>
                  <a:ea typeface="宋体" panose="02010600030101010101" pitchFamily="2" charset="-122"/>
                </a:defRPr>
              </a:lvl1pPr>
              <a:lvl2pPr algn="just" defTabSz="839788" eaLnBrk="0" hangingPunct="0">
                <a:defRPr sz="2400">
                  <a:solidFill>
                    <a:schemeClr val="tx1"/>
                  </a:solidFill>
                  <a:latin typeface="Times New Roman" panose="02020603050405020304" pitchFamily="18" charset="0"/>
                  <a:ea typeface="宋体" panose="02010600030101010101" pitchFamily="2" charset="-122"/>
                </a:defRPr>
              </a:lvl2pPr>
              <a:lvl3pPr algn="just" defTabSz="839788" eaLnBrk="0" hangingPunct="0">
                <a:defRPr sz="2400">
                  <a:solidFill>
                    <a:schemeClr val="tx1"/>
                  </a:solidFill>
                  <a:latin typeface="Times New Roman" panose="02020603050405020304" pitchFamily="18" charset="0"/>
                  <a:ea typeface="宋体" panose="02010600030101010101" pitchFamily="2" charset="-122"/>
                </a:defRPr>
              </a:lvl3pPr>
              <a:lvl4pPr algn="just" defTabSz="839788" eaLnBrk="0" hangingPunct="0">
                <a:defRPr sz="2400">
                  <a:solidFill>
                    <a:schemeClr val="tx1"/>
                  </a:solidFill>
                  <a:latin typeface="Times New Roman" panose="02020603050405020304" pitchFamily="18" charset="0"/>
                  <a:ea typeface="宋体" panose="02010600030101010101" pitchFamily="2" charset="-122"/>
                </a:defRPr>
              </a:lvl4pPr>
              <a:lvl5pPr algn="just" defTabSz="839788" eaLnBrk="0" hangingPunct="0">
                <a:defRPr sz="2400">
                  <a:solidFill>
                    <a:schemeClr val="tx1"/>
                  </a:solidFill>
                  <a:latin typeface="Times New Roman" panose="02020603050405020304" pitchFamily="18" charset="0"/>
                  <a:ea typeface="宋体" panose="02010600030101010101" pitchFamily="2" charset="-122"/>
                </a:defRPr>
              </a:lvl5pPr>
              <a:lvl6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a:r>
                <a:rPr lang="en-US" altLang="zh-CN" sz="1800" b="1">
                  <a:latin typeface="Arial" panose="020B0604020202020204" pitchFamily="34" charset="0"/>
                </a:rPr>
                <a:t>G.653</a:t>
              </a:r>
            </a:p>
          </p:txBody>
        </p:sp>
        <p:sp>
          <p:nvSpPr>
            <p:cNvPr id="55" name="任意多边形 326709"/>
            <p:cNvSpPr>
              <a:spLocks noChangeArrowheads="1"/>
            </p:cNvSpPr>
            <p:nvPr/>
          </p:nvSpPr>
          <p:spPr bwMode="auto">
            <a:xfrm>
              <a:off x="2842" y="2198"/>
              <a:ext cx="1727" cy="1064"/>
            </a:xfrm>
            <a:custGeom>
              <a:avLst/>
              <a:gdLst>
                <a:gd name="T0" fmla="*/ 0 w 1240"/>
                <a:gd name="T1" fmla="*/ 851 h 852"/>
                <a:gd name="T2" fmla="*/ 317 w 1240"/>
                <a:gd name="T3" fmla="*/ 547 h 852"/>
                <a:gd name="T4" fmla="*/ 629 w 1240"/>
                <a:gd name="T5" fmla="*/ 314 h 852"/>
                <a:gd name="T6" fmla="*/ 936 w 1240"/>
                <a:gd name="T7" fmla="*/ 140 h 852"/>
                <a:gd name="T8" fmla="*/ 1239 w 1240"/>
                <a:gd name="T9" fmla="*/ 0 h 852"/>
              </a:gdLst>
              <a:ahLst/>
              <a:cxnLst>
                <a:cxn ang="0">
                  <a:pos x="T0" y="T1"/>
                </a:cxn>
                <a:cxn ang="0">
                  <a:pos x="T2" y="T3"/>
                </a:cxn>
                <a:cxn ang="0">
                  <a:pos x="T4" y="T5"/>
                </a:cxn>
                <a:cxn ang="0">
                  <a:pos x="T6" y="T7"/>
                </a:cxn>
                <a:cxn ang="0">
                  <a:pos x="T8" y="T9"/>
                </a:cxn>
              </a:cxnLst>
              <a:rect l="0" t="0" r="r" b="b"/>
              <a:pathLst>
                <a:path w="1240" h="852">
                  <a:moveTo>
                    <a:pt x="0" y="851"/>
                  </a:moveTo>
                  <a:lnTo>
                    <a:pt x="317" y="547"/>
                  </a:lnTo>
                  <a:lnTo>
                    <a:pt x="629" y="314"/>
                  </a:lnTo>
                  <a:lnTo>
                    <a:pt x="936" y="140"/>
                  </a:lnTo>
                  <a:lnTo>
                    <a:pt x="1239" y="0"/>
                  </a:lnTo>
                </a:path>
              </a:pathLst>
            </a:custGeom>
            <a:noFill/>
            <a:ln w="38100" cap="rnd">
              <a:solidFill>
                <a:srgbClr val="7B00E4"/>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just" eaLnBrk="0" hangingPunct="0"/>
              <a:endParaRPr lang="zh-CN" altLang="en-US">
                <a:latin typeface="Times New Roman" panose="02020603050405020304" pitchFamily="18" charset="0"/>
              </a:endParaRPr>
            </a:p>
          </p:txBody>
        </p:sp>
      </p:grpSp>
      <p:grpSp>
        <p:nvGrpSpPr>
          <p:cNvPr id="56" name="组合 326710"/>
          <p:cNvGrpSpPr>
            <a:grpSpLocks/>
          </p:cNvGrpSpPr>
          <p:nvPr/>
        </p:nvGrpSpPr>
        <p:grpSpPr bwMode="auto">
          <a:xfrm>
            <a:off x="5435681" y="1576818"/>
            <a:ext cx="3709987" cy="2022475"/>
            <a:chOff x="2233" y="1169"/>
            <a:chExt cx="2337" cy="1274"/>
          </a:xfrm>
        </p:grpSpPr>
        <p:sp>
          <p:nvSpPr>
            <p:cNvPr id="57" name="文本框 326711"/>
            <p:cNvSpPr txBox="1">
              <a:spLocks noChangeArrowheads="1"/>
            </p:cNvSpPr>
            <p:nvPr/>
          </p:nvSpPr>
          <p:spPr bwMode="auto">
            <a:xfrm>
              <a:off x="3584" y="1169"/>
              <a:ext cx="98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a:t>17ps/nm.km</a:t>
              </a:r>
            </a:p>
          </p:txBody>
        </p:sp>
        <p:grpSp>
          <p:nvGrpSpPr>
            <p:cNvPr id="58" name="组合 326712"/>
            <p:cNvGrpSpPr>
              <a:grpSpLocks/>
            </p:cNvGrpSpPr>
            <p:nvPr/>
          </p:nvGrpSpPr>
          <p:grpSpPr bwMode="auto">
            <a:xfrm>
              <a:off x="2233" y="1438"/>
              <a:ext cx="2307" cy="1005"/>
              <a:chOff x="2233" y="1438"/>
              <a:chExt cx="2307" cy="1005"/>
            </a:xfrm>
          </p:grpSpPr>
          <p:sp>
            <p:nvSpPr>
              <p:cNvPr id="59" name="直接连接符 326713"/>
              <p:cNvSpPr>
                <a:spLocks noChangeShapeType="1"/>
              </p:cNvSpPr>
              <p:nvPr/>
            </p:nvSpPr>
            <p:spPr bwMode="auto">
              <a:xfrm>
                <a:off x="3433" y="1624"/>
                <a:ext cx="198" cy="91"/>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grpSp>
            <p:nvGrpSpPr>
              <p:cNvPr id="60" name="组合 326714"/>
              <p:cNvGrpSpPr>
                <a:grpSpLocks/>
              </p:cNvGrpSpPr>
              <p:nvPr/>
            </p:nvGrpSpPr>
            <p:grpSpPr bwMode="auto">
              <a:xfrm>
                <a:off x="2233" y="1438"/>
                <a:ext cx="2307" cy="1005"/>
                <a:chOff x="2233" y="1599"/>
                <a:chExt cx="2307" cy="1005"/>
              </a:xfrm>
            </p:grpSpPr>
            <p:sp>
              <p:nvSpPr>
                <p:cNvPr id="61" name="矩形 326715"/>
                <p:cNvSpPr>
                  <a:spLocks noChangeArrowheads="1"/>
                </p:cNvSpPr>
                <p:nvPr/>
              </p:nvSpPr>
              <p:spPr bwMode="auto">
                <a:xfrm>
                  <a:off x="2954" y="1599"/>
                  <a:ext cx="502"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312" tIns="44450" rIns="87312" bIns="44450">
                  <a:spAutoFit/>
                </a:bodyPr>
                <a:lstStyle>
                  <a:lvl1pPr algn="just" defTabSz="839788" eaLnBrk="0" hangingPunct="0">
                    <a:defRPr sz="2400">
                      <a:solidFill>
                        <a:schemeClr val="tx1"/>
                      </a:solidFill>
                      <a:latin typeface="Times New Roman" panose="02020603050405020304" pitchFamily="18" charset="0"/>
                      <a:ea typeface="宋体" panose="02010600030101010101" pitchFamily="2" charset="-122"/>
                    </a:defRPr>
                  </a:lvl1pPr>
                  <a:lvl2pPr algn="just" defTabSz="839788" eaLnBrk="0" hangingPunct="0">
                    <a:defRPr sz="2400">
                      <a:solidFill>
                        <a:schemeClr val="tx1"/>
                      </a:solidFill>
                      <a:latin typeface="Times New Roman" panose="02020603050405020304" pitchFamily="18" charset="0"/>
                      <a:ea typeface="宋体" panose="02010600030101010101" pitchFamily="2" charset="-122"/>
                    </a:defRPr>
                  </a:lvl2pPr>
                  <a:lvl3pPr algn="just" defTabSz="839788" eaLnBrk="0" hangingPunct="0">
                    <a:defRPr sz="2400">
                      <a:solidFill>
                        <a:schemeClr val="tx1"/>
                      </a:solidFill>
                      <a:latin typeface="Times New Roman" panose="02020603050405020304" pitchFamily="18" charset="0"/>
                      <a:ea typeface="宋体" panose="02010600030101010101" pitchFamily="2" charset="-122"/>
                    </a:defRPr>
                  </a:lvl3pPr>
                  <a:lvl4pPr algn="just" defTabSz="839788" eaLnBrk="0" hangingPunct="0">
                    <a:defRPr sz="2400">
                      <a:solidFill>
                        <a:schemeClr val="tx1"/>
                      </a:solidFill>
                      <a:latin typeface="Times New Roman" panose="02020603050405020304" pitchFamily="18" charset="0"/>
                      <a:ea typeface="宋体" panose="02010600030101010101" pitchFamily="2" charset="-122"/>
                    </a:defRPr>
                  </a:lvl4pPr>
                  <a:lvl5pPr algn="just" defTabSz="839788" eaLnBrk="0" hangingPunct="0">
                    <a:defRPr sz="2400">
                      <a:solidFill>
                        <a:schemeClr val="tx1"/>
                      </a:solidFill>
                      <a:latin typeface="Times New Roman" panose="02020603050405020304" pitchFamily="18" charset="0"/>
                      <a:ea typeface="宋体" panose="02010600030101010101" pitchFamily="2" charset="-122"/>
                    </a:defRPr>
                  </a:lvl5pPr>
                  <a:lvl6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algn="just" defTabSz="839788"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l"/>
                  <a:r>
                    <a:rPr lang="en-US" altLang="zh-CN" sz="1800" b="1">
                      <a:latin typeface="Arial" panose="020B0604020202020204" pitchFamily="34" charset="0"/>
                    </a:rPr>
                    <a:t>G.652</a:t>
                  </a:r>
                </a:p>
              </p:txBody>
            </p:sp>
            <p:sp>
              <p:nvSpPr>
                <p:cNvPr id="62" name="任意多边形 326716"/>
                <p:cNvSpPr>
                  <a:spLocks noChangeArrowheads="1"/>
                </p:cNvSpPr>
                <p:nvPr/>
              </p:nvSpPr>
              <p:spPr bwMode="auto">
                <a:xfrm>
                  <a:off x="2233" y="1617"/>
                  <a:ext cx="2307" cy="987"/>
                </a:xfrm>
                <a:custGeom>
                  <a:avLst/>
                  <a:gdLst>
                    <a:gd name="T0" fmla="*/ 0 w 1657"/>
                    <a:gd name="T1" fmla="*/ 790 h 791"/>
                    <a:gd name="T2" fmla="*/ 445 w 1657"/>
                    <a:gd name="T3" fmla="*/ 479 h 791"/>
                    <a:gd name="T4" fmla="*/ 867 w 1657"/>
                    <a:gd name="T5" fmla="*/ 257 h 791"/>
                    <a:gd name="T6" fmla="*/ 1268 w 1657"/>
                    <a:gd name="T7" fmla="*/ 108 h 791"/>
                    <a:gd name="T8" fmla="*/ 1656 w 1657"/>
                    <a:gd name="T9" fmla="*/ 0 h 791"/>
                  </a:gdLst>
                  <a:ahLst/>
                  <a:cxnLst>
                    <a:cxn ang="0">
                      <a:pos x="T0" y="T1"/>
                    </a:cxn>
                    <a:cxn ang="0">
                      <a:pos x="T2" y="T3"/>
                    </a:cxn>
                    <a:cxn ang="0">
                      <a:pos x="T4" y="T5"/>
                    </a:cxn>
                    <a:cxn ang="0">
                      <a:pos x="T6" y="T7"/>
                    </a:cxn>
                    <a:cxn ang="0">
                      <a:pos x="T8" y="T9"/>
                    </a:cxn>
                  </a:cxnLst>
                  <a:rect l="0" t="0" r="r" b="b"/>
                  <a:pathLst>
                    <a:path w="1657" h="791">
                      <a:moveTo>
                        <a:pt x="0" y="790"/>
                      </a:moveTo>
                      <a:lnTo>
                        <a:pt x="445" y="479"/>
                      </a:lnTo>
                      <a:lnTo>
                        <a:pt x="867" y="257"/>
                      </a:lnTo>
                      <a:lnTo>
                        <a:pt x="1268" y="108"/>
                      </a:lnTo>
                      <a:lnTo>
                        <a:pt x="1656" y="0"/>
                      </a:lnTo>
                    </a:path>
                  </a:pathLst>
                </a:custGeom>
                <a:noFill/>
                <a:ln w="25400" cap="rnd">
                  <a:solidFill>
                    <a:srgbClr val="FC0128"/>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lgn="just" eaLnBrk="0" hangingPunct="0"/>
                  <a:endParaRPr lang="zh-CN" altLang="en-US">
                    <a:latin typeface="Times New Roman" panose="02020603050405020304" pitchFamily="18" charset="0"/>
                  </a:endParaRPr>
                </a:p>
              </p:txBody>
            </p:sp>
          </p:grpSp>
        </p:grpSp>
      </p:grpSp>
    </p:spTree>
    <p:extLst>
      <p:ext uri="{BB962C8B-B14F-4D97-AF65-F5344CB8AC3E}">
        <p14:creationId xmlns:p14="http://schemas.microsoft.com/office/powerpoint/2010/main" val="118967432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82</a:t>
            </a:fld>
            <a:endParaRPr lang="en-US" altLang="zh-CN"/>
          </a:p>
        </p:txBody>
      </p:sp>
      <p:grpSp>
        <p:nvGrpSpPr>
          <p:cNvPr id="3" name="组合 330753"/>
          <p:cNvGrpSpPr>
            <a:grpSpLocks/>
          </p:cNvGrpSpPr>
          <p:nvPr/>
        </p:nvGrpSpPr>
        <p:grpSpPr bwMode="auto">
          <a:xfrm>
            <a:off x="2539032" y="2248304"/>
            <a:ext cx="7924800" cy="3048000"/>
            <a:chOff x="432" y="384"/>
            <a:chExt cx="4992" cy="1920"/>
          </a:xfrm>
        </p:grpSpPr>
        <p:grpSp>
          <p:nvGrpSpPr>
            <p:cNvPr id="4" name="组合 330754"/>
            <p:cNvGrpSpPr>
              <a:grpSpLocks/>
            </p:cNvGrpSpPr>
            <p:nvPr/>
          </p:nvGrpSpPr>
          <p:grpSpPr bwMode="auto">
            <a:xfrm>
              <a:off x="3792" y="432"/>
              <a:ext cx="1632" cy="1872"/>
              <a:chOff x="3792" y="432"/>
              <a:chExt cx="1632" cy="1872"/>
            </a:xfrm>
          </p:grpSpPr>
          <p:pic>
            <p:nvPicPr>
              <p:cNvPr id="9" name="图片 3307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2" y="432"/>
                <a:ext cx="1632"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p:cNvSpPr txBox="1"/>
              <p:nvPr/>
            </p:nvSpPr>
            <p:spPr>
              <a:xfrm>
                <a:off x="3792" y="432"/>
                <a:ext cx="912" cy="288"/>
              </a:xfrm>
              <a:prstGeom prst="rect">
                <a:avLst/>
              </a:prstGeom>
              <a:noFill/>
              <a:ln w="12700">
                <a:noFill/>
                <a:miter/>
              </a:ln>
            </p:spPr>
            <p:txBody>
              <a:bodyPr>
                <a:spAutoFit/>
              </a:bodyPr>
              <a:lstStyle/>
              <a:p>
                <a:pPr>
                  <a:spcBef>
                    <a:spcPct val="50000"/>
                  </a:spcBef>
                  <a:buClr>
                    <a:srgbClr val="000000"/>
                  </a:buClr>
                </a:pPr>
                <a:r>
                  <a:rPr lang="en-US" altLang="zh-CN" b="1" i="1" noProof="1">
                    <a:solidFill>
                      <a:srgbClr val="FF0000"/>
                    </a:solidFill>
                    <a:effectLst>
                      <a:outerShdw blurRad="38100" dist="38100" dir="2700000">
                        <a:srgbClr val="C0C0C0"/>
                      </a:outerShdw>
                    </a:effectLst>
                    <a:latin typeface="Tahoma" pitchFamily="34" charset="0"/>
                    <a:cs typeface="+mn-ea"/>
                  </a:rPr>
                  <a:t>NZ-DSF</a:t>
                </a:r>
                <a:endParaRPr lang="en-US" altLang="zh-CN" b="1" i="1" noProof="1">
                  <a:solidFill>
                    <a:srgbClr val="FF0000"/>
                  </a:solidFill>
                  <a:effectLst>
                    <a:outerShdw blurRad="38100" dist="38100" dir="2700000">
                      <a:srgbClr val="C0C0C0"/>
                    </a:outerShdw>
                  </a:effectLst>
                  <a:latin typeface="Tahoma" pitchFamily="34" charset="0"/>
                </a:endParaRPr>
              </a:p>
            </p:txBody>
          </p:sp>
        </p:grpSp>
        <p:grpSp>
          <p:nvGrpSpPr>
            <p:cNvPr id="5" name="组合 330757"/>
            <p:cNvGrpSpPr>
              <a:grpSpLocks/>
            </p:cNvGrpSpPr>
            <p:nvPr/>
          </p:nvGrpSpPr>
          <p:grpSpPr bwMode="auto">
            <a:xfrm>
              <a:off x="432" y="384"/>
              <a:ext cx="3408" cy="1909"/>
              <a:chOff x="432" y="384"/>
              <a:chExt cx="3408" cy="1909"/>
            </a:xfrm>
          </p:grpSpPr>
          <p:pic>
            <p:nvPicPr>
              <p:cNvPr id="6" name="图片 3307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 y="480"/>
                <a:ext cx="3408" cy="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2400" y="384"/>
                <a:ext cx="768" cy="288"/>
              </a:xfrm>
              <a:prstGeom prst="rect">
                <a:avLst/>
              </a:prstGeom>
              <a:noFill/>
              <a:ln w="12700">
                <a:noFill/>
                <a:miter/>
              </a:ln>
            </p:spPr>
            <p:txBody>
              <a:bodyPr>
                <a:spAutoFit/>
              </a:bodyPr>
              <a:lstStyle/>
              <a:p>
                <a:pPr>
                  <a:spcBef>
                    <a:spcPct val="50000"/>
                  </a:spcBef>
                  <a:buClr>
                    <a:srgbClr val="000000"/>
                  </a:buClr>
                </a:pPr>
                <a:r>
                  <a:rPr lang="en-US" altLang="zh-CN" b="1" i="1" noProof="1">
                    <a:solidFill>
                      <a:srgbClr val="FF0000"/>
                    </a:solidFill>
                    <a:effectLst>
                      <a:outerShdw blurRad="38100" dist="38100" dir="2700000">
                        <a:srgbClr val="C0C0C0"/>
                      </a:outerShdw>
                    </a:effectLst>
                    <a:latin typeface="Tahoma" pitchFamily="34" charset="0"/>
                    <a:cs typeface="+mn-ea"/>
                  </a:rPr>
                  <a:t>DFF</a:t>
                </a:r>
                <a:endParaRPr lang="en-US" altLang="zh-CN" b="1" i="1" noProof="1">
                  <a:solidFill>
                    <a:srgbClr val="FF0000"/>
                  </a:solidFill>
                  <a:effectLst>
                    <a:outerShdw blurRad="38100" dist="38100" dir="2700000">
                      <a:srgbClr val="C0C0C0"/>
                    </a:outerShdw>
                  </a:effectLst>
                  <a:latin typeface="Tahoma" pitchFamily="34" charset="0"/>
                </a:endParaRPr>
              </a:p>
            </p:txBody>
          </p:sp>
          <p:sp>
            <p:nvSpPr>
              <p:cNvPr id="8" name="文本框 7"/>
              <p:cNvSpPr txBox="1"/>
              <p:nvPr/>
            </p:nvSpPr>
            <p:spPr>
              <a:xfrm>
                <a:off x="672" y="432"/>
                <a:ext cx="768" cy="288"/>
              </a:xfrm>
              <a:prstGeom prst="rect">
                <a:avLst/>
              </a:prstGeom>
              <a:noFill/>
              <a:ln w="12700">
                <a:noFill/>
                <a:miter/>
              </a:ln>
            </p:spPr>
            <p:txBody>
              <a:bodyPr>
                <a:spAutoFit/>
              </a:bodyPr>
              <a:lstStyle/>
              <a:p>
                <a:pPr>
                  <a:spcBef>
                    <a:spcPct val="50000"/>
                  </a:spcBef>
                  <a:buClr>
                    <a:srgbClr val="000000"/>
                  </a:buClr>
                </a:pPr>
                <a:r>
                  <a:rPr lang="en-US" altLang="zh-CN" b="1" i="1" noProof="1">
                    <a:solidFill>
                      <a:srgbClr val="FF0000"/>
                    </a:solidFill>
                    <a:effectLst>
                      <a:outerShdw blurRad="38100" dist="38100" dir="2700000">
                        <a:srgbClr val="C0C0C0"/>
                      </a:outerShdw>
                    </a:effectLst>
                    <a:latin typeface="Tahoma" pitchFamily="34" charset="0"/>
                    <a:cs typeface="+mn-ea"/>
                  </a:rPr>
                  <a:t>DSF</a:t>
                </a:r>
                <a:endParaRPr lang="en-US" altLang="zh-CN" b="1" i="1" noProof="1">
                  <a:solidFill>
                    <a:srgbClr val="FF0000"/>
                  </a:solidFill>
                  <a:effectLst>
                    <a:outerShdw blurRad="38100" dist="38100" dir="2700000">
                      <a:srgbClr val="C0C0C0"/>
                    </a:outerShdw>
                  </a:effectLst>
                  <a:latin typeface="Tahoma" pitchFamily="34" charset="0"/>
                </a:endParaRPr>
              </a:p>
            </p:txBody>
          </p:sp>
        </p:grpSp>
      </p:grpSp>
    </p:spTree>
    <p:extLst>
      <p:ext uri="{BB962C8B-B14F-4D97-AF65-F5344CB8AC3E}">
        <p14:creationId xmlns:p14="http://schemas.microsoft.com/office/powerpoint/2010/main" val="361751479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83</a:t>
            </a:fld>
            <a:endParaRPr lang="en-US" altLang="zh-CN"/>
          </a:p>
        </p:txBody>
      </p:sp>
      <p:graphicFrame>
        <p:nvGraphicFramePr>
          <p:cNvPr id="3" name="对象 331777"/>
          <p:cNvGraphicFramePr>
            <a:graphicFrameLocks/>
          </p:cNvGraphicFramePr>
          <p:nvPr>
            <p:extLst>
              <p:ext uri="{D42A27DB-BD31-4B8C-83A1-F6EECF244321}">
                <p14:modId xmlns:p14="http://schemas.microsoft.com/office/powerpoint/2010/main" val="422036844"/>
              </p:ext>
            </p:extLst>
          </p:nvPr>
        </p:nvGraphicFramePr>
        <p:xfrm>
          <a:off x="2616200" y="1319078"/>
          <a:ext cx="7543800" cy="5210175"/>
        </p:xfrm>
        <a:graphic>
          <a:graphicData uri="http://schemas.openxmlformats.org/presentationml/2006/ole">
            <mc:AlternateContent xmlns:mc="http://schemas.openxmlformats.org/markup-compatibility/2006">
              <mc:Choice xmlns:v="urn:schemas-microsoft-com:vml" Requires="v">
                <p:oleObj spid="_x0000_s14342" r:id="rId3" imgW="3992497" imgH="2757327" progId="Photoshop.Image.6">
                  <p:embed/>
                </p:oleObj>
              </mc:Choice>
              <mc:Fallback>
                <p:oleObj r:id="rId3" imgW="3992497" imgH="2757327" progId="Photoshop.Image.6">
                  <p:embed/>
                  <p:pic>
                    <p:nvPicPr>
                      <p:cNvPr id="109569" name="对象 33177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6200" y="1319078"/>
                        <a:ext cx="7543800"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5037915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84</a:t>
            </a:fld>
            <a:endParaRPr lang="en-US" altLang="zh-CN"/>
          </a:p>
        </p:txBody>
      </p:sp>
      <p:sp>
        <p:nvSpPr>
          <p:cNvPr id="3" name="文本框 2"/>
          <p:cNvSpPr txBox="1"/>
          <p:nvPr/>
        </p:nvSpPr>
        <p:spPr>
          <a:xfrm>
            <a:off x="8355544" y="253786"/>
            <a:ext cx="3836456" cy="523220"/>
          </a:xfrm>
          <a:prstGeom prst="rect">
            <a:avLst/>
          </a:prstGeom>
          <a:noFill/>
          <a:ln w="9525">
            <a:noFill/>
            <a:miter/>
          </a:ln>
        </p:spPr>
        <p:txBody>
          <a:bodyPr wrap="square">
            <a:spAutoFit/>
          </a:bodyPr>
          <a:lstStyle/>
          <a:p>
            <a:r>
              <a:rPr lang="zh-CN" altLang="en-US" sz="2800" kern="0" dirty="0">
                <a:solidFill>
                  <a:schemeClr val="tx2"/>
                </a:solidFill>
                <a:latin typeface="黑体" panose="02010609060101010101" pitchFamily="49" charset="-122"/>
                <a:ea typeface="黑体" panose="02010609060101010101" pitchFamily="49" charset="-122"/>
                <a:cs typeface="+mj-cs"/>
              </a:rPr>
              <a:t>光纤色散对系统的限制</a:t>
            </a:r>
          </a:p>
        </p:txBody>
      </p:sp>
      <p:sp>
        <p:nvSpPr>
          <p:cNvPr id="4" name="文本框 3"/>
          <p:cNvSpPr txBox="1"/>
          <p:nvPr/>
        </p:nvSpPr>
        <p:spPr>
          <a:xfrm>
            <a:off x="780109" y="1284928"/>
            <a:ext cx="10564166" cy="2226187"/>
          </a:xfrm>
          <a:prstGeom prst="rect">
            <a:avLst/>
          </a:prstGeom>
          <a:noFill/>
          <a:ln w="9525">
            <a:noFill/>
            <a:miter/>
          </a:ln>
        </p:spPr>
        <p:txBody>
          <a:bodyPr wrap="square">
            <a:spAutoFit/>
          </a:bodyPr>
          <a:lstStyle/>
          <a:p>
            <a:pPr>
              <a:lnSpc>
                <a:spcPct val="200000"/>
              </a:lnSpc>
              <a:buFont typeface="Arial" panose="020B0604020202020204" pitchFamily="34" charset="0"/>
              <a:buChar char="•"/>
            </a:pPr>
            <a:r>
              <a:rPr lang="zh-CN" altLang="en-US" noProof="1">
                <a:latin typeface="Arial Black" pitchFamily="34" charset="0"/>
                <a:ea typeface="黑体" pitchFamily="2" charset="-122"/>
                <a:cs typeface="+mn-ea"/>
              </a:rPr>
              <a:t>光纤通信系统中，信息是通过编码脉冲序列在光纤中传输的，光脉冲的宽度由系统的比特率</a:t>
            </a:r>
            <a:r>
              <a:rPr lang="en-US" altLang="zh-CN" noProof="1">
                <a:latin typeface="Arial Black" pitchFamily="34" charset="0"/>
                <a:ea typeface="黑体" pitchFamily="2" charset="-122"/>
                <a:cs typeface="+mn-ea"/>
              </a:rPr>
              <a:t>B</a:t>
            </a:r>
            <a:r>
              <a:rPr lang="zh-CN" altLang="en-US" noProof="1">
                <a:latin typeface="Arial Black" pitchFamily="34" charset="0"/>
                <a:ea typeface="黑体" pitchFamily="2" charset="-122"/>
                <a:cs typeface="+mn-ea"/>
              </a:rPr>
              <a:t>决定，因而不希望色散展宽而产生误码。但实际上群速度色散</a:t>
            </a:r>
            <a:r>
              <a:rPr lang="en-US" altLang="zh-CN" noProof="1">
                <a:latin typeface="Arial Black" pitchFamily="34" charset="0"/>
                <a:ea typeface="黑体" pitchFamily="2" charset="-122"/>
                <a:cs typeface="+mn-ea"/>
              </a:rPr>
              <a:t>GVD</a:t>
            </a:r>
            <a:r>
              <a:rPr lang="zh-CN" altLang="en-US" noProof="1">
                <a:latin typeface="Arial Black" pitchFamily="34" charset="0"/>
                <a:ea typeface="黑体" pitchFamily="2" charset="-122"/>
                <a:cs typeface="+mn-ea"/>
              </a:rPr>
              <a:t>总是会引起脉冲展宽，脉冲展宽会导致相邻比特周期的信号重叠，产生</a:t>
            </a:r>
            <a:r>
              <a:rPr lang="en-US" altLang="zh-CN" noProof="1">
                <a:latin typeface="Arial Black" pitchFamily="34" charset="0"/>
                <a:ea typeface="黑体" pitchFamily="2" charset="-122"/>
                <a:cs typeface="+mn-ea"/>
              </a:rPr>
              <a:t>ISI</a:t>
            </a:r>
            <a:r>
              <a:rPr lang="zh-CN" altLang="en-US" noProof="1">
                <a:latin typeface="Arial Black" pitchFamily="34" charset="0"/>
                <a:ea typeface="黑体" pitchFamily="2" charset="-122"/>
                <a:cs typeface="+mn-ea"/>
              </a:rPr>
              <a:t>（</a:t>
            </a:r>
            <a:r>
              <a:rPr lang="en-US" altLang="zh-CN" noProof="1">
                <a:latin typeface="Arial Black" pitchFamily="34" charset="0"/>
                <a:ea typeface="黑体" pitchFamily="2" charset="-122"/>
                <a:cs typeface="+mn-ea"/>
              </a:rPr>
              <a:t>Intersymbol Interference</a:t>
            </a:r>
            <a:r>
              <a:rPr lang="zh-CN" altLang="en-US" noProof="1">
                <a:latin typeface="Arial Black" pitchFamily="34" charset="0"/>
                <a:ea typeface="黑体" pitchFamily="2" charset="-122"/>
                <a:cs typeface="+mn-ea"/>
              </a:rPr>
              <a:t>），从而限制了光纤通信系统的比特率</a:t>
            </a:r>
            <a:r>
              <a:rPr lang="en-US" altLang="zh-CN" noProof="1">
                <a:latin typeface="Arial Black" pitchFamily="34" charset="0"/>
                <a:ea typeface="黑体" pitchFamily="2" charset="-122"/>
                <a:cs typeface="+mn-ea"/>
              </a:rPr>
              <a:t>B</a:t>
            </a:r>
            <a:r>
              <a:rPr lang="zh-CN" altLang="en-US" noProof="1">
                <a:latin typeface="Arial Black" pitchFamily="34" charset="0"/>
                <a:ea typeface="黑体" pitchFamily="2" charset="-122"/>
                <a:cs typeface="+mn-ea"/>
              </a:rPr>
              <a:t>和传输距离</a:t>
            </a:r>
            <a:r>
              <a:rPr lang="en-US" altLang="zh-CN" noProof="1">
                <a:latin typeface="Arial Black" pitchFamily="34" charset="0"/>
                <a:ea typeface="黑体" pitchFamily="2" charset="-122"/>
                <a:cs typeface="+mn-ea"/>
              </a:rPr>
              <a:t>L</a:t>
            </a:r>
            <a:r>
              <a:rPr lang="zh-CN" altLang="en-US" noProof="1">
                <a:latin typeface="Arial Black" pitchFamily="34" charset="0"/>
                <a:ea typeface="黑体" pitchFamily="2" charset="-122"/>
                <a:cs typeface="+mn-ea"/>
              </a:rPr>
              <a:t>，而</a:t>
            </a:r>
            <a:r>
              <a:rPr lang="en-US" altLang="zh-CN" noProof="1">
                <a:latin typeface="Arial Black" pitchFamily="34" charset="0"/>
                <a:ea typeface="黑体" pitchFamily="2" charset="-122"/>
                <a:cs typeface="+mn-ea"/>
              </a:rPr>
              <a:t>BL</a:t>
            </a:r>
            <a:r>
              <a:rPr lang="zh-CN" altLang="en-US" noProof="1">
                <a:latin typeface="Arial Black" pitchFamily="34" charset="0"/>
                <a:ea typeface="黑体" pitchFamily="2" charset="-122"/>
                <a:cs typeface="+mn-ea"/>
              </a:rPr>
              <a:t>积是评价系统传输性能的基本参数（称为通信容量）。</a:t>
            </a:r>
            <a:endParaRPr lang="zh-CN" altLang="en-US" noProof="1">
              <a:latin typeface="Arial Black" pitchFamily="34" charset="0"/>
              <a:ea typeface="黑体" pitchFamily="2" charset="-122"/>
            </a:endParaRPr>
          </a:p>
        </p:txBody>
      </p:sp>
    </p:spTree>
    <p:extLst>
      <p:ext uri="{BB962C8B-B14F-4D97-AF65-F5344CB8AC3E}">
        <p14:creationId xmlns:p14="http://schemas.microsoft.com/office/powerpoint/2010/main" val="295075291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85</a:t>
            </a:fld>
            <a:endParaRPr lang="en-US" altLang="zh-CN"/>
          </a:p>
        </p:txBody>
      </p:sp>
      <p:sp>
        <p:nvSpPr>
          <p:cNvPr id="3" name="文本占位符 103425"/>
          <p:cNvSpPr txBox="1">
            <a:spLocks noChangeArrowheads="1"/>
          </p:cNvSpPr>
          <p:nvPr/>
        </p:nvSpPr>
        <p:spPr bwMode="auto">
          <a:xfrm>
            <a:off x="1391841" y="1547543"/>
            <a:ext cx="6205538" cy="382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lvl="1" indent="-285750" algn="l" rtl="0" fontAlgn="base">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lvl="2" indent="-228600" algn="l" rtl="0" fontAlgn="base">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lvl="3" indent="-228600" algn="l" rtl="0" fontAlgn="base">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lvl="4" indent="-228600" algn="l" rtl="0" fontAlgn="base">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lr>
                <a:schemeClr val="accent1"/>
              </a:buClr>
              <a:buSzPct val="50000"/>
              <a:buFont typeface="Wingdings" pitchFamily="2" charset="2"/>
              <a:buChar char="n"/>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lr>
                <a:schemeClr val="accent1"/>
              </a:buClr>
              <a:buSzPct val="50000"/>
              <a:buFont typeface="Wingdings" pitchFamily="2" charset="2"/>
              <a:buChar char="n"/>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lr>
                <a:schemeClr val="accent1"/>
              </a:buClr>
              <a:buSzPct val="50000"/>
              <a:buFont typeface="Wingdings" pitchFamily="2" charset="2"/>
              <a:buChar char="n"/>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lr>
                <a:schemeClr val="accent1"/>
              </a:buClr>
              <a:buSzPct val="50000"/>
              <a:buFont typeface="Wingdings" pitchFamily="2" charset="2"/>
              <a:buChar char="n"/>
              <a:defRPr sz="2000" b="0" i="0" u="none" kern="1200" baseline="0">
                <a:solidFill>
                  <a:schemeClr val="tx1"/>
                </a:solidFill>
                <a:latin typeface="+mn-lt"/>
                <a:ea typeface="+mn-ea"/>
                <a:cs typeface="+mn-cs"/>
              </a:defRPr>
            </a:lvl9pPr>
          </a:lstStyle>
          <a:p>
            <a:pPr>
              <a:lnSpc>
                <a:spcPct val="130000"/>
              </a:lnSpc>
              <a:buFont typeface="Wingdings" panose="05000000000000000000" pitchFamily="2" charset="2"/>
              <a:buNone/>
            </a:pPr>
            <a:r>
              <a:rPr lang="zh-CN" altLang="en-US" dirty="0" smtClean="0">
                <a:latin typeface="华文中宋" panose="02010600040101010101" pitchFamily="2" charset="-122"/>
                <a:ea typeface="华文中宋" panose="02010600040101010101" pitchFamily="2" charset="-122"/>
              </a:rPr>
              <a:t>光纤的结构与分类</a:t>
            </a:r>
          </a:p>
          <a:p>
            <a:pPr>
              <a:lnSpc>
                <a:spcPct val="130000"/>
              </a:lnSpc>
              <a:buFont typeface="Wingdings" panose="05000000000000000000" pitchFamily="2" charset="2"/>
              <a:buNone/>
            </a:pPr>
            <a:r>
              <a:rPr lang="zh-CN" altLang="en-US" dirty="0">
                <a:latin typeface="华文中宋" panose="02010600040101010101" pitchFamily="2" charset="-122"/>
                <a:ea typeface="华文中宋" panose="02010600040101010101" pitchFamily="2" charset="-122"/>
              </a:rPr>
              <a:t>光纤光缆的制作</a:t>
            </a:r>
          </a:p>
          <a:p>
            <a:pPr>
              <a:lnSpc>
                <a:spcPct val="130000"/>
              </a:lnSpc>
              <a:buFont typeface="Wingdings" panose="05000000000000000000" pitchFamily="2" charset="2"/>
              <a:buNone/>
            </a:pPr>
            <a:r>
              <a:rPr lang="zh-CN" altLang="en-US" dirty="0" smtClean="0">
                <a:latin typeface="华文中宋" panose="02010600040101010101" pitchFamily="2" charset="-122"/>
                <a:ea typeface="华文中宋" panose="02010600040101010101" pitchFamily="2" charset="-122"/>
              </a:rPr>
              <a:t>光纤的损耗特性</a:t>
            </a:r>
          </a:p>
          <a:p>
            <a:pPr>
              <a:lnSpc>
                <a:spcPct val="130000"/>
              </a:lnSpc>
              <a:buFont typeface="Wingdings" panose="05000000000000000000" pitchFamily="2" charset="2"/>
              <a:buNone/>
            </a:pPr>
            <a:r>
              <a:rPr lang="zh-CN" altLang="en-US" dirty="0" smtClean="0">
                <a:latin typeface="华文中宋" panose="02010600040101010101" pitchFamily="2" charset="-122"/>
                <a:ea typeface="华文中宋" panose="02010600040101010101" pitchFamily="2" charset="-122"/>
              </a:rPr>
              <a:t>光纤的色散特性及色散限制</a:t>
            </a:r>
          </a:p>
          <a:p>
            <a:pPr>
              <a:lnSpc>
                <a:spcPct val="130000"/>
              </a:lnSpc>
              <a:buFont typeface="Wingdings" panose="05000000000000000000" pitchFamily="2" charset="2"/>
              <a:buNone/>
            </a:pPr>
            <a:r>
              <a:rPr lang="zh-CN" altLang="en-US" dirty="0">
                <a:solidFill>
                  <a:srgbClr val="FF0000"/>
                </a:solidFill>
                <a:latin typeface="华文中宋" panose="02010600040101010101" pitchFamily="2" charset="-122"/>
                <a:ea typeface="华文中宋" panose="02010600040101010101" pitchFamily="2" charset="-122"/>
              </a:rPr>
              <a:t>光纤中的非线性光学效应</a:t>
            </a:r>
          </a:p>
          <a:p>
            <a:pPr>
              <a:lnSpc>
                <a:spcPct val="130000"/>
              </a:lnSpc>
              <a:buFont typeface="Wingdings" panose="05000000000000000000" pitchFamily="2" charset="2"/>
              <a:buNone/>
            </a:pPr>
            <a:endParaRPr lang="zh-CN" altLang="en-US" dirty="0" smtClean="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135032469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86</a:t>
            </a:fld>
            <a:endParaRPr lang="en-US" altLang="zh-CN"/>
          </a:p>
        </p:txBody>
      </p:sp>
      <p:sp>
        <p:nvSpPr>
          <p:cNvPr id="3" name="矩形 2"/>
          <p:cNvSpPr/>
          <p:nvPr/>
        </p:nvSpPr>
        <p:spPr>
          <a:xfrm>
            <a:off x="8092767" y="327025"/>
            <a:ext cx="4134465" cy="523220"/>
          </a:xfrm>
          <a:prstGeom prst="rect">
            <a:avLst/>
          </a:prstGeom>
          <a:noFill/>
          <a:ln w="9525">
            <a:noFill/>
            <a:miter/>
          </a:ln>
        </p:spPr>
        <p:txBody>
          <a:bodyPr wrap="none">
            <a:spAutoFit/>
          </a:bodyPr>
          <a:lstStyle/>
          <a:p>
            <a:pPr eaLnBrk="0" hangingPunct="0"/>
            <a:r>
              <a:rPr lang="zh-CN" altLang="en-US" sz="2800" kern="0" dirty="0" smtClean="0">
                <a:solidFill>
                  <a:schemeClr val="tx2"/>
                </a:solidFill>
                <a:latin typeface="黑体" panose="02010609060101010101" pitchFamily="49" charset="-122"/>
                <a:ea typeface="黑体" panose="02010609060101010101" pitchFamily="49" charset="-122"/>
                <a:cs typeface="+mj-cs"/>
              </a:rPr>
              <a:t>光纤</a:t>
            </a:r>
            <a:r>
              <a:rPr lang="zh-CN" altLang="en-US" sz="2800" kern="0" dirty="0">
                <a:solidFill>
                  <a:schemeClr val="tx2"/>
                </a:solidFill>
                <a:latin typeface="黑体" panose="02010609060101010101" pitchFamily="49" charset="-122"/>
                <a:ea typeface="黑体" panose="02010609060101010101" pitchFamily="49" charset="-122"/>
                <a:cs typeface="+mj-cs"/>
              </a:rPr>
              <a:t>中的</a:t>
            </a:r>
            <a:r>
              <a:rPr lang="zh-CN" altLang="en-US" sz="2800" kern="0" dirty="0" smtClean="0">
                <a:solidFill>
                  <a:schemeClr val="tx2"/>
                </a:solidFill>
                <a:latin typeface="黑体" panose="02010609060101010101" pitchFamily="49" charset="-122"/>
                <a:ea typeface="黑体" panose="02010609060101010101" pitchFamily="49" charset="-122"/>
                <a:cs typeface="+mj-cs"/>
              </a:rPr>
              <a:t>非线性光学效应</a:t>
            </a:r>
            <a:endParaRPr lang="en-US" altLang="zh-CN" sz="4000" b="1" dirty="0">
              <a:solidFill>
                <a:schemeClr val="hlink"/>
              </a:solidFill>
              <a:effectLst>
                <a:outerShdw blurRad="38100" dist="38100" dir="2700000" algn="tl">
                  <a:srgbClr val="C0C0C0"/>
                </a:outerShdw>
              </a:effectLst>
              <a:latin typeface="Times New Roman" panose="02020603050405020304" pitchFamily="18" charset="0"/>
              <a:ea typeface="隶书" panose="02010509060101010101" pitchFamily="49" charset="-122"/>
            </a:endParaRPr>
          </a:p>
        </p:txBody>
      </p:sp>
      <p:sp>
        <p:nvSpPr>
          <p:cNvPr id="4" name="文本框 3"/>
          <p:cNvSpPr txBox="1"/>
          <p:nvPr/>
        </p:nvSpPr>
        <p:spPr>
          <a:xfrm>
            <a:off x="962025" y="1089025"/>
            <a:ext cx="3300904" cy="4925516"/>
          </a:xfrm>
          <a:prstGeom prst="rect">
            <a:avLst/>
          </a:prstGeom>
          <a:noFill/>
          <a:ln w="9525">
            <a:noFill/>
            <a:miter/>
          </a:ln>
        </p:spPr>
        <p:txBody>
          <a:bodyPr wrap="none">
            <a:spAutoFit/>
          </a:bodyPr>
          <a:lstStyle/>
          <a:p>
            <a:pPr>
              <a:lnSpc>
                <a:spcPct val="200000"/>
              </a:lnSpc>
            </a:pPr>
            <a:r>
              <a:rPr lang="en-US" altLang="zh-CN" sz="2000" noProof="1">
                <a:latin typeface="Arial Black" pitchFamily="34" charset="0"/>
                <a:ea typeface="黑体" pitchFamily="2" charset="-122"/>
                <a:cs typeface="+mn-ea"/>
              </a:rPr>
              <a:t>3.4.1  </a:t>
            </a:r>
            <a:r>
              <a:rPr lang="zh-CN" altLang="en-US" sz="2000" noProof="1">
                <a:latin typeface="Arial Black" pitchFamily="34" charset="0"/>
                <a:ea typeface="黑体" pitchFamily="2" charset="-122"/>
                <a:cs typeface="+mn-ea"/>
              </a:rPr>
              <a:t>概述</a:t>
            </a:r>
            <a:endParaRPr lang="zh-CN" altLang="en-US" sz="2000" noProof="1">
              <a:latin typeface="Arial Black" pitchFamily="34" charset="0"/>
              <a:ea typeface="黑体" pitchFamily="2" charset="-122"/>
            </a:endParaRPr>
          </a:p>
          <a:p>
            <a:pPr>
              <a:lnSpc>
                <a:spcPct val="200000"/>
              </a:lnSpc>
            </a:pPr>
            <a:r>
              <a:rPr lang="en-US" altLang="zh-CN" sz="2000" noProof="1">
                <a:latin typeface="Arial Black" pitchFamily="34" charset="0"/>
                <a:ea typeface="黑体" pitchFamily="2" charset="-122"/>
                <a:cs typeface="+mn-ea"/>
              </a:rPr>
              <a:t>3.4.2  </a:t>
            </a:r>
            <a:r>
              <a:rPr lang="zh-CN" altLang="en-US" sz="2000" noProof="1">
                <a:latin typeface="Arial Black" pitchFamily="34" charset="0"/>
                <a:ea typeface="黑体" pitchFamily="2" charset="-122"/>
                <a:cs typeface="+mn-ea"/>
              </a:rPr>
              <a:t>受激非弹性散射</a:t>
            </a:r>
            <a:endParaRPr lang="zh-CN" altLang="en-US" sz="2000" noProof="1">
              <a:latin typeface="Arial Black" pitchFamily="34" charset="0"/>
              <a:ea typeface="黑体" pitchFamily="2" charset="-122"/>
            </a:endParaRPr>
          </a:p>
          <a:p>
            <a:pPr lvl="1">
              <a:lnSpc>
                <a:spcPct val="200000"/>
              </a:lnSpc>
              <a:buFont typeface="Arial" panose="020B0604020202020204" pitchFamily="34" charset="0"/>
              <a:buChar char="•"/>
            </a:pPr>
            <a:r>
              <a:rPr lang="zh-CN" altLang="en-US" sz="2000" noProof="1">
                <a:latin typeface="Arial Black" pitchFamily="34" charset="0"/>
                <a:ea typeface="黑体" pitchFamily="2" charset="-122"/>
                <a:cs typeface="+mn-ea"/>
              </a:rPr>
              <a:t>受激布里渊散射</a:t>
            </a:r>
            <a:r>
              <a:rPr lang="en-US" altLang="zh-CN" sz="2000" noProof="1">
                <a:latin typeface="Arial Black" pitchFamily="34" charset="0"/>
                <a:ea typeface="黑体" pitchFamily="2" charset="-122"/>
                <a:cs typeface="+mn-ea"/>
              </a:rPr>
              <a:t>(SBS)</a:t>
            </a:r>
            <a:endParaRPr lang="en-US" altLang="zh-CN" sz="2000" noProof="1">
              <a:latin typeface="Arial Black" pitchFamily="34" charset="0"/>
              <a:ea typeface="黑体" pitchFamily="2" charset="-122"/>
            </a:endParaRPr>
          </a:p>
          <a:p>
            <a:pPr lvl="1">
              <a:lnSpc>
                <a:spcPct val="200000"/>
              </a:lnSpc>
              <a:buFont typeface="Arial" panose="020B0604020202020204" pitchFamily="34" charset="0"/>
              <a:buChar char="•"/>
            </a:pPr>
            <a:r>
              <a:rPr lang="zh-CN" altLang="en-US" sz="2000" noProof="1">
                <a:latin typeface="Arial Black" pitchFamily="34" charset="0"/>
                <a:ea typeface="黑体" pitchFamily="2" charset="-122"/>
                <a:cs typeface="+mn-ea"/>
              </a:rPr>
              <a:t>受激喇曼散射</a:t>
            </a:r>
            <a:r>
              <a:rPr lang="en-US" altLang="zh-CN" sz="2000" noProof="1">
                <a:latin typeface="Arial Black" pitchFamily="34" charset="0"/>
                <a:ea typeface="黑体" pitchFamily="2" charset="-122"/>
                <a:cs typeface="+mn-ea"/>
              </a:rPr>
              <a:t>(SRS)</a:t>
            </a:r>
            <a:endParaRPr lang="en-US" altLang="zh-CN" sz="2000" noProof="1">
              <a:latin typeface="Arial Black" pitchFamily="34" charset="0"/>
              <a:ea typeface="黑体" pitchFamily="2" charset="-122"/>
            </a:endParaRPr>
          </a:p>
          <a:p>
            <a:pPr>
              <a:lnSpc>
                <a:spcPct val="200000"/>
              </a:lnSpc>
            </a:pPr>
            <a:r>
              <a:rPr lang="en-US" altLang="zh-CN" sz="2000" noProof="1">
                <a:latin typeface="Arial Black" pitchFamily="34" charset="0"/>
                <a:ea typeface="黑体" pitchFamily="2" charset="-122"/>
                <a:cs typeface="+mn-ea"/>
              </a:rPr>
              <a:t>3.4.3  </a:t>
            </a:r>
            <a:r>
              <a:rPr lang="zh-CN" altLang="en-US" sz="2000" noProof="1">
                <a:latin typeface="Arial Black" pitchFamily="34" charset="0"/>
                <a:ea typeface="黑体" pitchFamily="2" charset="-122"/>
                <a:cs typeface="+mn-ea"/>
              </a:rPr>
              <a:t>非线性折射率</a:t>
            </a:r>
            <a:endParaRPr lang="zh-CN" altLang="en-US" sz="2000" noProof="1">
              <a:latin typeface="Arial Black" pitchFamily="34" charset="0"/>
              <a:ea typeface="黑体" pitchFamily="2" charset="-122"/>
            </a:endParaRPr>
          </a:p>
          <a:p>
            <a:pPr lvl="1">
              <a:lnSpc>
                <a:spcPct val="200000"/>
              </a:lnSpc>
              <a:buFont typeface="Arial" panose="020B0604020202020204" pitchFamily="34" charset="0"/>
              <a:buChar char="•"/>
            </a:pPr>
            <a:r>
              <a:rPr lang="zh-CN" altLang="en-US" sz="2000" noProof="1">
                <a:latin typeface="Arial Black" pitchFamily="34" charset="0"/>
                <a:ea typeface="黑体" pitchFamily="2" charset="-122"/>
                <a:cs typeface="+mn-ea"/>
              </a:rPr>
              <a:t>自相位调制</a:t>
            </a:r>
            <a:r>
              <a:rPr lang="en-US" altLang="zh-CN" sz="2000" noProof="1">
                <a:latin typeface="Arial Black" pitchFamily="34" charset="0"/>
                <a:ea typeface="黑体" pitchFamily="2" charset="-122"/>
                <a:cs typeface="+mn-ea"/>
              </a:rPr>
              <a:t>(SPM)</a:t>
            </a:r>
            <a:endParaRPr lang="en-US" altLang="zh-CN" sz="2000" noProof="1">
              <a:latin typeface="Arial Black" pitchFamily="34" charset="0"/>
              <a:ea typeface="黑体" pitchFamily="2" charset="-122"/>
            </a:endParaRPr>
          </a:p>
          <a:p>
            <a:pPr lvl="1">
              <a:lnSpc>
                <a:spcPct val="200000"/>
              </a:lnSpc>
              <a:buFont typeface="Arial" panose="020B0604020202020204" pitchFamily="34" charset="0"/>
              <a:buChar char="•"/>
            </a:pPr>
            <a:r>
              <a:rPr lang="zh-CN" altLang="en-US" sz="2000" noProof="1">
                <a:latin typeface="Arial Black" pitchFamily="34" charset="0"/>
                <a:ea typeface="黑体" pitchFamily="2" charset="-122"/>
                <a:cs typeface="+mn-ea"/>
              </a:rPr>
              <a:t>互相位调制</a:t>
            </a:r>
            <a:r>
              <a:rPr lang="en-US" altLang="zh-CN" sz="2000" noProof="1">
                <a:latin typeface="Arial Black" pitchFamily="34" charset="0"/>
                <a:ea typeface="黑体" pitchFamily="2" charset="-122"/>
                <a:cs typeface="+mn-ea"/>
              </a:rPr>
              <a:t>(XPM)</a:t>
            </a:r>
            <a:endParaRPr lang="en-US" altLang="zh-CN" sz="2000" noProof="1">
              <a:latin typeface="Arial Black" pitchFamily="34" charset="0"/>
              <a:ea typeface="黑体" pitchFamily="2" charset="-122"/>
            </a:endParaRPr>
          </a:p>
          <a:p>
            <a:pPr lvl="1">
              <a:lnSpc>
                <a:spcPct val="200000"/>
              </a:lnSpc>
              <a:buFont typeface="Arial" panose="020B0604020202020204" pitchFamily="34" charset="0"/>
              <a:buChar char="•"/>
            </a:pPr>
            <a:r>
              <a:rPr lang="zh-CN" altLang="en-US" sz="2000" noProof="1">
                <a:latin typeface="Arial Black" pitchFamily="34" charset="0"/>
                <a:ea typeface="黑体" pitchFamily="2" charset="-122"/>
                <a:cs typeface="+mn-ea"/>
              </a:rPr>
              <a:t>四波混频</a:t>
            </a:r>
            <a:r>
              <a:rPr lang="en-US" altLang="zh-CN" sz="2000" noProof="1">
                <a:latin typeface="Arial Black" pitchFamily="34" charset="0"/>
                <a:ea typeface="黑体" pitchFamily="2" charset="-122"/>
                <a:cs typeface="+mn-ea"/>
              </a:rPr>
              <a:t>(FWM)</a:t>
            </a:r>
            <a:endParaRPr lang="en-US" altLang="zh-CN" sz="2000" noProof="1">
              <a:latin typeface="Arial Black" pitchFamily="34" charset="0"/>
              <a:ea typeface="黑体" pitchFamily="2" charset="-122"/>
            </a:endParaRPr>
          </a:p>
        </p:txBody>
      </p:sp>
    </p:spTree>
    <p:extLst>
      <p:ext uri="{BB962C8B-B14F-4D97-AF65-F5344CB8AC3E}">
        <p14:creationId xmlns:p14="http://schemas.microsoft.com/office/powerpoint/2010/main" val="295051780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87</a:t>
            </a:fld>
            <a:endParaRPr lang="en-US" altLang="zh-CN"/>
          </a:p>
        </p:txBody>
      </p:sp>
      <p:sp>
        <p:nvSpPr>
          <p:cNvPr id="3" name="标题 339969"/>
          <p:cNvSpPr txBox="1">
            <a:spLocks noChangeArrowheads="1"/>
          </p:cNvSpPr>
          <p:nvPr/>
        </p:nvSpPr>
        <p:spPr>
          <a:xfrm>
            <a:off x="10047288" y="311150"/>
            <a:ext cx="2039937" cy="11430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en-US" altLang="zh-CN" sz="2800" kern="0" dirty="0" smtClean="0"/>
              <a:t>3.4.1  </a:t>
            </a:r>
            <a:r>
              <a:rPr lang="zh-CN" altLang="en-US" sz="2800" kern="0" dirty="0" smtClean="0"/>
              <a:t>概述</a:t>
            </a:r>
          </a:p>
        </p:txBody>
      </p:sp>
      <p:sp>
        <p:nvSpPr>
          <p:cNvPr id="4" name="文本占位符 339970"/>
          <p:cNvSpPr txBox="1">
            <a:spLocks noChangeArrowheads="1"/>
          </p:cNvSpPr>
          <p:nvPr/>
        </p:nvSpPr>
        <p:spPr>
          <a:xfrm>
            <a:off x="519113" y="1174750"/>
            <a:ext cx="11187112" cy="41148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nSpc>
                <a:spcPct val="200000"/>
              </a:lnSpc>
              <a:spcBef>
                <a:spcPct val="0"/>
              </a:spcBef>
              <a:spcAft>
                <a:spcPct val="20000"/>
              </a:spcAft>
              <a:buNone/>
            </a:pPr>
            <a:r>
              <a:rPr lang="zh-CN" altLang="en-US" sz="2000" kern="0" dirty="0" smtClean="0"/>
              <a:t>       尽管用于光纤的玻璃材料的非线性很弱，但由于纤芯小，纤芯内场强非常高，且作用距离长，使得光纤中的非线性效应会积累到足够的强度，导致对信号的严重干扰和对系统传输性能的限制。</a:t>
            </a:r>
          </a:p>
          <a:p>
            <a:pPr marL="0" indent="0">
              <a:lnSpc>
                <a:spcPct val="200000"/>
              </a:lnSpc>
              <a:spcBef>
                <a:spcPct val="0"/>
              </a:spcBef>
              <a:buNone/>
            </a:pPr>
            <a:r>
              <a:rPr lang="zh-CN" altLang="en-US" sz="2000" kern="0" dirty="0" smtClean="0"/>
              <a:t>反之，可以利用非线性现象产生有用的效应。导致新的学科分支</a:t>
            </a:r>
            <a:r>
              <a:rPr lang="en-US" altLang="zh-CN" sz="2000" kern="0" dirty="0" smtClean="0">
                <a:solidFill>
                  <a:schemeClr val="hlink"/>
                </a:solidFill>
                <a:latin typeface="Times New Roman" panose="02020603050405020304" pitchFamily="18" charset="0"/>
              </a:rPr>
              <a:t>—</a:t>
            </a:r>
            <a:r>
              <a:rPr lang="zh-CN" altLang="en-US" sz="2000" kern="0" dirty="0" smtClean="0">
                <a:solidFill>
                  <a:schemeClr val="hlink"/>
                </a:solidFill>
              </a:rPr>
              <a:t>非线性光纤光学。</a:t>
            </a:r>
          </a:p>
        </p:txBody>
      </p:sp>
    </p:spTree>
    <p:extLst>
      <p:ext uri="{BB962C8B-B14F-4D97-AF65-F5344CB8AC3E}">
        <p14:creationId xmlns:p14="http://schemas.microsoft.com/office/powerpoint/2010/main" val="96107266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88</a:t>
            </a:fld>
            <a:endParaRPr lang="en-US" altLang="zh-CN"/>
          </a:p>
        </p:txBody>
      </p:sp>
      <p:sp>
        <p:nvSpPr>
          <p:cNvPr id="3" name="文本框 2"/>
          <p:cNvSpPr txBox="1"/>
          <p:nvPr/>
        </p:nvSpPr>
        <p:spPr>
          <a:xfrm>
            <a:off x="611188" y="1125538"/>
            <a:ext cx="11152026" cy="3263522"/>
          </a:xfrm>
          <a:prstGeom prst="rect">
            <a:avLst/>
          </a:prstGeom>
          <a:noFill/>
          <a:ln w="9525">
            <a:noFill/>
            <a:miter/>
          </a:ln>
        </p:spPr>
        <p:txBody>
          <a:bodyPr wrap="square">
            <a:spAutoFit/>
          </a:bodyPr>
          <a:lstStyle/>
          <a:p>
            <a:pPr>
              <a:lnSpc>
                <a:spcPct val="200000"/>
              </a:lnSpc>
              <a:spcAft>
                <a:spcPct val="40000"/>
              </a:spcAft>
            </a:pPr>
            <a:r>
              <a:rPr lang="en-US" altLang="zh-CN" sz="2000" noProof="1" smtClean="0">
                <a:solidFill>
                  <a:schemeClr val="hlink"/>
                </a:solidFill>
                <a:latin typeface="Arial Black" pitchFamily="34" charset="0"/>
                <a:ea typeface="黑体" pitchFamily="2" charset="-122"/>
                <a:cs typeface="+mn-ea"/>
              </a:rPr>
              <a:t> </a:t>
            </a:r>
            <a:r>
              <a:rPr lang="zh-CN" altLang="en-US" sz="2000" noProof="1">
                <a:solidFill>
                  <a:schemeClr val="hlink"/>
                </a:solidFill>
                <a:latin typeface="Arial Black" pitchFamily="34" charset="0"/>
                <a:ea typeface="黑体" pitchFamily="2" charset="-122"/>
                <a:cs typeface="+mn-ea"/>
              </a:rPr>
              <a:t>光纤中的非线性效应可分为两类</a:t>
            </a:r>
            <a:r>
              <a:rPr lang="en-US" altLang="zh-CN" sz="2000" noProof="1">
                <a:solidFill>
                  <a:schemeClr val="hlink"/>
                </a:solidFill>
                <a:latin typeface="Arial Black" pitchFamily="34" charset="0"/>
                <a:ea typeface="黑体" pitchFamily="2" charset="-122"/>
                <a:cs typeface="+mn-ea"/>
              </a:rPr>
              <a:t>:</a:t>
            </a:r>
            <a:endParaRPr lang="en-US" altLang="zh-CN" sz="2000" noProof="1">
              <a:solidFill>
                <a:schemeClr val="hlink"/>
              </a:solidFill>
              <a:latin typeface="Arial Black" pitchFamily="34" charset="0"/>
              <a:ea typeface="黑体" pitchFamily="2" charset="-122"/>
            </a:endParaRPr>
          </a:p>
          <a:p>
            <a:pPr>
              <a:lnSpc>
                <a:spcPct val="200000"/>
              </a:lnSpc>
            </a:pPr>
            <a:r>
              <a:rPr lang="zh-CN" altLang="en-US" sz="2000" noProof="1">
                <a:solidFill>
                  <a:schemeClr val="folHlink"/>
                </a:solidFill>
                <a:latin typeface="Arial Black" pitchFamily="34" charset="0"/>
                <a:ea typeface="黑体" pitchFamily="2" charset="-122"/>
                <a:cs typeface="+mn-ea"/>
              </a:rPr>
              <a:t>一、受激非弹性散射：</a:t>
            </a:r>
            <a:r>
              <a:rPr lang="zh-CN" altLang="en-US" sz="2000" noProof="1">
                <a:latin typeface="Arial Black" pitchFamily="34" charset="0"/>
                <a:ea typeface="黑体" pitchFamily="2" charset="-122"/>
                <a:cs typeface="+mn-ea"/>
              </a:rPr>
              <a:t>光场经过非弹性散射将能量传递给介质产生的效应。包括： 受激布里渊散射</a:t>
            </a:r>
            <a:r>
              <a:rPr lang="en-US" altLang="zh-CN" sz="2000" noProof="1">
                <a:latin typeface="Arial Black" pitchFamily="34" charset="0"/>
                <a:ea typeface="黑体" pitchFamily="2" charset="-122"/>
                <a:cs typeface="+mn-ea"/>
              </a:rPr>
              <a:t>(SBS)</a:t>
            </a:r>
            <a:r>
              <a:rPr lang="zh-CN" altLang="en-US" sz="2000" noProof="1">
                <a:latin typeface="Arial Black" pitchFamily="34" charset="0"/>
                <a:ea typeface="黑体" pitchFamily="2" charset="-122"/>
                <a:cs typeface="+mn-ea"/>
              </a:rPr>
              <a:t>和受激喇曼散射</a:t>
            </a:r>
            <a:r>
              <a:rPr lang="en-US" altLang="zh-CN" sz="2000" noProof="1">
                <a:latin typeface="Arial Black" pitchFamily="34" charset="0"/>
                <a:ea typeface="黑体" pitchFamily="2" charset="-122"/>
                <a:cs typeface="+mn-ea"/>
              </a:rPr>
              <a:t>(SRS)</a:t>
            </a:r>
            <a:endParaRPr lang="en-US" altLang="zh-CN" sz="2000" noProof="1">
              <a:latin typeface="Arial Black" pitchFamily="34" charset="0"/>
              <a:ea typeface="黑体" pitchFamily="2" charset="-122"/>
            </a:endParaRPr>
          </a:p>
          <a:p>
            <a:pPr>
              <a:lnSpc>
                <a:spcPct val="200000"/>
              </a:lnSpc>
              <a:spcBef>
                <a:spcPct val="20000"/>
              </a:spcBef>
            </a:pPr>
            <a:r>
              <a:rPr lang="zh-CN" altLang="en-US" sz="2000" noProof="1">
                <a:solidFill>
                  <a:schemeClr val="folHlink"/>
                </a:solidFill>
                <a:latin typeface="Arial Black" pitchFamily="34" charset="0"/>
                <a:ea typeface="黑体" pitchFamily="2" charset="-122"/>
                <a:cs typeface="+mn-ea"/>
              </a:rPr>
              <a:t>二、非线性折射率：</a:t>
            </a:r>
            <a:r>
              <a:rPr lang="zh-CN" altLang="en-US" sz="2000" noProof="1">
                <a:latin typeface="Arial Black" pitchFamily="34" charset="0"/>
                <a:ea typeface="黑体" pitchFamily="2" charset="-122"/>
                <a:cs typeface="+mn-ea"/>
              </a:rPr>
              <a:t>光纤折射率与光强的相关性产生的效应。包括：自相位调制</a:t>
            </a:r>
            <a:r>
              <a:rPr lang="en-US" altLang="zh-CN" sz="2000" noProof="1">
                <a:latin typeface="Arial Black" pitchFamily="34" charset="0"/>
                <a:ea typeface="黑体" pitchFamily="2" charset="-122"/>
                <a:cs typeface="+mn-ea"/>
              </a:rPr>
              <a:t>(SPM)</a:t>
            </a:r>
            <a:r>
              <a:rPr lang="zh-CN" altLang="en-US" sz="2000" noProof="1">
                <a:latin typeface="Arial Black" pitchFamily="34" charset="0"/>
                <a:ea typeface="黑体" pitchFamily="2" charset="-122"/>
                <a:cs typeface="+mn-ea"/>
              </a:rPr>
              <a:t>、互相位调制</a:t>
            </a:r>
            <a:r>
              <a:rPr lang="en-US" altLang="zh-CN" sz="2000" noProof="1">
                <a:latin typeface="Arial Black" pitchFamily="34" charset="0"/>
                <a:ea typeface="黑体" pitchFamily="2" charset="-122"/>
                <a:cs typeface="+mn-ea"/>
              </a:rPr>
              <a:t>(XPM)</a:t>
            </a:r>
            <a:r>
              <a:rPr lang="zh-CN" altLang="en-US" sz="2000" noProof="1">
                <a:latin typeface="Arial Black" pitchFamily="34" charset="0"/>
                <a:ea typeface="黑体" pitchFamily="2" charset="-122"/>
                <a:cs typeface="+mn-ea"/>
              </a:rPr>
              <a:t>和四波混频</a:t>
            </a:r>
            <a:r>
              <a:rPr lang="en-US" altLang="zh-CN" sz="2000" noProof="1">
                <a:latin typeface="Arial Black" pitchFamily="34" charset="0"/>
                <a:ea typeface="黑体" pitchFamily="2" charset="-122"/>
                <a:cs typeface="+mn-ea"/>
              </a:rPr>
              <a:t>(FWM)</a:t>
            </a:r>
            <a:endParaRPr lang="en-US" altLang="zh-CN" sz="2000" noProof="1">
              <a:latin typeface="Arial Black" pitchFamily="34" charset="0"/>
              <a:ea typeface="黑体" pitchFamily="2" charset="-122"/>
            </a:endParaRPr>
          </a:p>
        </p:txBody>
      </p:sp>
    </p:spTree>
    <p:extLst>
      <p:ext uri="{BB962C8B-B14F-4D97-AF65-F5344CB8AC3E}">
        <p14:creationId xmlns:p14="http://schemas.microsoft.com/office/powerpoint/2010/main" val="114212293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89</a:t>
            </a:fld>
            <a:endParaRPr lang="en-US" altLang="zh-CN"/>
          </a:p>
        </p:txBody>
      </p:sp>
      <p:sp>
        <p:nvSpPr>
          <p:cNvPr id="3" name="标题 342017"/>
          <p:cNvSpPr txBox="1">
            <a:spLocks noChangeArrowheads="1"/>
          </p:cNvSpPr>
          <p:nvPr/>
        </p:nvSpPr>
        <p:spPr>
          <a:xfrm>
            <a:off x="9294813" y="311150"/>
            <a:ext cx="2801937" cy="11430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zh-CN" altLang="en-US" sz="2800" kern="0" dirty="0"/>
              <a:t>非线性效应概述</a:t>
            </a:r>
          </a:p>
        </p:txBody>
      </p:sp>
      <p:sp>
        <p:nvSpPr>
          <p:cNvPr id="4" name="文本占位符 342018"/>
          <p:cNvSpPr txBox="1">
            <a:spLocks noChangeArrowheads="1"/>
          </p:cNvSpPr>
          <p:nvPr/>
        </p:nvSpPr>
        <p:spPr>
          <a:xfrm>
            <a:off x="458787" y="1241425"/>
            <a:ext cx="11434385" cy="41148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200000"/>
              </a:lnSpc>
            </a:pPr>
            <a:r>
              <a:rPr lang="en-US" altLang="zh-CN" sz="1800" kern="0" dirty="0" smtClean="0">
                <a:solidFill>
                  <a:schemeClr val="hlink"/>
                </a:solidFill>
              </a:rPr>
              <a:t>SBS</a:t>
            </a:r>
            <a:r>
              <a:rPr lang="zh-CN" altLang="en-US" sz="1800" kern="0" dirty="0" smtClean="0">
                <a:solidFill>
                  <a:schemeClr val="hlink"/>
                </a:solidFill>
              </a:rPr>
              <a:t>、</a:t>
            </a:r>
            <a:r>
              <a:rPr lang="en-US" altLang="zh-CN" sz="1800" kern="0" dirty="0" smtClean="0">
                <a:solidFill>
                  <a:schemeClr val="hlink"/>
                </a:solidFill>
              </a:rPr>
              <a:t>SRS</a:t>
            </a:r>
            <a:r>
              <a:rPr lang="zh-CN" altLang="en-US" sz="1800" kern="0" dirty="0" smtClean="0">
                <a:solidFill>
                  <a:schemeClr val="hlink"/>
                </a:solidFill>
              </a:rPr>
              <a:t>及</a:t>
            </a:r>
            <a:r>
              <a:rPr lang="en-US" altLang="zh-CN" sz="1800" kern="0" dirty="0" smtClean="0">
                <a:solidFill>
                  <a:schemeClr val="hlink"/>
                </a:solidFill>
              </a:rPr>
              <a:t>FWM</a:t>
            </a:r>
            <a:r>
              <a:rPr lang="zh-CN" altLang="en-US" sz="1800" kern="0" dirty="0" smtClean="0"/>
              <a:t>过程所引起的波长信道的增益或损耗与光信号的强度有关。这些非线性过程对某些信道提供增益而对另一些信道则产生功率损耗，从而使各个波长间产生串扰。</a:t>
            </a:r>
          </a:p>
          <a:p>
            <a:pPr>
              <a:lnSpc>
                <a:spcPct val="200000"/>
              </a:lnSpc>
            </a:pPr>
            <a:r>
              <a:rPr lang="en-US" altLang="zh-CN" sz="1800" kern="0" dirty="0" smtClean="0">
                <a:solidFill>
                  <a:schemeClr val="hlink"/>
                </a:solidFill>
              </a:rPr>
              <a:t>SPM</a:t>
            </a:r>
            <a:r>
              <a:rPr lang="zh-CN" altLang="en-US" sz="1800" kern="0" dirty="0" smtClean="0">
                <a:solidFill>
                  <a:schemeClr val="hlink"/>
                </a:solidFill>
              </a:rPr>
              <a:t>和</a:t>
            </a:r>
            <a:r>
              <a:rPr lang="en-US" altLang="zh-CN" sz="1800" kern="0" dirty="0" smtClean="0">
                <a:solidFill>
                  <a:schemeClr val="hlink"/>
                </a:solidFill>
              </a:rPr>
              <a:t>XPM</a:t>
            </a:r>
            <a:r>
              <a:rPr lang="zh-CN" altLang="en-US" sz="1800" kern="0" dirty="0" smtClean="0"/>
              <a:t>都只影响信号的相位，从而</a:t>
            </a:r>
            <a:r>
              <a:rPr lang="zh-CN" altLang="en-US" sz="1800" kern="0" dirty="0" smtClean="0"/>
              <a:t>使脉冲产生啁啾，这将会加快色散引起的脉冲展宽，尤其在高速系统中</a:t>
            </a:r>
            <a:r>
              <a:rPr lang="zh-CN" altLang="en-US" sz="1800" kern="0" dirty="0" smtClean="0"/>
              <a:t>。</a:t>
            </a:r>
            <a:endParaRPr lang="zh-CN" altLang="en-US" sz="1800" kern="0" dirty="0" smtClean="0"/>
          </a:p>
        </p:txBody>
      </p:sp>
    </p:spTree>
    <p:extLst>
      <p:ext uri="{BB962C8B-B14F-4D97-AF65-F5344CB8AC3E}">
        <p14:creationId xmlns:p14="http://schemas.microsoft.com/office/powerpoint/2010/main" val="20330747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9</a:t>
            </a:fld>
            <a:endParaRPr lang="en-US" altLang="zh-CN"/>
          </a:p>
        </p:txBody>
      </p:sp>
      <p:sp>
        <p:nvSpPr>
          <p:cNvPr id="3" name="矩形 242689"/>
          <p:cNvSpPr>
            <a:spLocks noChangeArrowheads="1"/>
          </p:cNvSpPr>
          <p:nvPr/>
        </p:nvSpPr>
        <p:spPr bwMode="auto">
          <a:xfrm>
            <a:off x="146606" y="566139"/>
            <a:ext cx="38782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zh-CN" altLang="en-US" sz="2000" b="1" dirty="0" smtClean="0">
                <a:latin typeface="宋体" panose="02010600030101010101" pitchFamily="2" charset="-122"/>
              </a:rPr>
              <a:t>光纤</a:t>
            </a:r>
            <a:r>
              <a:rPr lang="zh-CN" altLang="en-US" sz="2000" b="1" dirty="0">
                <a:latin typeface="宋体" panose="02010600030101010101" pitchFamily="2" charset="-122"/>
              </a:rPr>
              <a:t>的</a:t>
            </a:r>
            <a:r>
              <a:rPr lang="zh-CN" altLang="en-US" sz="2000" b="1" dirty="0" smtClean="0">
                <a:latin typeface="宋体" panose="02010600030101010101" pitchFamily="2" charset="-122"/>
              </a:rPr>
              <a:t>类型</a:t>
            </a:r>
            <a:endParaRPr lang="en-US" altLang="zh-CN" sz="2000" b="1" dirty="0">
              <a:latin typeface="宋体" panose="02010600030101010101" pitchFamily="2" charset="-122"/>
            </a:endParaRPr>
          </a:p>
        </p:txBody>
      </p:sp>
      <p:pic>
        <p:nvPicPr>
          <p:cNvPr id="4" name="图片 242690" descr="fiber typ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149" y="1572511"/>
            <a:ext cx="6152697" cy="461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795516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90</a:t>
            </a:fld>
            <a:endParaRPr lang="en-US" altLang="zh-CN"/>
          </a:p>
        </p:txBody>
      </p:sp>
      <p:sp>
        <p:nvSpPr>
          <p:cNvPr id="3" name="文本框 2"/>
          <p:cNvSpPr txBox="1"/>
          <p:nvPr/>
        </p:nvSpPr>
        <p:spPr>
          <a:xfrm>
            <a:off x="827088" y="1285875"/>
            <a:ext cx="10755312" cy="3190425"/>
          </a:xfrm>
          <a:prstGeom prst="rect">
            <a:avLst/>
          </a:prstGeom>
          <a:solidFill>
            <a:schemeClr val="bg1"/>
          </a:solidFill>
          <a:ln w="9525">
            <a:noFill/>
            <a:miter/>
          </a:ln>
        </p:spPr>
        <p:txBody>
          <a:bodyPr wrap="square">
            <a:spAutoFit/>
          </a:bodyPr>
          <a:lstStyle/>
          <a:p>
            <a:pPr>
              <a:lnSpc>
                <a:spcPct val="200000"/>
              </a:lnSpc>
              <a:buFont typeface="Arial" panose="020B0604020202020204" pitchFamily="34" charset="0"/>
              <a:buChar char="•"/>
            </a:pPr>
            <a:r>
              <a:rPr lang="en-US" altLang="zh-CN" sz="2000" noProof="1">
                <a:solidFill>
                  <a:schemeClr val="folHlink"/>
                </a:solidFill>
                <a:latin typeface="Arial Black" pitchFamily="34" charset="0"/>
                <a:ea typeface="黑体" pitchFamily="2" charset="-122"/>
                <a:cs typeface="+mn-ea"/>
              </a:rPr>
              <a:t> </a:t>
            </a:r>
            <a:r>
              <a:rPr lang="zh-CN" altLang="en-US" sz="2000" noProof="1">
                <a:latin typeface="Arial Black" pitchFamily="34" charset="0"/>
                <a:ea typeface="黑体" pitchFamily="2" charset="-122"/>
                <a:cs typeface="+mn-ea"/>
              </a:rPr>
              <a:t>所有这些非线性中的任意一种效应引起信号损伤时，需要获得一些</a:t>
            </a:r>
            <a:r>
              <a:rPr lang="zh-CN" altLang="en-US" sz="2000" noProof="1">
                <a:solidFill>
                  <a:srgbClr val="2E2EB6"/>
                </a:solidFill>
                <a:latin typeface="Arial Black" pitchFamily="34" charset="0"/>
                <a:ea typeface="黑体" pitchFamily="2" charset="-122"/>
                <a:cs typeface="+mn-ea"/>
              </a:rPr>
              <a:t>附加功率，以维持</a:t>
            </a:r>
            <a:r>
              <a:rPr lang="en-US" altLang="zh-CN" sz="2000" noProof="1">
                <a:solidFill>
                  <a:srgbClr val="2E2EB6"/>
                </a:solidFill>
                <a:latin typeface="Arial Black" pitchFamily="34" charset="0"/>
                <a:ea typeface="黑体" pitchFamily="2" charset="-122"/>
                <a:cs typeface="+mn-ea"/>
              </a:rPr>
              <a:t>BER</a:t>
            </a:r>
            <a:r>
              <a:rPr lang="zh-CN" altLang="en-US" sz="2000" noProof="1">
                <a:solidFill>
                  <a:srgbClr val="2E2EB6"/>
                </a:solidFill>
                <a:latin typeface="Arial Black" pitchFamily="34" charset="0"/>
                <a:ea typeface="黑体" pitchFamily="2" charset="-122"/>
                <a:cs typeface="+mn-ea"/>
              </a:rPr>
              <a:t>与原先无非线性效应时一样</a:t>
            </a:r>
            <a:r>
              <a:rPr lang="zh-CN" altLang="en-US" sz="2000" noProof="1">
                <a:latin typeface="Arial Black" pitchFamily="34" charset="0"/>
                <a:ea typeface="黑体" pitchFamily="2" charset="-122"/>
                <a:cs typeface="+mn-ea"/>
              </a:rPr>
              <a:t>。这部分附加功率（以分贝为单位）就是相应</a:t>
            </a:r>
            <a:r>
              <a:rPr lang="zh-CN" altLang="en-US" sz="2000" noProof="1">
                <a:solidFill>
                  <a:schemeClr val="hlink"/>
                </a:solidFill>
                <a:latin typeface="Arial Black" pitchFamily="34" charset="0"/>
                <a:ea typeface="黑体" pitchFamily="2" charset="-122"/>
                <a:cs typeface="+mn-ea"/>
              </a:rPr>
              <a:t>非线性效应的功率代价</a:t>
            </a:r>
            <a:r>
              <a:rPr lang="zh-CN" altLang="en-US" sz="2000" noProof="1">
                <a:latin typeface="Arial Black" pitchFamily="34" charset="0"/>
                <a:ea typeface="黑体" pitchFamily="2" charset="-122"/>
                <a:cs typeface="+mn-ea"/>
              </a:rPr>
              <a:t>。</a:t>
            </a:r>
            <a:endParaRPr lang="zh-CN" altLang="en-US" sz="2000" noProof="1">
              <a:latin typeface="Arial Black" pitchFamily="34" charset="0"/>
              <a:ea typeface="黑体" pitchFamily="2" charset="-122"/>
            </a:endParaRPr>
          </a:p>
          <a:p>
            <a:pPr>
              <a:lnSpc>
                <a:spcPct val="200000"/>
              </a:lnSpc>
              <a:spcBef>
                <a:spcPct val="40000"/>
              </a:spcBef>
              <a:buFont typeface="Arial" panose="020B0604020202020204" pitchFamily="34" charset="0"/>
              <a:buChar char="•"/>
            </a:pPr>
            <a:r>
              <a:rPr lang="zh-CN" altLang="en-US" sz="2000" noProof="1">
                <a:solidFill>
                  <a:srgbClr val="2E2EB6"/>
                </a:solidFill>
                <a:latin typeface="Arial Black" pitchFamily="34" charset="0"/>
                <a:ea typeface="黑体" pitchFamily="2" charset="-122"/>
                <a:cs typeface="+mn-ea"/>
              </a:rPr>
              <a:t>非线性效应与传输距离和纤芯内场强有着密切的关系</a:t>
            </a:r>
            <a:r>
              <a:rPr lang="zh-CN" altLang="en-US" sz="2000" noProof="1">
                <a:latin typeface="Arial Black" pitchFamily="34" charset="0"/>
                <a:ea typeface="黑体" pitchFamily="2" charset="-122"/>
                <a:cs typeface="+mn-ea"/>
              </a:rPr>
              <a:t>，为此引入两个基本参量：</a:t>
            </a:r>
            <a:r>
              <a:rPr lang="zh-CN" altLang="en-US" sz="2000" noProof="1">
                <a:solidFill>
                  <a:schemeClr val="hlink"/>
                </a:solidFill>
                <a:latin typeface="Tahoma" pitchFamily="34" charset="0"/>
                <a:ea typeface="黑体" pitchFamily="2" charset="-122"/>
                <a:cs typeface="+mn-ea"/>
              </a:rPr>
              <a:t>有效长度和有效面积。</a:t>
            </a:r>
            <a:endParaRPr lang="zh-CN" altLang="en-US" sz="2000" noProof="1">
              <a:solidFill>
                <a:schemeClr val="hlink"/>
              </a:solidFill>
              <a:latin typeface="Tahoma" pitchFamily="34" charset="0"/>
              <a:ea typeface="黑体" pitchFamily="2" charset="-122"/>
            </a:endParaRPr>
          </a:p>
        </p:txBody>
      </p:sp>
      <p:sp>
        <p:nvSpPr>
          <p:cNvPr id="4" name="矩形 3"/>
          <p:cNvSpPr/>
          <p:nvPr/>
        </p:nvSpPr>
        <p:spPr>
          <a:xfrm>
            <a:off x="9328150" y="161925"/>
            <a:ext cx="2863850" cy="609600"/>
          </a:xfrm>
          <a:prstGeom prst="rect">
            <a:avLst/>
          </a:prstGeom>
          <a:noFill/>
          <a:ln w="9525">
            <a:noFill/>
            <a:miter/>
          </a:ln>
        </p:spPr>
        <p:txBody>
          <a:bodyPr anchor="b"/>
          <a:lstStyle/>
          <a:p>
            <a:pPr algn="ctr"/>
            <a:r>
              <a:rPr lang="zh-CN" altLang="en-US" sz="2800" kern="0" dirty="0">
                <a:solidFill>
                  <a:schemeClr val="tx2"/>
                </a:solidFill>
                <a:latin typeface="黑体" panose="02010609060101010101" pitchFamily="49" charset="-122"/>
                <a:ea typeface="黑体" panose="02010609060101010101" pitchFamily="49" charset="-122"/>
                <a:cs typeface="+mj-cs"/>
              </a:rPr>
              <a:t>非线性效应概述</a:t>
            </a:r>
          </a:p>
        </p:txBody>
      </p:sp>
    </p:spTree>
    <p:extLst>
      <p:ext uri="{BB962C8B-B14F-4D97-AF65-F5344CB8AC3E}">
        <p14:creationId xmlns:p14="http://schemas.microsoft.com/office/powerpoint/2010/main" val="252623845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91</a:t>
            </a:fld>
            <a:endParaRPr lang="en-US" altLang="zh-CN"/>
          </a:p>
        </p:txBody>
      </p:sp>
      <p:sp>
        <p:nvSpPr>
          <p:cNvPr id="3" name="矩形 2"/>
          <p:cNvSpPr/>
          <p:nvPr/>
        </p:nvSpPr>
        <p:spPr>
          <a:xfrm>
            <a:off x="8160113" y="211954"/>
            <a:ext cx="3999773" cy="523220"/>
          </a:xfrm>
          <a:prstGeom prst="rect">
            <a:avLst/>
          </a:prstGeom>
          <a:noFill/>
          <a:ln w="9525">
            <a:noFill/>
            <a:miter/>
          </a:ln>
        </p:spPr>
        <p:txBody>
          <a:bodyPr wrap="square">
            <a:spAutoFit/>
          </a:bodyPr>
          <a:lstStyle/>
          <a:p>
            <a:r>
              <a:rPr lang="en-US" altLang="zh-CN" sz="2800" kern="0" dirty="0">
                <a:solidFill>
                  <a:schemeClr val="tx2"/>
                </a:solidFill>
                <a:latin typeface="黑体" panose="02010609060101010101" pitchFamily="49" charset="-122"/>
                <a:ea typeface="黑体" panose="02010609060101010101" pitchFamily="49" charset="-122"/>
                <a:cs typeface="+mj-cs"/>
              </a:rPr>
              <a:t>3.4.2  </a:t>
            </a:r>
            <a:r>
              <a:rPr lang="zh-CN" altLang="en-US" sz="2800" kern="0" dirty="0">
                <a:solidFill>
                  <a:schemeClr val="tx2"/>
                </a:solidFill>
                <a:latin typeface="黑体" panose="02010609060101010101" pitchFamily="49" charset="-122"/>
                <a:ea typeface="黑体" panose="02010609060101010101" pitchFamily="49" charset="-122"/>
                <a:cs typeface="+mj-cs"/>
              </a:rPr>
              <a:t>受激非弹性散射</a:t>
            </a:r>
          </a:p>
        </p:txBody>
      </p:sp>
      <p:sp>
        <p:nvSpPr>
          <p:cNvPr id="4" name="文本框 3"/>
          <p:cNvSpPr txBox="1"/>
          <p:nvPr/>
        </p:nvSpPr>
        <p:spPr>
          <a:xfrm>
            <a:off x="361950" y="1136731"/>
            <a:ext cx="11096625" cy="3785652"/>
          </a:xfrm>
          <a:prstGeom prst="rect">
            <a:avLst/>
          </a:prstGeom>
          <a:noFill/>
          <a:ln w="9525">
            <a:noFill/>
            <a:miter/>
          </a:ln>
        </p:spPr>
        <p:txBody>
          <a:bodyPr wrap="square">
            <a:spAutoFit/>
          </a:bodyPr>
          <a:lstStyle/>
          <a:p>
            <a:pPr>
              <a:lnSpc>
                <a:spcPct val="200000"/>
              </a:lnSpc>
            </a:pPr>
            <a:r>
              <a:rPr lang="zh-CN" altLang="en-US" sz="2000" noProof="1">
                <a:solidFill>
                  <a:schemeClr val="hlink"/>
                </a:solidFill>
                <a:latin typeface="Arial Black" pitchFamily="34" charset="0"/>
                <a:ea typeface="黑体" pitchFamily="2" charset="-122"/>
                <a:cs typeface="+mn-ea"/>
              </a:rPr>
              <a:t>一、概述</a:t>
            </a:r>
            <a:endParaRPr lang="zh-CN" altLang="en-US" sz="2000" noProof="1">
              <a:solidFill>
                <a:schemeClr val="hlink"/>
              </a:solidFill>
              <a:latin typeface="Arial Black" pitchFamily="34" charset="0"/>
              <a:ea typeface="黑体" pitchFamily="2" charset="-122"/>
            </a:endParaRPr>
          </a:p>
          <a:p>
            <a:pPr lvl="1">
              <a:lnSpc>
                <a:spcPct val="200000"/>
              </a:lnSpc>
              <a:buFont typeface="Arial" panose="020B0604020202020204" pitchFamily="34" charset="0"/>
              <a:buChar char="•"/>
            </a:pPr>
            <a:r>
              <a:rPr lang="zh-CN" altLang="en-US" sz="2000" noProof="1">
                <a:solidFill>
                  <a:schemeClr val="folHlink"/>
                </a:solidFill>
                <a:latin typeface="Arial Black" pitchFamily="34" charset="0"/>
                <a:ea typeface="黑体" pitchFamily="2" charset="-122"/>
                <a:cs typeface="+mn-ea"/>
              </a:rPr>
              <a:t>受激非弹性散射</a:t>
            </a:r>
            <a:r>
              <a:rPr lang="zh-CN" altLang="en-US" sz="2000" noProof="1">
                <a:latin typeface="Arial Black" pitchFamily="34" charset="0"/>
                <a:ea typeface="黑体" pitchFamily="2" charset="-122"/>
                <a:cs typeface="+mn-ea"/>
              </a:rPr>
              <a:t>：散射光频率下移，光场把部分能量传递给介质。</a:t>
            </a:r>
            <a:endParaRPr lang="zh-CN" altLang="en-US" sz="2000" noProof="1">
              <a:latin typeface="Arial Black" pitchFamily="34" charset="0"/>
              <a:ea typeface="黑体" pitchFamily="2" charset="-122"/>
            </a:endParaRPr>
          </a:p>
          <a:p>
            <a:pPr lvl="1">
              <a:lnSpc>
                <a:spcPct val="200000"/>
              </a:lnSpc>
            </a:pPr>
            <a:r>
              <a:rPr lang="zh-CN" altLang="en-US" sz="2000" noProof="1">
                <a:latin typeface="Arial Black" pitchFamily="34" charset="0"/>
                <a:ea typeface="黑体" pitchFamily="2" charset="-122"/>
                <a:cs typeface="+mn-ea"/>
              </a:rPr>
              <a:t>一个高能量光子（通常称为泵浦）被散射成一个低能量的光子（斯托克斯光），同时产生能量为两光子能量差的另一个能量子</a:t>
            </a:r>
            <a:endParaRPr lang="zh-CN" altLang="en-US" sz="2000" noProof="1">
              <a:latin typeface="Arial Black" pitchFamily="34" charset="0"/>
              <a:ea typeface="黑体" pitchFamily="2" charset="-122"/>
            </a:endParaRPr>
          </a:p>
          <a:p>
            <a:pPr lvl="1">
              <a:lnSpc>
                <a:spcPct val="200000"/>
              </a:lnSpc>
              <a:buFont typeface="Arial" panose="020B0604020202020204" pitchFamily="34" charset="0"/>
              <a:buChar char="•"/>
            </a:pPr>
            <a:r>
              <a:rPr lang="en-US" altLang="zh-CN" sz="2000" noProof="1">
                <a:solidFill>
                  <a:schemeClr val="folHlink"/>
                </a:solidFill>
                <a:latin typeface="Arial Black" pitchFamily="34" charset="0"/>
                <a:ea typeface="黑体" pitchFamily="2" charset="-122"/>
                <a:cs typeface="+mn-ea"/>
              </a:rPr>
              <a:t>SBS</a:t>
            </a:r>
            <a:r>
              <a:rPr lang="zh-CN" altLang="en-US" sz="2000" noProof="1">
                <a:latin typeface="Arial Black" pitchFamily="34" charset="0"/>
                <a:ea typeface="黑体" pitchFamily="2" charset="-122"/>
                <a:cs typeface="+mn-ea"/>
              </a:rPr>
              <a:t>参与的能量子为声学声子，只有后向散射</a:t>
            </a:r>
            <a:endParaRPr lang="zh-CN" altLang="en-US" sz="2000" noProof="1">
              <a:latin typeface="Arial Black" pitchFamily="34" charset="0"/>
              <a:ea typeface="黑体" pitchFamily="2" charset="-122"/>
            </a:endParaRPr>
          </a:p>
          <a:p>
            <a:pPr lvl="1">
              <a:lnSpc>
                <a:spcPct val="200000"/>
              </a:lnSpc>
              <a:buFont typeface="Arial" panose="020B0604020202020204" pitchFamily="34" charset="0"/>
              <a:buChar char="•"/>
            </a:pPr>
            <a:r>
              <a:rPr lang="en-US" altLang="zh-CN" sz="2000" noProof="1">
                <a:solidFill>
                  <a:schemeClr val="folHlink"/>
                </a:solidFill>
                <a:latin typeface="Arial Black" pitchFamily="34" charset="0"/>
                <a:ea typeface="黑体" pitchFamily="2" charset="-122"/>
                <a:cs typeface="+mn-ea"/>
              </a:rPr>
              <a:t>SRS</a:t>
            </a:r>
            <a:r>
              <a:rPr lang="zh-CN" altLang="en-US" sz="2000" noProof="1">
                <a:latin typeface="Arial Black" pitchFamily="34" charset="0"/>
                <a:ea typeface="黑体" pitchFamily="2" charset="-122"/>
                <a:cs typeface="+mn-ea"/>
              </a:rPr>
              <a:t>参与的能量子为光学声子，以前向散射为主，但也有后向散射</a:t>
            </a:r>
            <a:endParaRPr lang="zh-CN" altLang="en-US" sz="2000" noProof="1">
              <a:latin typeface="Arial Black" pitchFamily="34" charset="0"/>
              <a:ea typeface="黑体" pitchFamily="2" charset="-122"/>
            </a:endParaRPr>
          </a:p>
        </p:txBody>
      </p:sp>
    </p:spTree>
    <p:extLst>
      <p:ext uri="{BB962C8B-B14F-4D97-AF65-F5344CB8AC3E}">
        <p14:creationId xmlns:p14="http://schemas.microsoft.com/office/powerpoint/2010/main" val="271623365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92</a:t>
            </a:fld>
            <a:endParaRPr lang="en-US" altLang="zh-CN"/>
          </a:p>
        </p:txBody>
      </p:sp>
      <p:sp>
        <p:nvSpPr>
          <p:cNvPr id="3" name="文本框 2"/>
          <p:cNvSpPr txBox="1"/>
          <p:nvPr/>
        </p:nvSpPr>
        <p:spPr>
          <a:xfrm>
            <a:off x="485775" y="1090236"/>
            <a:ext cx="11163300" cy="2463303"/>
          </a:xfrm>
          <a:prstGeom prst="rect">
            <a:avLst/>
          </a:prstGeom>
          <a:noFill/>
          <a:ln w="9525">
            <a:noFill/>
            <a:miter/>
          </a:ln>
        </p:spPr>
        <p:txBody>
          <a:bodyPr wrap="square">
            <a:spAutoFit/>
          </a:bodyPr>
          <a:lstStyle/>
          <a:p>
            <a:pPr>
              <a:lnSpc>
                <a:spcPct val="200000"/>
              </a:lnSpc>
            </a:pPr>
            <a:endParaRPr lang="en-US" altLang="zh-CN" sz="2000" noProof="1">
              <a:latin typeface="Arial Black" pitchFamily="34" charset="0"/>
              <a:ea typeface="黑体" pitchFamily="2" charset="-122"/>
            </a:endParaRPr>
          </a:p>
          <a:p>
            <a:pPr lvl="1">
              <a:lnSpc>
                <a:spcPct val="200000"/>
              </a:lnSpc>
              <a:buFont typeface="Arial" panose="020B0604020202020204" pitchFamily="34" charset="0"/>
              <a:buChar char="•"/>
            </a:pPr>
            <a:r>
              <a:rPr lang="zh-CN" altLang="en-US" sz="2000" noProof="1">
                <a:latin typeface="Arial Black" pitchFamily="34" charset="0"/>
                <a:ea typeface="黑体" pitchFamily="2" charset="-122"/>
                <a:cs typeface="+mn-ea"/>
              </a:rPr>
              <a:t>在高功率传输时，光纤中的受激喇曼散射和受激布里渊散射能导致相当大的损耗，一旦入射光功率超过阈值，散射光强将指数增长。是一种阈值行为。</a:t>
            </a:r>
            <a:endParaRPr lang="zh-CN" altLang="en-US" sz="2000" noProof="1">
              <a:latin typeface="Arial Black" pitchFamily="34" charset="0"/>
              <a:ea typeface="黑体" pitchFamily="2" charset="-122"/>
            </a:endParaRPr>
          </a:p>
          <a:p>
            <a:pPr lvl="1">
              <a:lnSpc>
                <a:spcPct val="200000"/>
              </a:lnSpc>
              <a:buFont typeface="Arial" panose="020B0604020202020204" pitchFamily="34" charset="0"/>
              <a:buChar char="•"/>
            </a:pPr>
            <a:r>
              <a:rPr lang="zh-CN" altLang="en-US" sz="2000" noProof="1">
                <a:solidFill>
                  <a:schemeClr val="hlink"/>
                </a:solidFill>
                <a:latin typeface="Arial Black" pitchFamily="34" charset="0"/>
                <a:ea typeface="黑体" pitchFamily="2" charset="-122"/>
                <a:cs typeface="+mn-ea"/>
              </a:rPr>
              <a:t>阈值功率</a:t>
            </a:r>
            <a:r>
              <a:rPr lang="zh-CN" altLang="en-US" sz="2000" noProof="1">
                <a:latin typeface="Arial Black" pitchFamily="34" charset="0"/>
                <a:ea typeface="黑体" pitchFamily="2" charset="-122"/>
                <a:cs typeface="+mn-ea"/>
              </a:rPr>
              <a:t>：在光纤输出端有一半功率被损失到斯托克斯光时的入射功率</a:t>
            </a:r>
            <a:endParaRPr lang="zh-CN" altLang="en-US" sz="2000" noProof="1">
              <a:latin typeface="Arial Black" pitchFamily="34" charset="0"/>
              <a:ea typeface="黑体" pitchFamily="2" charset="-122"/>
            </a:endParaRPr>
          </a:p>
        </p:txBody>
      </p:sp>
      <p:sp>
        <p:nvSpPr>
          <p:cNvPr id="4" name="矩形 3"/>
          <p:cNvSpPr/>
          <p:nvPr/>
        </p:nvSpPr>
        <p:spPr>
          <a:xfrm>
            <a:off x="9360061" y="267911"/>
            <a:ext cx="2708114" cy="523220"/>
          </a:xfrm>
          <a:prstGeom prst="rect">
            <a:avLst/>
          </a:prstGeom>
          <a:noFill/>
          <a:ln w="9525">
            <a:noFill/>
            <a:miter/>
          </a:ln>
        </p:spPr>
        <p:txBody>
          <a:bodyPr wrap="square">
            <a:spAutoFit/>
          </a:bodyPr>
          <a:lstStyle/>
          <a:p>
            <a:pPr algn="ctr"/>
            <a:r>
              <a:rPr lang="zh-CN" altLang="en-US" sz="2800" kern="0" dirty="0">
                <a:solidFill>
                  <a:schemeClr val="tx2"/>
                </a:solidFill>
                <a:latin typeface="黑体" panose="02010609060101010101" pitchFamily="49" charset="-122"/>
                <a:ea typeface="黑体" panose="02010609060101010101" pitchFamily="49" charset="-122"/>
                <a:cs typeface="+mj-cs"/>
              </a:rPr>
              <a:t>受激非弹性散射</a:t>
            </a:r>
          </a:p>
        </p:txBody>
      </p:sp>
    </p:spTree>
    <p:extLst>
      <p:ext uri="{BB962C8B-B14F-4D97-AF65-F5344CB8AC3E}">
        <p14:creationId xmlns:p14="http://schemas.microsoft.com/office/powerpoint/2010/main" val="414225990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93</a:t>
            </a:fld>
            <a:endParaRPr lang="en-US" altLang="zh-CN"/>
          </a:p>
        </p:txBody>
      </p:sp>
      <p:sp>
        <p:nvSpPr>
          <p:cNvPr id="3" name="文本框 2"/>
          <p:cNvSpPr txBox="1"/>
          <p:nvPr/>
        </p:nvSpPr>
        <p:spPr>
          <a:xfrm>
            <a:off x="7672388" y="276831"/>
            <a:ext cx="4673074" cy="523220"/>
          </a:xfrm>
          <a:prstGeom prst="rect">
            <a:avLst/>
          </a:prstGeom>
          <a:noFill/>
          <a:ln w="9525">
            <a:noFill/>
            <a:miter/>
          </a:ln>
        </p:spPr>
        <p:txBody>
          <a:bodyPr wrap="none">
            <a:spAutoFit/>
          </a:bodyPr>
          <a:lstStyle/>
          <a:p>
            <a:r>
              <a:rPr lang="zh-CN" altLang="en-US" sz="2800" kern="0" noProof="1">
                <a:solidFill>
                  <a:schemeClr val="tx2"/>
                </a:solidFill>
                <a:latin typeface="黑体" panose="02010609060101010101" pitchFamily="49" charset="-122"/>
                <a:ea typeface="黑体" panose="02010609060101010101" pitchFamily="49" charset="-122"/>
                <a:cs typeface="+mj-cs"/>
              </a:rPr>
              <a:t>二、受激布里渊散射（</a:t>
            </a:r>
            <a:r>
              <a:rPr lang="en-US" altLang="zh-CN" sz="2800" kern="0" noProof="1">
                <a:solidFill>
                  <a:schemeClr val="tx2"/>
                </a:solidFill>
                <a:latin typeface="黑体" panose="02010609060101010101" pitchFamily="49" charset="-122"/>
                <a:ea typeface="黑体" panose="02010609060101010101" pitchFamily="49" charset="-122"/>
                <a:cs typeface="+mj-cs"/>
              </a:rPr>
              <a:t>SBS</a:t>
            </a:r>
            <a:r>
              <a:rPr lang="zh-CN" altLang="en-US" sz="2800" kern="0" noProof="1">
                <a:solidFill>
                  <a:schemeClr val="tx2"/>
                </a:solidFill>
                <a:latin typeface="黑体" panose="02010609060101010101" pitchFamily="49" charset="-122"/>
                <a:ea typeface="黑体" panose="02010609060101010101" pitchFamily="49" charset="-122"/>
                <a:cs typeface="+mj-cs"/>
              </a:rPr>
              <a:t>）</a:t>
            </a:r>
          </a:p>
        </p:txBody>
      </p:sp>
      <p:sp>
        <p:nvSpPr>
          <p:cNvPr id="4" name="文本框 3"/>
          <p:cNvSpPr txBox="1"/>
          <p:nvPr/>
        </p:nvSpPr>
        <p:spPr>
          <a:xfrm>
            <a:off x="1084478" y="2424529"/>
            <a:ext cx="2206625" cy="519113"/>
          </a:xfrm>
          <a:prstGeom prst="rect">
            <a:avLst/>
          </a:prstGeom>
          <a:noFill/>
          <a:ln w="9525">
            <a:noFill/>
            <a:miter/>
          </a:ln>
        </p:spPr>
        <p:txBody>
          <a:bodyPr wrap="none">
            <a:spAutoFit/>
          </a:bodyPr>
          <a:lstStyle>
            <a:defPPr>
              <a:defRPr lang="en-US"/>
            </a:defPPr>
            <a:lvl1pPr>
              <a:defRPr sz="2800">
                <a:solidFill>
                  <a:schemeClr val="folHlink"/>
                </a:solidFill>
                <a:latin typeface="Arial Black" pitchFamily="34" charset="0"/>
                <a:ea typeface="黑体" pitchFamily="2" charset="-122"/>
                <a:cs typeface="+mn-ea"/>
              </a:defRPr>
            </a:lvl1pPr>
          </a:lstStyle>
          <a:p>
            <a:r>
              <a:rPr lang="en-US" altLang="zh-CN" noProof="1"/>
              <a:t>2</a:t>
            </a:r>
            <a:r>
              <a:rPr lang="zh-CN" altLang="en-US" noProof="1"/>
              <a:t>、功率阈值</a:t>
            </a:r>
          </a:p>
        </p:txBody>
      </p:sp>
      <p:sp>
        <p:nvSpPr>
          <p:cNvPr id="5" name="文本框 4"/>
          <p:cNvSpPr txBox="1"/>
          <p:nvPr/>
        </p:nvSpPr>
        <p:spPr>
          <a:xfrm>
            <a:off x="1084478" y="1004134"/>
            <a:ext cx="1492250" cy="519113"/>
          </a:xfrm>
          <a:prstGeom prst="rect">
            <a:avLst/>
          </a:prstGeom>
          <a:noFill/>
          <a:ln w="9525">
            <a:noFill/>
            <a:miter/>
          </a:ln>
        </p:spPr>
        <p:txBody>
          <a:bodyPr wrap="none">
            <a:spAutoFit/>
          </a:bodyPr>
          <a:lstStyle/>
          <a:p>
            <a:r>
              <a:rPr lang="en-US" altLang="zh-CN" sz="2800" noProof="1">
                <a:solidFill>
                  <a:schemeClr val="folHlink"/>
                </a:solidFill>
                <a:latin typeface="Arial Black" pitchFamily="34" charset="0"/>
                <a:ea typeface="黑体" pitchFamily="2" charset="-122"/>
                <a:cs typeface="+mn-ea"/>
              </a:rPr>
              <a:t>1</a:t>
            </a:r>
            <a:r>
              <a:rPr lang="zh-CN" altLang="en-US" sz="2800" noProof="1">
                <a:solidFill>
                  <a:schemeClr val="folHlink"/>
                </a:solidFill>
                <a:latin typeface="Arial Black" pitchFamily="34" charset="0"/>
                <a:ea typeface="黑体" pitchFamily="2" charset="-122"/>
                <a:cs typeface="+mn-ea"/>
              </a:rPr>
              <a:t>、机理</a:t>
            </a:r>
            <a:endParaRPr lang="zh-CN" altLang="en-US" sz="2800" noProof="1">
              <a:solidFill>
                <a:schemeClr val="folHlink"/>
              </a:solidFill>
              <a:latin typeface="Arial Black" pitchFamily="34" charset="0"/>
              <a:ea typeface="黑体" pitchFamily="2" charset="-122"/>
            </a:endParaRPr>
          </a:p>
        </p:txBody>
      </p:sp>
      <p:sp>
        <p:nvSpPr>
          <p:cNvPr id="6" name="文本框 5"/>
          <p:cNvSpPr txBox="1"/>
          <p:nvPr/>
        </p:nvSpPr>
        <p:spPr>
          <a:xfrm>
            <a:off x="1533525" y="1581984"/>
            <a:ext cx="10048875" cy="646331"/>
          </a:xfrm>
          <a:prstGeom prst="rect">
            <a:avLst/>
          </a:prstGeom>
          <a:noFill/>
          <a:ln w="12700">
            <a:noFill/>
            <a:miter/>
          </a:ln>
        </p:spPr>
        <p:txBody>
          <a:bodyPr wrap="square">
            <a:spAutoFit/>
          </a:bodyPr>
          <a:lstStyle/>
          <a:p>
            <a:pPr>
              <a:spcBef>
                <a:spcPct val="50000"/>
              </a:spcBef>
              <a:buClr>
                <a:srgbClr val="000000"/>
              </a:buClr>
            </a:pPr>
            <a:r>
              <a:rPr lang="en-US" altLang="zh-CN" noProof="1">
                <a:latin typeface="Arial Black" pitchFamily="34" charset="0"/>
                <a:ea typeface="黑体" pitchFamily="2" charset="-122"/>
                <a:cs typeface="+mn-ea"/>
              </a:rPr>
              <a:t>SBS</a:t>
            </a:r>
            <a:r>
              <a:rPr lang="zh-CN" altLang="en-US" noProof="1">
                <a:latin typeface="Arial Black" pitchFamily="34" charset="0"/>
                <a:ea typeface="黑体" pitchFamily="2" charset="-122"/>
                <a:cs typeface="+mn-ea"/>
              </a:rPr>
              <a:t>可描述为泵浦光、斯托克斯波和声波之间的参量互作用。可看作是一个泵浦光子的湮灭，同时产生一个斯托克斯光子和一个声学声子。</a:t>
            </a:r>
            <a:endParaRPr lang="zh-CN" altLang="en-US" noProof="1">
              <a:latin typeface="Arial Black" pitchFamily="34" charset="0"/>
              <a:ea typeface="黑体" pitchFamily="2" charset="-122"/>
            </a:endParaRPr>
          </a:p>
        </p:txBody>
      </p:sp>
      <p:sp>
        <p:nvSpPr>
          <p:cNvPr id="7" name="文本框 6"/>
          <p:cNvSpPr txBox="1"/>
          <p:nvPr/>
        </p:nvSpPr>
        <p:spPr>
          <a:xfrm>
            <a:off x="1533524" y="3129597"/>
            <a:ext cx="10048875" cy="646331"/>
          </a:xfrm>
          <a:prstGeom prst="rect">
            <a:avLst/>
          </a:prstGeom>
          <a:noFill/>
          <a:ln w="12700">
            <a:noFill/>
            <a:miter/>
          </a:ln>
        </p:spPr>
        <p:txBody>
          <a:bodyPr wrap="square">
            <a:spAutoFit/>
          </a:bodyPr>
          <a:lstStyle/>
          <a:p>
            <a:pPr>
              <a:spcBef>
                <a:spcPct val="50000"/>
              </a:spcBef>
              <a:buClr>
                <a:srgbClr val="000000"/>
              </a:buClr>
            </a:pPr>
            <a:r>
              <a:rPr lang="zh-CN" altLang="en-US" noProof="1">
                <a:latin typeface="Arial Black" pitchFamily="34" charset="0"/>
                <a:ea typeface="黑体" pitchFamily="2" charset="-122"/>
                <a:cs typeface="+mn-ea"/>
              </a:rPr>
              <a:t>阈值功率</a:t>
            </a:r>
            <a:r>
              <a:rPr lang="en-US" altLang="zh-CN" noProof="1">
                <a:latin typeface="Arial Black" pitchFamily="34" charset="0"/>
                <a:ea typeface="黑体" pitchFamily="2" charset="-122"/>
                <a:cs typeface="+mn-ea"/>
              </a:rPr>
              <a:t>P</a:t>
            </a:r>
            <a:r>
              <a:rPr lang="en-US" altLang="zh-CN" baseline="-25000" noProof="1">
                <a:latin typeface="Arial Black" pitchFamily="34" charset="0"/>
                <a:ea typeface="黑体" pitchFamily="2" charset="-122"/>
                <a:cs typeface="+mn-ea"/>
              </a:rPr>
              <a:t>th</a:t>
            </a:r>
            <a:r>
              <a:rPr lang="zh-CN" altLang="en-US" noProof="1">
                <a:latin typeface="Arial Black" pitchFamily="34" charset="0"/>
                <a:ea typeface="黑体" pitchFamily="2" charset="-122"/>
                <a:cs typeface="+mn-ea"/>
              </a:rPr>
              <a:t>与光纤的衰减系数</a:t>
            </a:r>
            <a:r>
              <a:rPr lang="en-US" altLang="zh-CN" noProof="1">
                <a:latin typeface="Arial Black" pitchFamily="34" charset="0"/>
                <a:ea typeface="黑体" pitchFamily="2" charset="-122"/>
                <a:cs typeface="+mn-ea"/>
                <a:sym typeface="Symbol" pitchFamily="18" charset="2"/>
              </a:rPr>
              <a:t></a:t>
            </a:r>
            <a:r>
              <a:rPr lang="zh-CN" altLang="en-US" noProof="1">
                <a:latin typeface="Arial Black" pitchFamily="34" charset="0"/>
                <a:ea typeface="黑体" pitchFamily="2" charset="-122"/>
                <a:cs typeface="+mn-ea"/>
              </a:rPr>
              <a:t>、光纤有效长度</a:t>
            </a:r>
            <a:r>
              <a:rPr lang="en-US" altLang="zh-CN" noProof="1">
                <a:latin typeface="Arial Black" pitchFamily="34" charset="0"/>
                <a:ea typeface="黑体" pitchFamily="2" charset="-122"/>
                <a:cs typeface="+mn-ea"/>
              </a:rPr>
              <a:t>L</a:t>
            </a:r>
            <a:r>
              <a:rPr lang="en-US" altLang="zh-CN" baseline="-25000" noProof="1">
                <a:latin typeface="Arial Black" pitchFamily="34" charset="0"/>
                <a:ea typeface="黑体" pitchFamily="2" charset="-122"/>
                <a:cs typeface="+mn-ea"/>
              </a:rPr>
              <a:t>eff</a:t>
            </a:r>
            <a:r>
              <a:rPr lang="zh-CN" altLang="en-US" noProof="1">
                <a:latin typeface="Arial Black" pitchFamily="34" charset="0"/>
                <a:ea typeface="黑体" pitchFamily="2" charset="-122"/>
                <a:cs typeface="+mn-ea"/>
              </a:rPr>
              <a:t>、布里渊增益系数</a:t>
            </a:r>
            <a:r>
              <a:rPr lang="en-US" altLang="zh-CN" noProof="1">
                <a:latin typeface="Arial Black" pitchFamily="34" charset="0"/>
                <a:ea typeface="黑体" pitchFamily="2" charset="-122"/>
                <a:cs typeface="+mn-ea"/>
              </a:rPr>
              <a:t>g</a:t>
            </a:r>
            <a:r>
              <a:rPr lang="en-US" altLang="zh-CN" baseline="-25000" noProof="1">
                <a:latin typeface="Arial Black" pitchFamily="34" charset="0"/>
                <a:ea typeface="黑体" pitchFamily="2" charset="-122"/>
                <a:cs typeface="+mn-ea"/>
              </a:rPr>
              <a:t>B</a:t>
            </a:r>
            <a:r>
              <a:rPr lang="zh-CN" altLang="en-US" noProof="1">
                <a:latin typeface="Arial Black" pitchFamily="34" charset="0"/>
                <a:ea typeface="黑体" pitchFamily="2" charset="-122"/>
                <a:cs typeface="+mn-ea"/>
              </a:rPr>
              <a:t>和光纤的有效面积</a:t>
            </a:r>
            <a:r>
              <a:rPr lang="en-US" altLang="zh-CN" noProof="1">
                <a:latin typeface="Arial Black" pitchFamily="34" charset="0"/>
                <a:ea typeface="黑体" pitchFamily="2" charset="-122"/>
                <a:cs typeface="+mn-ea"/>
              </a:rPr>
              <a:t>A</a:t>
            </a:r>
            <a:r>
              <a:rPr lang="en-US" altLang="zh-CN" baseline="-25000" noProof="1">
                <a:latin typeface="Arial Black" pitchFamily="34" charset="0"/>
                <a:ea typeface="黑体" pitchFamily="2" charset="-122"/>
                <a:cs typeface="+mn-ea"/>
              </a:rPr>
              <a:t>eff</a:t>
            </a:r>
            <a:r>
              <a:rPr lang="zh-CN" altLang="en-US" noProof="1">
                <a:latin typeface="Arial Black" pitchFamily="34" charset="0"/>
                <a:ea typeface="黑体" pitchFamily="2" charset="-122"/>
                <a:cs typeface="+mn-ea"/>
              </a:rPr>
              <a:t>有关，可近似写为：</a:t>
            </a:r>
            <a:endParaRPr lang="zh-CN" altLang="en-US" noProof="1">
              <a:latin typeface="Arial Black" pitchFamily="34" charset="0"/>
              <a:ea typeface="黑体" pitchFamily="2" charset="-122"/>
            </a:endParaRPr>
          </a:p>
        </p:txBody>
      </p:sp>
      <p:graphicFrame>
        <p:nvGraphicFramePr>
          <p:cNvPr id="8" name="对象 348166"/>
          <p:cNvGraphicFramePr>
            <a:graphicFrameLocks/>
          </p:cNvGraphicFramePr>
          <p:nvPr>
            <p:extLst>
              <p:ext uri="{D42A27DB-BD31-4B8C-83A1-F6EECF244321}">
                <p14:modId xmlns:p14="http://schemas.microsoft.com/office/powerpoint/2010/main" val="1154437903"/>
              </p:ext>
            </p:extLst>
          </p:nvPr>
        </p:nvGraphicFramePr>
        <p:xfrm>
          <a:off x="2119528" y="4155698"/>
          <a:ext cx="3276600" cy="762000"/>
        </p:xfrm>
        <a:graphic>
          <a:graphicData uri="http://schemas.openxmlformats.org/presentationml/2006/ole">
            <mc:AlternateContent xmlns:mc="http://schemas.openxmlformats.org/markup-compatibility/2006">
              <mc:Choice xmlns:v="urn:schemas-microsoft-com:vml" Requires="v">
                <p:oleObj spid="_x0000_s17420" r:id="rId3" imgW="1168210" imgH="241512" progId="Equation.3">
                  <p:embed/>
                </p:oleObj>
              </mc:Choice>
              <mc:Fallback>
                <p:oleObj r:id="rId3" imgW="1168210" imgH="241512" progId="Equation.3">
                  <p:embed/>
                  <p:pic>
                    <p:nvPicPr>
                      <p:cNvPr id="121862" name="对象 34816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9528" y="4155698"/>
                        <a:ext cx="3276600" cy="762000"/>
                      </a:xfrm>
                      <a:prstGeom prst="rect">
                        <a:avLst/>
                      </a:prstGeom>
                      <a:solidFill>
                        <a:srgbClr val="C5FFF0"/>
                      </a:solidFill>
                      <a:ln>
                        <a:noFill/>
                      </a:ln>
                      <a:extLs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 name="对象 348167"/>
          <p:cNvGraphicFramePr>
            <a:graphicFrameLocks/>
          </p:cNvGraphicFramePr>
          <p:nvPr>
            <p:extLst>
              <p:ext uri="{D42A27DB-BD31-4B8C-83A1-F6EECF244321}">
                <p14:modId xmlns:p14="http://schemas.microsoft.com/office/powerpoint/2010/main" val="2370542515"/>
              </p:ext>
            </p:extLst>
          </p:nvPr>
        </p:nvGraphicFramePr>
        <p:xfrm>
          <a:off x="6234328" y="4155698"/>
          <a:ext cx="3886200" cy="762000"/>
        </p:xfrm>
        <a:graphic>
          <a:graphicData uri="http://schemas.openxmlformats.org/presentationml/2006/ole">
            <mc:AlternateContent xmlns:mc="http://schemas.openxmlformats.org/markup-compatibility/2006">
              <mc:Choice xmlns:v="urn:schemas-microsoft-com:vml" Requires="v">
                <p:oleObj spid="_x0000_s17421" r:id="rId5" imgW="1193599" imgH="241512" progId="Equation.3">
                  <p:embed/>
                </p:oleObj>
              </mc:Choice>
              <mc:Fallback>
                <p:oleObj r:id="rId5" imgW="1193599" imgH="241512" progId="Equation.3">
                  <p:embed/>
                  <p:pic>
                    <p:nvPicPr>
                      <p:cNvPr id="121863" name="对象 34816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4328" y="4155698"/>
                        <a:ext cx="3886200" cy="762000"/>
                      </a:xfrm>
                      <a:prstGeom prst="rect">
                        <a:avLst/>
                      </a:prstGeom>
                      <a:solidFill>
                        <a:srgbClr val="C5FFF0"/>
                      </a:solidFill>
                      <a:ln>
                        <a:noFill/>
                      </a:ln>
                      <a:extLs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0" name="燕尾形箭头 348168"/>
          <p:cNvSpPr>
            <a:spLocks noChangeArrowheads="1"/>
          </p:cNvSpPr>
          <p:nvPr/>
        </p:nvSpPr>
        <p:spPr bwMode="auto">
          <a:xfrm>
            <a:off x="5396128" y="4384298"/>
            <a:ext cx="838200" cy="304800"/>
          </a:xfrm>
          <a:prstGeom prst="notchedRightArrow">
            <a:avLst>
              <a:gd name="adj1" fmla="val 50000"/>
              <a:gd name="adj2" fmla="val 68750"/>
            </a:avLst>
          </a:prstGeom>
          <a:solidFill>
            <a:schemeClr val="accent1"/>
          </a:solidFill>
          <a:ln w="12700" cap="sq">
            <a:solidFill>
              <a:schemeClr val="tx1"/>
            </a:solidFill>
            <a:miter lim="800000"/>
            <a:headEnd type="none" w="sm" len="sm"/>
            <a:tailEnd type="none" w="sm" len="sm"/>
          </a:ln>
        </p:spPr>
        <p:txBody>
          <a:bodyPr wrap="none" anchor="ctr"/>
          <a:lstStyle/>
          <a:p>
            <a:pPr algn="ctr" eaLnBrk="0" hangingPunct="0"/>
            <a:endParaRPr lang="zh-CN" altLang="zh-CN">
              <a:latin typeface="Times New Roman" panose="02020603050405020304" pitchFamily="18" charset="0"/>
            </a:endParaRPr>
          </a:p>
        </p:txBody>
      </p:sp>
      <p:sp>
        <p:nvSpPr>
          <p:cNvPr id="11" name="文本框 10"/>
          <p:cNvSpPr txBox="1"/>
          <p:nvPr/>
        </p:nvSpPr>
        <p:spPr>
          <a:xfrm>
            <a:off x="1967128" y="5146298"/>
            <a:ext cx="8458200" cy="369332"/>
          </a:xfrm>
          <a:prstGeom prst="rect">
            <a:avLst/>
          </a:prstGeom>
          <a:noFill/>
          <a:ln w="19050">
            <a:noFill/>
            <a:miter/>
          </a:ln>
        </p:spPr>
        <p:txBody>
          <a:bodyPr>
            <a:spAutoFit/>
          </a:bodyPr>
          <a:lstStyle/>
          <a:p>
            <a:pPr>
              <a:spcBef>
                <a:spcPct val="50000"/>
              </a:spcBef>
              <a:buClr>
                <a:srgbClr val="000000"/>
              </a:buClr>
            </a:pPr>
            <a:r>
              <a:rPr lang="en-US" altLang="zh-CN" noProof="1">
                <a:latin typeface="Arial Black" pitchFamily="34" charset="0"/>
                <a:ea typeface="黑体" pitchFamily="2" charset="-122"/>
                <a:cs typeface="+mn-ea"/>
              </a:rPr>
              <a:t>L</a:t>
            </a:r>
            <a:r>
              <a:rPr lang="zh-CN" altLang="en-US" noProof="1">
                <a:latin typeface="Arial Black" pitchFamily="34" charset="0"/>
                <a:ea typeface="黑体" pitchFamily="2" charset="-122"/>
                <a:cs typeface="+mn-ea"/>
              </a:rPr>
              <a:t>足够长时，</a:t>
            </a:r>
            <a:r>
              <a:rPr lang="en-US" altLang="zh-CN" noProof="1">
                <a:latin typeface="Arial Black" pitchFamily="34" charset="0"/>
                <a:ea typeface="黑体" pitchFamily="2" charset="-122"/>
                <a:cs typeface="+mn-ea"/>
              </a:rPr>
              <a:t>L</a:t>
            </a:r>
            <a:r>
              <a:rPr lang="en-US" altLang="zh-CN" baseline="-25000" noProof="1">
                <a:latin typeface="Arial Black" pitchFamily="34" charset="0"/>
                <a:ea typeface="黑体" pitchFamily="2" charset="-122"/>
                <a:cs typeface="+mn-ea"/>
              </a:rPr>
              <a:t>eff </a:t>
            </a:r>
            <a:r>
              <a:rPr lang="en-US" altLang="zh-CN" noProof="1">
                <a:latin typeface="Arial Black" pitchFamily="34" charset="0"/>
                <a:ea typeface="黑体" pitchFamily="2" charset="-122"/>
                <a:cs typeface="+mn-ea"/>
                <a:sym typeface="Symbol" pitchFamily="18" charset="2"/>
              </a:rPr>
              <a:t> 1/</a:t>
            </a:r>
            <a:r>
              <a:rPr lang="zh-CN" altLang="en-US" noProof="1">
                <a:latin typeface="Arial Black" pitchFamily="34" charset="0"/>
                <a:ea typeface="黑体" pitchFamily="2" charset="-122"/>
                <a:cs typeface="+mn-ea"/>
              </a:rPr>
              <a:t>，而</a:t>
            </a:r>
            <a:r>
              <a:rPr lang="en-US" altLang="zh-CN" noProof="1">
                <a:latin typeface="Arial Black" pitchFamily="34" charset="0"/>
                <a:ea typeface="黑体" pitchFamily="2" charset="-122"/>
                <a:cs typeface="+mn-ea"/>
              </a:rPr>
              <a:t>A</a:t>
            </a:r>
            <a:r>
              <a:rPr lang="en-US" altLang="zh-CN" baseline="-25000" noProof="1">
                <a:latin typeface="Arial Black" pitchFamily="34" charset="0"/>
                <a:ea typeface="黑体" pitchFamily="2" charset="-122"/>
                <a:cs typeface="+mn-ea"/>
              </a:rPr>
              <a:t>eff</a:t>
            </a:r>
            <a:r>
              <a:rPr lang="zh-CN" altLang="en-US" noProof="1">
                <a:latin typeface="Arial Black" pitchFamily="34" charset="0"/>
                <a:ea typeface="黑体" pitchFamily="2" charset="-122"/>
                <a:cs typeface="+mn-ea"/>
              </a:rPr>
              <a:t>可用</a:t>
            </a:r>
            <a:r>
              <a:rPr lang="en-US" altLang="zh-CN" noProof="1">
                <a:latin typeface="Arial Black" pitchFamily="34" charset="0"/>
                <a:ea typeface="黑体" pitchFamily="2" charset="-122"/>
                <a:cs typeface="+mn-ea"/>
                <a:sym typeface="Symbol" pitchFamily="18" charset="2"/>
              </a:rPr>
              <a:t>w</a:t>
            </a:r>
            <a:r>
              <a:rPr lang="en-US" altLang="zh-CN" baseline="30000" noProof="1">
                <a:latin typeface="Arial Black" pitchFamily="34" charset="0"/>
                <a:ea typeface="黑体" pitchFamily="2" charset="-122"/>
                <a:cs typeface="+mn-ea"/>
                <a:sym typeface="Symbol" pitchFamily="18" charset="2"/>
              </a:rPr>
              <a:t>2</a:t>
            </a:r>
            <a:r>
              <a:rPr lang="zh-CN" altLang="en-US" noProof="1">
                <a:latin typeface="Arial Black" pitchFamily="34" charset="0"/>
                <a:ea typeface="黑体" pitchFamily="2" charset="-122"/>
                <a:cs typeface="+mn-ea"/>
              </a:rPr>
              <a:t>代替，</a:t>
            </a:r>
            <a:r>
              <a:rPr lang="en-US" altLang="zh-CN" noProof="1">
                <a:latin typeface="Arial Black" pitchFamily="34" charset="0"/>
                <a:ea typeface="黑体" pitchFamily="2" charset="-122"/>
                <a:cs typeface="+mn-ea"/>
                <a:sym typeface="Symbol" pitchFamily="18" charset="2"/>
              </a:rPr>
              <a:t>w</a:t>
            </a:r>
            <a:r>
              <a:rPr lang="zh-CN" altLang="en-US" noProof="1">
                <a:latin typeface="Arial Black" pitchFamily="34" charset="0"/>
                <a:ea typeface="黑体" pitchFamily="2" charset="-122"/>
                <a:cs typeface="+mn-ea"/>
              </a:rPr>
              <a:t>为模场半径</a:t>
            </a:r>
            <a:endParaRPr lang="zh-CN" altLang="en-US" noProof="1">
              <a:latin typeface="Arial Black" pitchFamily="34" charset="0"/>
              <a:ea typeface="黑体" pitchFamily="2" charset="-122"/>
            </a:endParaRPr>
          </a:p>
        </p:txBody>
      </p:sp>
      <p:sp>
        <p:nvSpPr>
          <p:cNvPr id="12" name="上箭头 348170"/>
          <p:cNvSpPr>
            <a:spLocks noChangeArrowheads="1"/>
          </p:cNvSpPr>
          <p:nvPr/>
        </p:nvSpPr>
        <p:spPr bwMode="auto">
          <a:xfrm>
            <a:off x="5700928" y="4689098"/>
            <a:ext cx="152400" cy="457200"/>
          </a:xfrm>
          <a:prstGeom prst="upArrow">
            <a:avLst>
              <a:gd name="adj1" fmla="val 50000"/>
              <a:gd name="adj2" fmla="val 75000"/>
            </a:avLst>
          </a:prstGeom>
          <a:solidFill>
            <a:schemeClr val="accent1"/>
          </a:solidFill>
          <a:ln w="12700" cap="sq">
            <a:solidFill>
              <a:schemeClr val="tx1"/>
            </a:solidFill>
            <a:miter lim="800000"/>
            <a:headEnd type="none" w="sm" len="sm"/>
            <a:tailEnd type="none" w="sm" len="sm"/>
          </a:ln>
        </p:spPr>
        <p:txBody>
          <a:bodyPr wrap="none" anchor="ctr"/>
          <a:lstStyle/>
          <a:p>
            <a:pPr algn="ctr" eaLnBrk="0" hangingPunct="0"/>
            <a:endParaRPr lang="zh-CN" altLang="zh-CN">
              <a:latin typeface="Times New Roman" panose="02020603050405020304" pitchFamily="18" charset="0"/>
            </a:endParaRPr>
          </a:p>
        </p:txBody>
      </p:sp>
    </p:spTree>
    <p:extLst>
      <p:ext uri="{BB962C8B-B14F-4D97-AF65-F5344CB8AC3E}">
        <p14:creationId xmlns:p14="http://schemas.microsoft.com/office/powerpoint/2010/main" val="46592379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94</a:t>
            </a:fld>
            <a:endParaRPr lang="en-US" altLang="zh-CN"/>
          </a:p>
        </p:txBody>
      </p:sp>
      <p:sp>
        <p:nvSpPr>
          <p:cNvPr id="3" name="文本框 2"/>
          <p:cNvSpPr txBox="1">
            <a:spLocks noChangeArrowheads="1"/>
          </p:cNvSpPr>
          <p:nvPr/>
        </p:nvSpPr>
        <p:spPr bwMode="auto">
          <a:xfrm>
            <a:off x="752475" y="1354299"/>
            <a:ext cx="10934700" cy="1338828"/>
          </a:xfrm>
          <a:prstGeom prst="rect">
            <a:avLst/>
          </a:prstGeom>
          <a:gradFill rotWithShape="0">
            <a:gsLst>
              <a:gs pos="0">
                <a:srgbClr val="FFEFD1"/>
              </a:gs>
              <a:gs pos="64999">
                <a:srgbClr val="F0EBD5"/>
              </a:gs>
              <a:gs pos="100000">
                <a:srgbClr val="D1C39F"/>
              </a:gs>
              <a:gs pos="100000">
                <a:srgbClr val="D1C39F"/>
              </a:gs>
            </a:gsLst>
            <a:path path="shape">
              <a:fillToRect l="50000" t="50000" r="50000" b="50000"/>
            </a:path>
          </a:gradFill>
          <a:ln>
            <a:noFill/>
          </a:ln>
          <a:effectLst>
            <a:outerShdw dist="71842" dir="2700000" algn="ctr" rotWithShape="0">
              <a:schemeClr val="bg2">
                <a:alpha val="50000"/>
              </a:schemeClr>
            </a:outerShdw>
          </a:effectLst>
          <a:extLs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p>
            <a:pPr>
              <a:lnSpc>
                <a:spcPct val="150000"/>
              </a:lnSpc>
              <a:spcBef>
                <a:spcPct val="50000"/>
              </a:spcBef>
              <a:buClr>
                <a:srgbClr val="000000"/>
              </a:buClr>
            </a:pPr>
            <a:r>
              <a:rPr lang="zh-CN" altLang="en-US" noProof="1">
                <a:latin typeface="Arial Black" pitchFamily="34" charset="0"/>
                <a:ea typeface="黑体" pitchFamily="2" charset="-122"/>
                <a:cs typeface="+mn-ea"/>
              </a:rPr>
              <a:t>峰值增益</a:t>
            </a:r>
            <a:r>
              <a:rPr lang="en-US" altLang="zh-CN" noProof="1">
                <a:latin typeface="Arial Black" pitchFamily="34" charset="0"/>
                <a:ea typeface="黑体" pitchFamily="2" charset="-122"/>
                <a:cs typeface="+mn-ea"/>
              </a:rPr>
              <a:t>g</a:t>
            </a:r>
            <a:r>
              <a:rPr lang="en-US" altLang="zh-CN" baseline="-25000" noProof="1">
                <a:latin typeface="Arial Black" pitchFamily="34" charset="0"/>
                <a:ea typeface="黑体" pitchFamily="2" charset="-122"/>
                <a:cs typeface="+mn-ea"/>
              </a:rPr>
              <a:t>B</a:t>
            </a:r>
            <a:r>
              <a:rPr lang="en-US" altLang="zh-CN" noProof="1">
                <a:latin typeface="Arial Black" pitchFamily="34" charset="0"/>
                <a:ea typeface="黑体" pitchFamily="2" charset="-122"/>
                <a:cs typeface="+mn-ea"/>
                <a:sym typeface="Symbol" pitchFamily="18" charset="2"/>
              </a:rPr>
              <a:t></a:t>
            </a:r>
            <a:r>
              <a:rPr lang="en-US" altLang="zh-CN" noProof="1">
                <a:latin typeface="Arial Black" pitchFamily="34" charset="0"/>
                <a:ea typeface="黑体" pitchFamily="2" charset="-122"/>
                <a:cs typeface="+mn-ea"/>
              </a:rPr>
              <a:t>5</a:t>
            </a:r>
            <a:r>
              <a:rPr lang="en-US" altLang="zh-CN" noProof="1">
                <a:latin typeface="Arial Black" pitchFamily="34" charset="0"/>
                <a:ea typeface="黑体" pitchFamily="2" charset="-122"/>
                <a:cs typeface="+mn-ea"/>
                <a:sym typeface="Symbol" pitchFamily="18" charset="2"/>
              </a:rPr>
              <a:t></a:t>
            </a:r>
            <a:r>
              <a:rPr lang="en-US" altLang="zh-CN" noProof="1">
                <a:latin typeface="Arial Black" pitchFamily="34" charset="0"/>
                <a:ea typeface="黑体" pitchFamily="2" charset="-122"/>
                <a:cs typeface="+mn-ea"/>
              </a:rPr>
              <a:t>10</a:t>
            </a:r>
            <a:r>
              <a:rPr lang="en-US" altLang="zh-CN" baseline="30000" noProof="1">
                <a:latin typeface="Arial Black" pitchFamily="34" charset="0"/>
                <a:ea typeface="黑体" pitchFamily="2" charset="-122"/>
                <a:cs typeface="+mn-ea"/>
              </a:rPr>
              <a:t>-11</a:t>
            </a:r>
            <a:r>
              <a:rPr lang="en-US" altLang="zh-CN" noProof="1">
                <a:latin typeface="Arial Black" pitchFamily="34" charset="0"/>
                <a:ea typeface="黑体" pitchFamily="2" charset="-122"/>
                <a:cs typeface="+mn-ea"/>
              </a:rPr>
              <a:t>m/W</a:t>
            </a:r>
            <a:r>
              <a:rPr lang="zh-CN" altLang="en-US" noProof="1">
                <a:latin typeface="Arial Black" pitchFamily="34" charset="0"/>
                <a:ea typeface="黑体" pitchFamily="2" charset="-122"/>
                <a:cs typeface="+mn-ea"/>
              </a:rPr>
              <a:t>，这样</a:t>
            </a:r>
            <a:r>
              <a:rPr lang="en-US" altLang="zh-CN" noProof="1">
                <a:latin typeface="Arial Black" pitchFamily="34" charset="0"/>
                <a:ea typeface="黑体" pitchFamily="2" charset="-122"/>
                <a:cs typeface="+mn-ea"/>
              </a:rPr>
              <a:t>P</a:t>
            </a:r>
            <a:r>
              <a:rPr lang="en-US" altLang="zh-CN" baseline="-25000" noProof="1">
                <a:latin typeface="Arial Black" pitchFamily="34" charset="0"/>
                <a:ea typeface="黑体" pitchFamily="2" charset="-122"/>
                <a:cs typeface="+mn-ea"/>
              </a:rPr>
              <a:t>th</a:t>
            </a:r>
            <a:r>
              <a:rPr lang="zh-CN" altLang="en-US" noProof="1">
                <a:latin typeface="Arial Black" pitchFamily="34" charset="0"/>
                <a:ea typeface="黑体" pitchFamily="2" charset="-122"/>
                <a:cs typeface="+mn-ea"/>
              </a:rPr>
              <a:t>可低至</a:t>
            </a:r>
            <a:r>
              <a:rPr lang="en-US" altLang="zh-CN" noProof="1">
                <a:latin typeface="Arial Black" pitchFamily="34" charset="0"/>
                <a:ea typeface="黑体" pitchFamily="2" charset="-122"/>
                <a:cs typeface="+mn-ea"/>
              </a:rPr>
              <a:t>1mW</a:t>
            </a:r>
            <a:r>
              <a:rPr lang="zh-CN" altLang="en-US" noProof="1">
                <a:latin typeface="Arial Black" pitchFamily="34" charset="0"/>
                <a:ea typeface="黑体" pitchFamily="2" charset="-122"/>
                <a:cs typeface="+mn-ea"/>
              </a:rPr>
              <a:t>，特别是在</a:t>
            </a:r>
            <a:r>
              <a:rPr lang="en-US" altLang="zh-CN" noProof="1">
                <a:latin typeface="Arial Black" pitchFamily="34" charset="0"/>
                <a:ea typeface="黑体" pitchFamily="2" charset="-122"/>
                <a:cs typeface="+mn-ea"/>
              </a:rPr>
              <a:t>1550nm</a:t>
            </a:r>
            <a:r>
              <a:rPr lang="zh-CN" altLang="en-US" noProof="1">
                <a:latin typeface="Arial Black" pitchFamily="34" charset="0"/>
                <a:ea typeface="黑体" pitchFamily="2" charset="-122"/>
                <a:cs typeface="+mn-ea"/>
              </a:rPr>
              <a:t>最低损耗处，将极大地限制光波系统的注入功率。但以上估计忽略了与入射光有关的谱宽效应，在典型系统中阈值功率可增大至</a:t>
            </a:r>
            <a:r>
              <a:rPr lang="en-US" altLang="zh-CN" noProof="1">
                <a:latin typeface="Arial Black" pitchFamily="34" charset="0"/>
                <a:ea typeface="黑体" pitchFamily="2" charset="-122"/>
                <a:cs typeface="+mn-ea"/>
              </a:rPr>
              <a:t>10mW</a:t>
            </a:r>
            <a:r>
              <a:rPr lang="zh-CN" altLang="en-US" noProof="1">
                <a:latin typeface="Arial Black" pitchFamily="34" charset="0"/>
                <a:ea typeface="黑体" pitchFamily="2" charset="-122"/>
                <a:cs typeface="+mn-ea"/>
              </a:rPr>
              <a:t>或更高。不过还应注意消除。</a:t>
            </a:r>
            <a:endParaRPr lang="zh-CN" altLang="en-US" noProof="1">
              <a:latin typeface="Arial Black" pitchFamily="34" charset="0"/>
              <a:ea typeface="黑体" pitchFamily="2" charset="-122"/>
            </a:endParaRPr>
          </a:p>
        </p:txBody>
      </p:sp>
      <p:sp>
        <p:nvSpPr>
          <p:cNvPr id="4" name="文本框 3"/>
          <p:cNvSpPr txBox="1"/>
          <p:nvPr/>
        </p:nvSpPr>
        <p:spPr>
          <a:xfrm>
            <a:off x="7494884" y="297024"/>
            <a:ext cx="4773316" cy="523220"/>
          </a:xfrm>
          <a:prstGeom prst="rect">
            <a:avLst/>
          </a:prstGeom>
          <a:noFill/>
          <a:ln w="9525">
            <a:noFill/>
            <a:miter/>
          </a:ln>
        </p:spPr>
        <p:txBody>
          <a:bodyPr wrap="square">
            <a:spAutoFit/>
          </a:bodyPr>
          <a:lstStyle/>
          <a:p>
            <a:r>
              <a:rPr lang="zh-CN" altLang="en-US" sz="2800" kern="0" noProof="1">
                <a:solidFill>
                  <a:schemeClr val="tx2"/>
                </a:solidFill>
                <a:latin typeface="黑体" panose="02010609060101010101" pitchFamily="49" charset="-122"/>
                <a:ea typeface="黑体" panose="02010609060101010101" pitchFamily="49" charset="-122"/>
                <a:cs typeface="+mj-cs"/>
              </a:rPr>
              <a:t>二、受激布里渊散射（</a:t>
            </a:r>
            <a:r>
              <a:rPr lang="en-US" altLang="zh-CN" sz="2800" kern="0" noProof="1">
                <a:solidFill>
                  <a:schemeClr val="tx2"/>
                </a:solidFill>
                <a:latin typeface="黑体" panose="02010609060101010101" pitchFamily="49" charset="-122"/>
                <a:ea typeface="黑体" panose="02010609060101010101" pitchFamily="49" charset="-122"/>
                <a:cs typeface="+mj-cs"/>
              </a:rPr>
              <a:t>SBS</a:t>
            </a:r>
            <a:r>
              <a:rPr lang="zh-CN" altLang="en-US" sz="2800" kern="0" noProof="1" smtClean="0">
                <a:solidFill>
                  <a:schemeClr val="tx2"/>
                </a:solidFill>
                <a:latin typeface="黑体" panose="02010609060101010101" pitchFamily="49" charset="-122"/>
                <a:ea typeface="黑体" panose="02010609060101010101" pitchFamily="49" charset="-122"/>
                <a:cs typeface="+mj-cs"/>
              </a:rPr>
              <a:t>）</a:t>
            </a:r>
            <a:endParaRPr lang="zh-CN" altLang="en-US" sz="2800" kern="0" noProof="1">
              <a:solidFill>
                <a:schemeClr val="tx2"/>
              </a:solidFill>
              <a:latin typeface="黑体" panose="02010609060101010101" pitchFamily="49" charset="-122"/>
              <a:ea typeface="黑体" panose="02010609060101010101" pitchFamily="49" charset="-122"/>
              <a:cs typeface="+mj-cs"/>
            </a:endParaRPr>
          </a:p>
        </p:txBody>
      </p:sp>
      <p:sp>
        <p:nvSpPr>
          <p:cNvPr id="5" name="文本框 4"/>
          <p:cNvSpPr txBox="1"/>
          <p:nvPr/>
        </p:nvSpPr>
        <p:spPr>
          <a:xfrm>
            <a:off x="752475" y="2935449"/>
            <a:ext cx="10934700" cy="1424557"/>
          </a:xfrm>
          <a:prstGeom prst="rect">
            <a:avLst/>
          </a:prstGeom>
          <a:noFill/>
          <a:ln w="9525">
            <a:noFill/>
            <a:miter/>
          </a:ln>
        </p:spPr>
        <p:txBody>
          <a:bodyPr wrap="square">
            <a:spAutoFit/>
          </a:bodyPr>
          <a:lstStyle/>
          <a:p>
            <a:pPr>
              <a:lnSpc>
                <a:spcPct val="150000"/>
              </a:lnSpc>
            </a:pPr>
            <a:r>
              <a:rPr lang="en-US" altLang="zh-CN" sz="2000" noProof="1">
                <a:solidFill>
                  <a:schemeClr val="folHlink"/>
                </a:solidFill>
                <a:latin typeface="Arial Black" pitchFamily="34" charset="0"/>
                <a:ea typeface="黑体" pitchFamily="2" charset="-122"/>
                <a:cs typeface="+mn-ea"/>
              </a:rPr>
              <a:t>3</a:t>
            </a:r>
            <a:r>
              <a:rPr lang="zh-CN" altLang="en-US" sz="2000" noProof="1">
                <a:solidFill>
                  <a:schemeClr val="folHlink"/>
                </a:solidFill>
                <a:latin typeface="Arial Black" pitchFamily="34" charset="0"/>
                <a:ea typeface="黑体" pitchFamily="2" charset="-122"/>
                <a:cs typeface="+mn-ea"/>
              </a:rPr>
              <a:t>、特点</a:t>
            </a:r>
            <a:endParaRPr lang="zh-CN" altLang="en-US" sz="2000" noProof="1">
              <a:solidFill>
                <a:schemeClr val="folHlink"/>
              </a:solidFill>
              <a:latin typeface="Arial Black" pitchFamily="34" charset="0"/>
              <a:ea typeface="黑体" pitchFamily="2" charset="-122"/>
            </a:endParaRPr>
          </a:p>
          <a:p>
            <a:pPr lvl="1">
              <a:lnSpc>
                <a:spcPct val="150000"/>
              </a:lnSpc>
              <a:buFont typeface="Arial" panose="020B0604020202020204" pitchFamily="34" charset="0"/>
              <a:buChar char="•"/>
            </a:pPr>
            <a:r>
              <a:rPr lang="zh-CN" altLang="en-US" sz="2000" noProof="1">
                <a:latin typeface="Arial Black" pitchFamily="34" charset="0"/>
                <a:ea typeface="黑体" pitchFamily="2" charset="-122"/>
                <a:cs typeface="+mn-ea"/>
              </a:rPr>
              <a:t>增益带宽窄（约</a:t>
            </a:r>
            <a:r>
              <a:rPr lang="en-US" altLang="zh-CN" sz="2000" noProof="1">
                <a:latin typeface="Arial Black" pitchFamily="34" charset="0"/>
                <a:ea typeface="黑体" pitchFamily="2" charset="-122"/>
                <a:cs typeface="+mn-ea"/>
              </a:rPr>
              <a:t>10GHz</a:t>
            </a:r>
            <a:r>
              <a:rPr lang="zh-CN" altLang="en-US" sz="2000" noProof="1">
                <a:latin typeface="Arial Black" pitchFamily="34" charset="0"/>
                <a:ea typeface="黑体" pitchFamily="2" charset="-122"/>
                <a:cs typeface="+mn-ea"/>
              </a:rPr>
              <a:t>），这说明</a:t>
            </a:r>
            <a:r>
              <a:rPr lang="en-US" altLang="zh-CN" sz="2000" noProof="1">
                <a:latin typeface="Arial Black" pitchFamily="34" charset="0"/>
                <a:ea typeface="黑体" pitchFamily="2" charset="-122"/>
                <a:cs typeface="+mn-ea"/>
              </a:rPr>
              <a:t>SBS</a:t>
            </a:r>
            <a:r>
              <a:rPr lang="zh-CN" altLang="en-US" sz="2000" noProof="1">
                <a:latin typeface="Arial Black" pitchFamily="34" charset="0"/>
                <a:ea typeface="黑体" pitchFamily="2" charset="-122"/>
                <a:cs typeface="+mn-ea"/>
              </a:rPr>
              <a:t>效应被约束在</a:t>
            </a:r>
            <a:r>
              <a:rPr lang="en-US" altLang="zh-CN" sz="2000" noProof="1">
                <a:latin typeface="Arial Black" pitchFamily="34" charset="0"/>
                <a:ea typeface="黑体" pitchFamily="2" charset="-122"/>
                <a:cs typeface="+mn-ea"/>
              </a:rPr>
              <a:t>WDM</a:t>
            </a:r>
            <a:r>
              <a:rPr lang="zh-CN" altLang="en-US" sz="2000" noProof="1">
                <a:latin typeface="Arial Black" pitchFamily="34" charset="0"/>
                <a:ea typeface="黑体" pitchFamily="2" charset="-122"/>
                <a:cs typeface="+mn-ea"/>
              </a:rPr>
              <a:t>系统的单个波长信道内。</a:t>
            </a:r>
            <a:endParaRPr lang="zh-CN" altLang="en-US" sz="2000" noProof="1">
              <a:latin typeface="Arial Black" pitchFamily="34" charset="0"/>
              <a:ea typeface="黑体" pitchFamily="2" charset="-122"/>
            </a:endParaRPr>
          </a:p>
          <a:p>
            <a:pPr lvl="1">
              <a:lnSpc>
                <a:spcPct val="150000"/>
              </a:lnSpc>
              <a:buFont typeface="Arial" panose="020B0604020202020204" pitchFamily="34" charset="0"/>
              <a:buChar char="•"/>
            </a:pPr>
            <a:r>
              <a:rPr lang="zh-CN" altLang="en-US" sz="2000" noProof="1">
                <a:latin typeface="Arial Black" pitchFamily="34" charset="0"/>
                <a:ea typeface="黑体" pitchFamily="2" charset="-122"/>
                <a:cs typeface="+mn-ea"/>
              </a:rPr>
              <a:t>功率阈值与光源线宽有关，光源线宽越窄，功率阈值越低</a:t>
            </a:r>
            <a:endParaRPr lang="zh-CN" altLang="en-US" sz="2000" noProof="1">
              <a:latin typeface="Arial Black" pitchFamily="34" charset="0"/>
              <a:ea typeface="黑体" pitchFamily="2" charset="-122"/>
            </a:endParaRPr>
          </a:p>
        </p:txBody>
      </p:sp>
    </p:spTree>
    <p:extLst>
      <p:ext uri="{BB962C8B-B14F-4D97-AF65-F5344CB8AC3E}">
        <p14:creationId xmlns:p14="http://schemas.microsoft.com/office/powerpoint/2010/main" val="114289028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95</a:t>
            </a:fld>
            <a:endParaRPr lang="en-US" altLang="zh-CN"/>
          </a:p>
        </p:txBody>
      </p:sp>
      <p:sp>
        <p:nvSpPr>
          <p:cNvPr id="3" name="文本框 2"/>
          <p:cNvSpPr txBox="1"/>
          <p:nvPr/>
        </p:nvSpPr>
        <p:spPr>
          <a:xfrm>
            <a:off x="488843" y="1176482"/>
            <a:ext cx="8581281" cy="1672189"/>
          </a:xfrm>
          <a:prstGeom prst="rect">
            <a:avLst/>
          </a:prstGeom>
          <a:noFill/>
          <a:ln w="9525">
            <a:noFill/>
            <a:miter/>
          </a:ln>
        </p:spPr>
        <p:txBody>
          <a:bodyPr wrap="square">
            <a:spAutoFit/>
          </a:bodyPr>
          <a:lstStyle/>
          <a:p>
            <a:pPr>
              <a:lnSpc>
                <a:spcPct val="200000"/>
              </a:lnSpc>
            </a:pPr>
            <a:r>
              <a:rPr lang="en-US" altLang="zh-CN" noProof="1">
                <a:latin typeface="Arial Black" pitchFamily="34" charset="0"/>
                <a:ea typeface="黑体" pitchFamily="2" charset="-122"/>
                <a:cs typeface="+mn-ea"/>
              </a:rPr>
              <a:t>4</a:t>
            </a:r>
            <a:r>
              <a:rPr lang="zh-CN" altLang="en-US" noProof="1">
                <a:latin typeface="Arial Black" pitchFamily="34" charset="0"/>
                <a:ea typeface="黑体" pitchFamily="2" charset="-122"/>
                <a:cs typeface="+mn-ea"/>
              </a:rPr>
              <a:t>、减小</a:t>
            </a:r>
            <a:r>
              <a:rPr lang="en-US" altLang="zh-CN" noProof="1">
                <a:latin typeface="Arial Black" pitchFamily="34" charset="0"/>
                <a:ea typeface="黑体" pitchFamily="2" charset="-122"/>
                <a:cs typeface="+mn-ea"/>
              </a:rPr>
              <a:t>SBS</a:t>
            </a:r>
            <a:r>
              <a:rPr lang="zh-CN" altLang="en-US" noProof="1">
                <a:latin typeface="Arial Black" pitchFamily="34" charset="0"/>
                <a:ea typeface="黑体" pitchFamily="2" charset="-122"/>
                <a:cs typeface="+mn-ea"/>
              </a:rPr>
              <a:t>对系统影响的主要措施</a:t>
            </a:r>
            <a:endParaRPr lang="zh-CN" altLang="en-US" noProof="1">
              <a:latin typeface="Arial Black" pitchFamily="34" charset="0"/>
              <a:ea typeface="黑体" pitchFamily="2" charset="-122"/>
            </a:endParaRPr>
          </a:p>
          <a:p>
            <a:pPr lvl="1">
              <a:lnSpc>
                <a:spcPct val="200000"/>
              </a:lnSpc>
              <a:buFont typeface="Arial" panose="020B0604020202020204" pitchFamily="34" charset="0"/>
              <a:buChar char="•"/>
            </a:pPr>
            <a:r>
              <a:rPr lang="zh-CN" altLang="en-US" noProof="1">
                <a:latin typeface="Arial Black" pitchFamily="34" charset="0"/>
                <a:ea typeface="黑体" pitchFamily="2" charset="-122"/>
                <a:cs typeface="+mn-ea"/>
              </a:rPr>
              <a:t>减低入纤功率（减小中继间隔）</a:t>
            </a:r>
            <a:endParaRPr lang="zh-CN" altLang="en-US" noProof="1">
              <a:latin typeface="Arial Black" pitchFamily="34" charset="0"/>
              <a:ea typeface="黑体" pitchFamily="2" charset="-122"/>
            </a:endParaRPr>
          </a:p>
          <a:p>
            <a:pPr lvl="1">
              <a:lnSpc>
                <a:spcPct val="200000"/>
              </a:lnSpc>
              <a:buFont typeface="Arial" panose="020B0604020202020204" pitchFamily="34" charset="0"/>
              <a:buChar char="•"/>
            </a:pPr>
            <a:r>
              <a:rPr lang="zh-CN" altLang="en-US" noProof="1">
                <a:latin typeface="Arial Black" pitchFamily="34" charset="0"/>
                <a:ea typeface="黑体" pitchFamily="2" charset="-122"/>
                <a:cs typeface="+mn-ea"/>
              </a:rPr>
              <a:t>增加光源线宽（色散限制）</a:t>
            </a:r>
            <a:endParaRPr lang="zh-CN" altLang="en-US" noProof="1">
              <a:latin typeface="Arial Black" pitchFamily="34" charset="0"/>
              <a:ea typeface="黑体" pitchFamily="2" charset="-122"/>
            </a:endParaRPr>
          </a:p>
        </p:txBody>
      </p:sp>
      <p:sp>
        <p:nvSpPr>
          <p:cNvPr id="4" name="文本框 3"/>
          <p:cNvSpPr txBox="1"/>
          <p:nvPr/>
        </p:nvSpPr>
        <p:spPr>
          <a:xfrm>
            <a:off x="488843" y="2776537"/>
            <a:ext cx="10802318" cy="2369110"/>
          </a:xfrm>
          <a:prstGeom prst="rect">
            <a:avLst/>
          </a:prstGeom>
          <a:noFill/>
          <a:ln w="12700">
            <a:noFill/>
            <a:miter/>
          </a:ln>
        </p:spPr>
        <p:txBody>
          <a:bodyPr wrap="square">
            <a:spAutoFit/>
          </a:bodyPr>
          <a:lstStyle/>
          <a:p>
            <a:pPr>
              <a:lnSpc>
                <a:spcPct val="200000"/>
              </a:lnSpc>
              <a:spcBef>
                <a:spcPct val="50000"/>
              </a:spcBef>
              <a:buClr>
                <a:srgbClr val="000000"/>
              </a:buClr>
            </a:pPr>
            <a:r>
              <a:rPr lang="en-US" altLang="zh-CN" noProof="1">
                <a:latin typeface="Arial Black" pitchFamily="34" charset="0"/>
                <a:ea typeface="黑体" pitchFamily="2" charset="-122"/>
                <a:cs typeface="+mn-ea"/>
              </a:rPr>
              <a:t>5</a:t>
            </a:r>
            <a:r>
              <a:rPr lang="zh-CN" altLang="en-US" noProof="1">
                <a:latin typeface="Arial Black" pitchFamily="34" charset="0"/>
                <a:ea typeface="黑体" pitchFamily="2" charset="-122"/>
                <a:cs typeface="+mn-ea"/>
              </a:rPr>
              <a:t>、一般情况下，</a:t>
            </a:r>
            <a:r>
              <a:rPr lang="en-US" altLang="zh-CN" noProof="1">
                <a:latin typeface="Arial Black" pitchFamily="34" charset="0"/>
                <a:ea typeface="黑体" pitchFamily="2" charset="-122"/>
                <a:cs typeface="+mn-ea"/>
              </a:rPr>
              <a:t>SBS</a:t>
            </a:r>
            <a:r>
              <a:rPr lang="zh-CN" altLang="en-US" noProof="1">
                <a:latin typeface="Arial Black" pitchFamily="34" charset="0"/>
                <a:ea typeface="黑体" pitchFamily="2" charset="-122"/>
                <a:cs typeface="+mn-ea"/>
              </a:rPr>
              <a:t>在光纤通信系统中是一种有害的因素，应注意减小。但由于它能通过将具有合适波长的泵浦场的能量传递给另一波长的光场，使该光场得到放大，所以能用于制造</a:t>
            </a:r>
            <a:r>
              <a:rPr lang="zh-CN" altLang="en-US" noProof="1">
                <a:solidFill>
                  <a:schemeClr val="folHlink"/>
                </a:solidFill>
                <a:latin typeface="Arial Black" pitchFamily="34" charset="0"/>
                <a:ea typeface="黑体" pitchFamily="2" charset="-122"/>
                <a:cs typeface="+mn-ea"/>
              </a:rPr>
              <a:t>布里渊放大器</a:t>
            </a:r>
            <a:r>
              <a:rPr lang="zh-CN" altLang="en-US" noProof="1">
                <a:latin typeface="Arial Black" pitchFamily="34" charset="0"/>
                <a:ea typeface="黑体" pitchFamily="2" charset="-122"/>
                <a:cs typeface="+mn-ea"/>
              </a:rPr>
              <a:t>。但由于其增益谱宽窄，放大器的带宽也很窄。</a:t>
            </a:r>
            <a:endParaRPr lang="zh-CN" altLang="en-US" noProof="1">
              <a:latin typeface="Arial Black" pitchFamily="34" charset="0"/>
              <a:ea typeface="黑体" pitchFamily="2" charset="-122"/>
            </a:endParaRPr>
          </a:p>
          <a:p>
            <a:pPr>
              <a:lnSpc>
                <a:spcPct val="200000"/>
              </a:lnSpc>
              <a:spcBef>
                <a:spcPct val="50000"/>
              </a:spcBef>
              <a:buClr>
                <a:srgbClr val="000000"/>
              </a:buClr>
            </a:pPr>
            <a:endParaRPr lang="zh-CN" altLang="en-US" noProof="1">
              <a:latin typeface="Arial Black" pitchFamily="34" charset="0"/>
              <a:ea typeface="黑体" pitchFamily="2" charset="-122"/>
            </a:endParaRPr>
          </a:p>
        </p:txBody>
      </p:sp>
      <p:sp>
        <p:nvSpPr>
          <p:cNvPr id="5" name="文本框 4"/>
          <p:cNvSpPr txBox="1"/>
          <p:nvPr/>
        </p:nvSpPr>
        <p:spPr>
          <a:xfrm>
            <a:off x="7536674" y="321429"/>
            <a:ext cx="4655326" cy="523220"/>
          </a:xfrm>
          <a:prstGeom prst="rect">
            <a:avLst/>
          </a:prstGeom>
          <a:noFill/>
          <a:ln w="9525">
            <a:noFill/>
            <a:miter/>
          </a:ln>
        </p:spPr>
        <p:txBody>
          <a:bodyPr wrap="square">
            <a:spAutoFit/>
          </a:bodyPr>
          <a:lstStyle/>
          <a:p>
            <a:r>
              <a:rPr lang="zh-CN" altLang="en-US" sz="2800" kern="0" noProof="1">
                <a:solidFill>
                  <a:schemeClr val="tx2"/>
                </a:solidFill>
                <a:latin typeface="黑体" panose="02010609060101010101" pitchFamily="49" charset="-122"/>
                <a:ea typeface="黑体" panose="02010609060101010101" pitchFamily="49" charset="-122"/>
                <a:cs typeface="+mj-cs"/>
              </a:rPr>
              <a:t>二、受激布里渊散射（</a:t>
            </a:r>
            <a:r>
              <a:rPr lang="en-US" altLang="zh-CN" sz="2800" kern="0" noProof="1">
                <a:solidFill>
                  <a:schemeClr val="tx2"/>
                </a:solidFill>
                <a:latin typeface="黑体" panose="02010609060101010101" pitchFamily="49" charset="-122"/>
                <a:ea typeface="黑体" panose="02010609060101010101" pitchFamily="49" charset="-122"/>
                <a:cs typeface="+mj-cs"/>
              </a:rPr>
              <a:t>SBS</a:t>
            </a:r>
            <a:r>
              <a:rPr lang="zh-CN" altLang="en-US" sz="2800" kern="0" noProof="1" smtClean="0">
                <a:solidFill>
                  <a:schemeClr val="tx2"/>
                </a:solidFill>
                <a:latin typeface="黑体" panose="02010609060101010101" pitchFamily="49" charset="-122"/>
                <a:ea typeface="黑体" panose="02010609060101010101" pitchFamily="49" charset="-122"/>
                <a:cs typeface="+mj-cs"/>
              </a:rPr>
              <a:t>）</a:t>
            </a:r>
            <a:endParaRPr lang="zh-CN" altLang="en-US" sz="3200" b="1" noProof="1">
              <a:solidFill>
                <a:schemeClr val="hlink"/>
              </a:solidFill>
              <a:effectLst>
                <a:outerShdw blurRad="38100" dist="38100" dir="2700000">
                  <a:srgbClr val="C0C0C0"/>
                </a:outerShdw>
              </a:effectLst>
              <a:latin typeface="Arial Black" pitchFamily="34" charset="0"/>
              <a:ea typeface="黑体" pitchFamily="2" charset="-122"/>
            </a:endParaRPr>
          </a:p>
        </p:txBody>
      </p:sp>
    </p:spTree>
    <p:extLst>
      <p:ext uri="{BB962C8B-B14F-4D97-AF65-F5344CB8AC3E}">
        <p14:creationId xmlns:p14="http://schemas.microsoft.com/office/powerpoint/2010/main" val="424841391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96</a:t>
            </a:fld>
            <a:endParaRPr lang="en-US" altLang="zh-CN"/>
          </a:p>
        </p:txBody>
      </p:sp>
      <p:sp>
        <p:nvSpPr>
          <p:cNvPr id="3" name="文本框 2"/>
          <p:cNvSpPr txBox="1"/>
          <p:nvPr/>
        </p:nvSpPr>
        <p:spPr>
          <a:xfrm>
            <a:off x="7839074" y="260350"/>
            <a:ext cx="4448176" cy="523220"/>
          </a:xfrm>
          <a:prstGeom prst="rect">
            <a:avLst/>
          </a:prstGeom>
          <a:noFill/>
          <a:ln w="9525">
            <a:noFill/>
            <a:miter/>
          </a:ln>
        </p:spPr>
        <p:txBody>
          <a:bodyPr wrap="square">
            <a:spAutoFit/>
          </a:bodyPr>
          <a:lstStyle/>
          <a:p>
            <a:r>
              <a:rPr lang="zh-CN" altLang="en-US" sz="2800" kern="0" noProof="1">
                <a:solidFill>
                  <a:schemeClr val="tx2"/>
                </a:solidFill>
                <a:latin typeface="黑体" panose="02010609060101010101" pitchFamily="49" charset="-122"/>
                <a:ea typeface="黑体" panose="02010609060101010101" pitchFamily="49" charset="-122"/>
                <a:cs typeface="+mj-cs"/>
              </a:rPr>
              <a:t>三、受激喇曼散射（</a:t>
            </a:r>
            <a:r>
              <a:rPr lang="en-US" altLang="zh-CN" sz="2800" kern="0" noProof="1">
                <a:solidFill>
                  <a:schemeClr val="tx2"/>
                </a:solidFill>
                <a:latin typeface="黑体" panose="02010609060101010101" pitchFamily="49" charset="-122"/>
                <a:ea typeface="黑体" panose="02010609060101010101" pitchFamily="49" charset="-122"/>
                <a:cs typeface="+mj-cs"/>
              </a:rPr>
              <a:t>SRS</a:t>
            </a:r>
            <a:r>
              <a:rPr lang="zh-CN" altLang="en-US" sz="2800" kern="0" noProof="1" smtClean="0">
                <a:solidFill>
                  <a:schemeClr val="tx2"/>
                </a:solidFill>
                <a:latin typeface="黑体" panose="02010609060101010101" pitchFamily="49" charset="-122"/>
                <a:ea typeface="黑体" panose="02010609060101010101" pitchFamily="49" charset="-122"/>
                <a:cs typeface="+mj-cs"/>
              </a:rPr>
              <a:t>）</a:t>
            </a:r>
            <a:endParaRPr lang="zh-CN" altLang="en-US" sz="2800" kern="0" noProof="1">
              <a:solidFill>
                <a:schemeClr val="tx2"/>
              </a:solidFill>
              <a:latin typeface="黑体" panose="02010609060101010101" pitchFamily="49" charset="-122"/>
              <a:ea typeface="黑体" panose="02010609060101010101" pitchFamily="49" charset="-122"/>
              <a:cs typeface="+mj-cs"/>
            </a:endParaRPr>
          </a:p>
        </p:txBody>
      </p:sp>
      <p:sp>
        <p:nvSpPr>
          <p:cNvPr id="4" name="文本框 3"/>
          <p:cNvSpPr txBox="1"/>
          <p:nvPr/>
        </p:nvSpPr>
        <p:spPr>
          <a:xfrm>
            <a:off x="533400" y="1321489"/>
            <a:ext cx="11338302" cy="3354765"/>
          </a:xfrm>
          <a:prstGeom prst="rect">
            <a:avLst/>
          </a:prstGeom>
          <a:noFill/>
          <a:ln w="12700">
            <a:noFill/>
            <a:miter/>
          </a:ln>
        </p:spPr>
        <p:txBody>
          <a:bodyPr wrap="square">
            <a:spAutoFit/>
          </a:bodyPr>
          <a:lstStyle/>
          <a:p>
            <a:pPr>
              <a:lnSpc>
                <a:spcPct val="200000"/>
              </a:lnSpc>
              <a:spcBef>
                <a:spcPct val="50000"/>
              </a:spcBef>
              <a:buClr>
                <a:srgbClr val="000000"/>
              </a:buClr>
            </a:pPr>
            <a:r>
              <a:rPr lang="en-US" altLang="zh-CN" sz="2000" noProof="1">
                <a:solidFill>
                  <a:schemeClr val="folHlink"/>
                </a:solidFill>
                <a:effectLst>
                  <a:outerShdw blurRad="38100" dist="38100" dir="2700000">
                    <a:srgbClr val="C0C0C0"/>
                  </a:outerShdw>
                </a:effectLst>
                <a:latin typeface="Arial Black" pitchFamily="34" charset="0"/>
                <a:ea typeface="黑体" pitchFamily="2" charset="-122"/>
                <a:cs typeface="+mn-ea"/>
              </a:rPr>
              <a:t>SRS</a:t>
            </a:r>
            <a:r>
              <a:rPr lang="zh-CN" altLang="en-US" sz="2000" noProof="1">
                <a:effectLst>
                  <a:outerShdw blurRad="38100" dist="38100" dir="2700000">
                    <a:srgbClr val="C0C0C0"/>
                  </a:outerShdw>
                </a:effectLst>
                <a:latin typeface="Arial Black" pitchFamily="34" charset="0"/>
                <a:ea typeface="黑体" pitchFamily="2" charset="-122"/>
                <a:cs typeface="+mn-ea"/>
              </a:rPr>
              <a:t>：入射光波的一个光子被一个分子散射成为另一个低频光子，同时分子完成振动态之间的跃迁。</a:t>
            </a:r>
            <a:endParaRPr lang="zh-CN" altLang="en-US" sz="2000" noProof="1">
              <a:effectLst>
                <a:outerShdw blurRad="38100" dist="38100" dir="2700000">
                  <a:srgbClr val="C0C0C0"/>
                </a:outerShdw>
              </a:effectLst>
              <a:latin typeface="Arial Black" pitchFamily="34" charset="0"/>
              <a:ea typeface="黑体" pitchFamily="2" charset="-122"/>
            </a:endParaRPr>
          </a:p>
          <a:p>
            <a:pPr>
              <a:lnSpc>
                <a:spcPct val="200000"/>
              </a:lnSpc>
              <a:spcBef>
                <a:spcPct val="30000"/>
              </a:spcBef>
              <a:buClr>
                <a:srgbClr val="000000"/>
              </a:buClr>
            </a:pPr>
            <a:r>
              <a:rPr lang="en-US" altLang="zh-CN" sz="2000" noProof="1">
                <a:solidFill>
                  <a:schemeClr val="folHlink"/>
                </a:solidFill>
                <a:effectLst>
                  <a:outerShdw blurRad="38100" dist="38100" dir="2700000">
                    <a:srgbClr val="C0C0C0"/>
                  </a:outerShdw>
                </a:effectLst>
                <a:latin typeface="Arial Black" pitchFamily="34" charset="0"/>
                <a:ea typeface="黑体" pitchFamily="2" charset="-122"/>
                <a:cs typeface="+mn-ea"/>
              </a:rPr>
              <a:t>SRS</a:t>
            </a:r>
            <a:r>
              <a:rPr lang="zh-CN" altLang="en-US" sz="2000" noProof="1">
                <a:effectLst>
                  <a:outerShdw blurRad="38100" dist="38100" dir="2700000">
                    <a:srgbClr val="C0C0C0"/>
                  </a:outerShdw>
                </a:effectLst>
                <a:latin typeface="Arial Black" pitchFamily="34" charset="0"/>
                <a:ea typeface="黑体" pitchFamily="2" charset="-122"/>
                <a:cs typeface="+mn-ea"/>
              </a:rPr>
              <a:t>是非线性光纤光学中一个很重要的非线性过程，它可使光纤成为</a:t>
            </a:r>
            <a:r>
              <a:rPr lang="zh-CN" altLang="en-US" sz="2000" noProof="1">
                <a:solidFill>
                  <a:schemeClr val="folHlink"/>
                </a:solidFill>
                <a:effectLst>
                  <a:outerShdw blurRad="38100" dist="38100" dir="2700000">
                    <a:srgbClr val="C0C0C0"/>
                  </a:outerShdw>
                </a:effectLst>
                <a:latin typeface="Arial Black" pitchFamily="34" charset="0"/>
                <a:ea typeface="黑体" pitchFamily="2" charset="-122"/>
                <a:cs typeface="+mn-ea"/>
              </a:rPr>
              <a:t>宽带喇曼放大器和可调谐喇曼激光器</a:t>
            </a:r>
            <a:r>
              <a:rPr lang="zh-CN" altLang="en-US" sz="2000" noProof="1">
                <a:effectLst>
                  <a:outerShdw blurRad="38100" dist="38100" dir="2700000">
                    <a:srgbClr val="C0C0C0"/>
                  </a:outerShdw>
                </a:effectLst>
                <a:latin typeface="Arial Black" pitchFamily="34" charset="0"/>
                <a:ea typeface="黑体" pitchFamily="2" charset="-122"/>
                <a:cs typeface="+mn-ea"/>
              </a:rPr>
              <a:t>，也可使某信道中的能量转移到相邻信道中，从而严重影响多信道光通信系统的性能。</a:t>
            </a:r>
            <a:endParaRPr lang="zh-CN" altLang="en-US" sz="2000" noProof="1">
              <a:effectLst>
                <a:outerShdw blurRad="38100" dist="38100" dir="2700000">
                  <a:srgbClr val="C0C0C0"/>
                </a:outerShdw>
              </a:effectLst>
              <a:latin typeface="Arial Black" pitchFamily="34" charset="0"/>
              <a:ea typeface="黑体" pitchFamily="2" charset="-122"/>
            </a:endParaRPr>
          </a:p>
          <a:p>
            <a:pPr>
              <a:lnSpc>
                <a:spcPct val="200000"/>
              </a:lnSpc>
              <a:spcBef>
                <a:spcPct val="30000"/>
              </a:spcBef>
              <a:buClr>
                <a:srgbClr val="000000"/>
              </a:buClr>
            </a:pPr>
            <a:endParaRPr lang="zh-CN" altLang="en-US" sz="2000" noProof="1">
              <a:effectLst>
                <a:outerShdw blurRad="38100" dist="38100" dir="2700000">
                  <a:srgbClr val="C0C0C0"/>
                </a:outerShdw>
              </a:effectLst>
              <a:latin typeface="Arial Black" pitchFamily="34" charset="0"/>
              <a:ea typeface="黑体" pitchFamily="2" charset="-122"/>
            </a:endParaRPr>
          </a:p>
        </p:txBody>
      </p:sp>
    </p:spTree>
    <p:extLst>
      <p:ext uri="{BB962C8B-B14F-4D97-AF65-F5344CB8AC3E}">
        <p14:creationId xmlns:p14="http://schemas.microsoft.com/office/powerpoint/2010/main" val="22814959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97</a:t>
            </a:fld>
            <a:endParaRPr lang="en-US" altLang="zh-CN"/>
          </a:p>
        </p:txBody>
      </p:sp>
      <p:sp>
        <p:nvSpPr>
          <p:cNvPr id="3" name="矩形 353281"/>
          <p:cNvSpPr>
            <a:spLocks noChangeArrowheads="1"/>
          </p:cNvSpPr>
          <p:nvPr/>
        </p:nvSpPr>
        <p:spPr bwMode="auto">
          <a:xfrm>
            <a:off x="3552825" y="2675334"/>
            <a:ext cx="5184775" cy="2303463"/>
          </a:xfrm>
          <a:prstGeom prst="rect">
            <a:avLst/>
          </a:prstGeom>
          <a:solidFill>
            <a:srgbClr val="FFCCCC"/>
          </a:solidFill>
          <a:ln>
            <a:noFill/>
          </a:ln>
          <a:effectLst>
            <a:outerShdw dist="71842" dir="2700000" algn="ctr" rotWithShape="0">
              <a:schemeClr val="bg2">
                <a:alpha val="50000"/>
              </a:schemeClr>
            </a:outerShdw>
          </a:effectLst>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algn="ctr" eaLnBrk="0" hangingPunct="0"/>
            <a:endParaRPr lang="zh-CN" altLang="zh-CN">
              <a:latin typeface="Times New Roman" panose="02020603050405020304" pitchFamily="18" charset="0"/>
            </a:endParaRPr>
          </a:p>
        </p:txBody>
      </p:sp>
      <p:sp>
        <p:nvSpPr>
          <p:cNvPr id="4" name="文本框 3"/>
          <p:cNvSpPr txBox="1"/>
          <p:nvPr/>
        </p:nvSpPr>
        <p:spPr>
          <a:xfrm>
            <a:off x="3625850" y="3353197"/>
            <a:ext cx="1444625" cy="396875"/>
          </a:xfrm>
          <a:prstGeom prst="rect">
            <a:avLst/>
          </a:prstGeom>
          <a:solidFill>
            <a:srgbClr val="FFCCCC"/>
          </a:solidFill>
          <a:ln w="28575">
            <a:noFill/>
            <a:miter/>
          </a:ln>
        </p:spPr>
        <p:txBody>
          <a:bodyPr wrap="none">
            <a:spAutoFit/>
          </a:bodyPr>
          <a:lstStyle/>
          <a:p>
            <a:r>
              <a:rPr lang="en-US" altLang="zh-CN" sz="2000" b="1" noProof="1">
                <a:solidFill>
                  <a:schemeClr val="folHlink"/>
                </a:solidFill>
                <a:effectLst>
                  <a:outerShdw blurRad="38100" dist="38100" dir="2700000">
                    <a:srgbClr val="000000"/>
                  </a:outerShdw>
                </a:effectLst>
                <a:latin typeface="Times New Roman" pitchFamily="18" charset="0"/>
                <a:cs typeface="+mn-ea"/>
                <a:sym typeface="Symbol" pitchFamily="18" charset="2"/>
              </a:rPr>
              <a:t></a:t>
            </a:r>
            <a:r>
              <a:rPr lang="en-US" altLang="zh-CN" sz="2000" b="1" baseline="-25000" noProof="1">
                <a:solidFill>
                  <a:schemeClr val="folHlink"/>
                </a:solidFill>
                <a:effectLst>
                  <a:outerShdw blurRad="38100" dist="38100" dir="2700000">
                    <a:srgbClr val="000000"/>
                  </a:outerShdw>
                </a:effectLst>
                <a:latin typeface="Times New Roman" pitchFamily="18" charset="0"/>
                <a:cs typeface="+mn-ea"/>
                <a:sym typeface="Symbol" pitchFamily="18" charset="2"/>
              </a:rPr>
              <a:t>1   </a:t>
            </a:r>
            <a:r>
              <a:rPr lang="en-US" altLang="zh-CN" sz="2000" b="1" noProof="1">
                <a:solidFill>
                  <a:schemeClr val="folHlink"/>
                </a:solidFill>
                <a:effectLst>
                  <a:outerShdw blurRad="38100" dist="38100" dir="2700000">
                    <a:srgbClr val="000000"/>
                  </a:outerShdw>
                </a:effectLst>
                <a:latin typeface="Times New Roman" pitchFamily="18" charset="0"/>
                <a:cs typeface="+mn-ea"/>
                <a:sym typeface="Symbol" pitchFamily="18" charset="2"/>
              </a:rPr>
              <a:t></a:t>
            </a:r>
            <a:r>
              <a:rPr lang="en-US" altLang="zh-CN" sz="2000" b="1" baseline="-25000" noProof="1">
                <a:solidFill>
                  <a:schemeClr val="folHlink"/>
                </a:solidFill>
                <a:effectLst>
                  <a:outerShdw blurRad="38100" dist="38100" dir="2700000">
                    <a:srgbClr val="000000"/>
                  </a:outerShdw>
                </a:effectLst>
                <a:latin typeface="Times New Roman" pitchFamily="18" charset="0"/>
                <a:cs typeface="+mn-ea"/>
                <a:sym typeface="Symbol" pitchFamily="18" charset="2"/>
              </a:rPr>
              <a:t>2   </a:t>
            </a:r>
            <a:r>
              <a:rPr lang="en-US" altLang="zh-CN" sz="2000" b="1" noProof="1">
                <a:solidFill>
                  <a:schemeClr val="folHlink"/>
                </a:solidFill>
                <a:effectLst>
                  <a:outerShdw blurRad="38100" dist="38100" dir="2700000">
                    <a:srgbClr val="000000"/>
                  </a:outerShdw>
                </a:effectLst>
                <a:latin typeface="Times New Roman" pitchFamily="18" charset="0"/>
                <a:cs typeface="+mn-ea"/>
                <a:sym typeface="Symbol" pitchFamily="18" charset="2"/>
              </a:rPr>
              <a:t></a:t>
            </a:r>
            <a:r>
              <a:rPr lang="en-US" altLang="zh-CN" sz="2000" b="1" baseline="-25000" noProof="1">
                <a:solidFill>
                  <a:schemeClr val="folHlink"/>
                </a:solidFill>
                <a:effectLst>
                  <a:outerShdw blurRad="38100" dist="38100" dir="2700000">
                    <a:srgbClr val="000000"/>
                  </a:outerShdw>
                </a:effectLst>
                <a:latin typeface="Times New Roman" pitchFamily="18" charset="0"/>
                <a:cs typeface="+mn-ea"/>
                <a:sym typeface="Symbol" pitchFamily="18" charset="2"/>
              </a:rPr>
              <a:t>3   </a:t>
            </a:r>
            <a:r>
              <a:rPr lang="en-US" altLang="zh-CN" sz="2000" b="1" noProof="1">
                <a:solidFill>
                  <a:schemeClr val="folHlink"/>
                </a:solidFill>
                <a:effectLst>
                  <a:outerShdw blurRad="38100" dist="38100" dir="2700000">
                    <a:srgbClr val="000000"/>
                  </a:outerShdw>
                </a:effectLst>
                <a:latin typeface="Times New Roman" pitchFamily="18" charset="0"/>
                <a:cs typeface="+mn-ea"/>
                <a:sym typeface="Symbol" pitchFamily="18" charset="2"/>
              </a:rPr>
              <a:t></a:t>
            </a:r>
            <a:r>
              <a:rPr lang="en-US" altLang="zh-CN" sz="2000" b="1" baseline="-25000" noProof="1">
                <a:solidFill>
                  <a:schemeClr val="folHlink"/>
                </a:solidFill>
                <a:effectLst>
                  <a:outerShdw blurRad="38100" dist="38100" dir="2700000">
                    <a:srgbClr val="000000"/>
                  </a:outerShdw>
                </a:effectLst>
                <a:latin typeface="Times New Roman" pitchFamily="18" charset="0"/>
                <a:cs typeface="+mn-ea"/>
                <a:sym typeface="Symbol" pitchFamily="18" charset="2"/>
              </a:rPr>
              <a:t>4</a:t>
            </a:r>
            <a:endParaRPr lang="en-US" altLang="zh-CN" sz="2000" b="1" baseline="-25000" noProof="1">
              <a:solidFill>
                <a:schemeClr val="folHlink"/>
              </a:solidFill>
              <a:effectLst>
                <a:outerShdw blurRad="38100" dist="38100" dir="2700000">
                  <a:srgbClr val="000000"/>
                </a:outerShdw>
              </a:effectLst>
              <a:latin typeface="Times New Roman" pitchFamily="18" charset="0"/>
              <a:sym typeface="Symbol" pitchFamily="18" charset="2"/>
            </a:endParaRPr>
          </a:p>
        </p:txBody>
      </p:sp>
      <p:sp>
        <p:nvSpPr>
          <p:cNvPr id="5" name="直接连接符 353283"/>
          <p:cNvSpPr>
            <a:spLocks noChangeShapeType="1"/>
          </p:cNvSpPr>
          <p:nvPr/>
        </p:nvSpPr>
        <p:spPr bwMode="auto">
          <a:xfrm flipV="1">
            <a:off x="3836988" y="2684859"/>
            <a:ext cx="0" cy="658813"/>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6" name="直接连接符 353284"/>
          <p:cNvSpPr>
            <a:spLocks noChangeShapeType="1"/>
          </p:cNvSpPr>
          <p:nvPr/>
        </p:nvSpPr>
        <p:spPr bwMode="auto">
          <a:xfrm flipV="1">
            <a:off x="4125913" y="2684859"/>
            <a:ext cx="0" cy="658813"/>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7" name="直接连接符 353285"/>
          <p:cNvSpPr>
            <a:spLocks noChangeShapeType="1"/>
          </p:cNvSpPr>
          <p:nvPr/>
        </p:nvSpPr>
        <p:spPr bwMode="auto">
          <a:xfrm flipV="1">
            <a:off x="4508500" y="2684859"/>
            <a:ext cx="0" cy="658813"/>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8" name="直接连接符 353286"/>
          <p:cNvSpPr>
            <a:spLocks noChangeShapeType="1"/>
          </p:cNvSpPr>
          <p:nvPr/>
        </p:nvSpPr>
        <p:spPr bwMode="auto">
          <a:xfrm flipV="1">
            <a:off x="4797425" y="2684859"/>
            <a:ext cx="0" cy="658813"/>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9" name="文本框 8"/>
          <p:cNvSpPr txBox="1"/>
          <p:nvPr/>
        </p:nvSpPr>
        <p:spPr>
          <a:xfrm>
            <a:off x="7007225" y="3392884"/>
            <a:ext cx="1571625" cy="396875"/>
          </a:xfrm>
          <a:prstGeom prst="rect">
            <a:avLst/>
          </a:prstGeom>
          <a:solidFill>
            <a:srgbClr val="FFCCCC"/>
          </a:solidFill>
          <a:ln w="28575">
            <a:noFill/>
            <a:miter/>
          </a:ln>
        </p:spPr>
        <p:txBody>
          <a:bodyPr wrap="none">
            <a:spAutoFit/>
          </a:bodyPr>
          <a:lstStyle/>
          <a:p>
            <a:r>
              <a:rPr lang="en-US" altLang="zh-CN" sz="2000" b="1" noProof="1">
                <a:solidFill>
                  <a:schemeClr val="folHlink"/>
                </a:solidFill>
                <a:effectLst>
                  <a:outerShdw blurRad="38100" dist="38100" dir="2700000">
                    <a:srgbClr val="000000"/>
                  </a:outerShdw>
                </a:effectLst>
                <a:latin typeface="Times New Roman" pitchFamily="18" charset="0"/>
                <a:cs typeface="+mn-ea"/>
                <a:sym typeface="Symbol" pitchFamily="18" charset="2"/>
              </a:rPr>
              <a:t>  </a:t>
            </a:r>
            <a:r>
              <a:rPr lang="en-US" altLang="zh-CN" sz="2000" b="1" baseline="-25000" noProof="1">
                <a:solidFill>
                  <a:schemeClr val="folHlink"/>
                </a:solidFill>
                <a:effectLst>
                  <a:outerShdw blurRad="38100" dist="38100" dir="2700000">
                    <a:srgbClr val="000000"/>
                  </a:outerShdw>
                </a:effectLst>
                <a:latin typeface="Times New Roman" pitchFamily="18" charset="0"/>
                <a:cs typeface="+mn-ea"/>
                <a:sym typeface="Symbol" pitchFamily="18" charset="2"/>
              </a:rPr>
              <a:t>1  </a:t>
            </a:r>
            <a:r>
              <a:rPr lang="en-US" altLang="zh-CN" sz="2000" b="1" noProof="1">
                <a:solidFill>
                  <a:schemeClr val="folHlink"/>
                </a:solidFill>
                <a:effectLst>
                  <a:outerShdw blurRad="38100" dist="38100" dir="2700000">
                    <a:srgbClr val="000000"/>
                  </a:outerShdw>
                </a:effectLst>
                <a:latin typeface="Times New Roman" pitchFamily="18" charset="0"/>
                <a:cs typeface="+mn-ea"/>
                <a:sym typeface="Symbol" pitchFamily="18" charset="2"/>
              </a:rPr>
              <a:t></a:t>
            </a:r>
            <a:r>
              <a:rPr lang="en-US" altLang="zh-CN" sz="2000" b="1" baseline="-25000" noProof="1">
                <a:solidFill>
                  <a:schemeClr val="folHlink"/>
                </a:solidFill>
                <a:effectLst>
                  <a:outerShdw blurRad="38100" dist="38100" dir="2700000">
                    <a:srgbClr val="000000"/>
                  </a:outerShdw>
                </a:effectLst>
                <a:latin typeface="Times New Roman" pitchFamily="18" charset="0"/>
                <a:cs typeface="+mn-ea"/>
                <a:sym typeface="Symbol" pitchFamily="18" charset="2"/>
              </a:rPr>
              <a:t>2    </a:t>
            </a:r>
            <a:r>
              <a:rPr lang="en-US" altLang="zh-CN" sz="2000" b="1" noProof="1">
                <a:solidFill>
                  <a:schemeClr val="folHlink"/>
                </a:solidFill>
                <a:effectLst>
                  <a:outerShdw blurRad="38100" dist="38100" dir="2700000">
                    <a:srgbClr val="000000"/>
                  </a:outerShdw>
                </a:effectLst>
                <a:latin typeface="Times New Roman" pitchFamily="18" charset="0"/>
                <a:cs typeface="+mn-ea"/>
                <a:sym typeface="Symbol" pitchFamily="18" charset="2"/>
              </a:rPr>
              <a:t></a:t>
            </a:r>
            <a:r>
              <a:rPr lang="en-US" altLang="zh-CN" sz="2000" b="1" baseline="-25000" noProof="1">
                <a:solidFill>
                  <a:schemeClr val="folHlink"/>
                </a:solidFill>
                <a:effectLst>
                  <a:outerShdw blurRad="38100" dist="38100" dir="2700000">
                    <a:srgbClr val="000000"/>
                  </a:outerShdw>
                </a:effectLst>
                <a:latin typeface="Times New Roman" pitchFamily="18" charset="0"/>
                <a:cs typeface="+mn-ea"/>
                <a:sym typeface="Symbol" pitchFamily="18" charset="2"/>
              </a:rPr>
              <a:t>3   </a:t>
            </a:r>
            <a:r>
              <a:rPr lang="en-US" altLang="zh-CN" sz="2000" b="1" noProof="1">
                <a:solidFill>
                  <a:schemeClr val="folHlink"/>
                </a:solidFill>
                <a:effectLst>
                  <a:outerShdw blurRad="38100" dist="38100" dir="2700000">
                    <a:srgbClr val="000000"/>
                  </a:outerShdw>
                </a:effectLst>
                <a:latin typeface="Times New Roman" pitchFamily="18" charset="0"/>
                <a:cs typeface="+mn-ea"/>
                <a:sym typeface="Symbol" pitchFamily="18" charset="2"/>
              </a:rPr>
              <a:t></a:t>
            </a:r>
            <a:r>
              <a:rPr lang="en-US" altLang="zh-CN" sz="2000" b="1" baseline="-25000" noProof="1">
                <a:solidFill>
                  <a:schemeClr val="folHlink"/>
                </a:solidFill>
                <a:effectLst>
                  <a:outerShdw blurRad="38100" dist="38100" dir="2700000">
                    <a:srgbClr val="000000"/>
                  </a:outerShdw>
                </a:effectLst>
                <a:latin typeface="Times New Roman" pitchFamily="18" charset="0"/>
                <a:cs typeface="+mn-ea"/>
                <a:sym typeface="Symbol" pitchFamily="18" charset="2"/>
              </a:rPr>
              <a:t>4</a:t>
            </a:r>
            <a:endParaRPr lang="en-US" altLang="zh-CN" sz="2000" b="1" baseline="-25000" noProof="1">
              <a:solidFill>
                <a:schemeClr val="folHlink"/>
              </a:solidFill>
              <a:effectLst>
                <a:outerShdw blurRad="38100" dist="38100" dir="2700000">
                  <a:srgbClr val="000000"/>
                </a:outerShdw>
              </a:effectLst>
              <a:latin typeface="Times New Roman" pitchFamily="18" charset="0"/>
              <a:sym typeface="Symbol" pitchFamily="18" charset="2"/>
            </a:endParaRPr>
          </a:p>
        </p:txBody>
      </p:sp>
      <p:sp>
        <p:nvSpPr>
          <p:cNvPr id="10" name="直接连接符 353288"/>
          <p:cNvSpPr>
            <a:spLocks noChangeShapeType="1"/>
          </p:cNvSpPr>
          <p:nvPr/>
        </p:nvSpPr>
        <p:spPr bwMode="auto">
          <a:xfrm flipV="1">
            <a:off x="7315200" y="2742009"/>
            <a:ext cx="0" cy="657225"/>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1" name="直接连接符 353289"/>
          <p:cNvSpPr>
            <a:spLocks noChangeShapeType="1"/>
          </p:cNvSpPr>
          <p:nvPr/>
        </p:nvSpPr>
        <p:spPr bwMode="auto">
          <a:xfrm flipV="1">
            <a:off x="7600950" y="2556272"/>
            <a:ext cx="0" cy="842962"/>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2" name="直接连接符 353290"/>
          <p:cNvSpPr>
            <a:spLocks noChangeShapeType="1"/>
          </p:cNvSpPr>
          <p:nvPr/>
        </p:nvSpPr>
        <p:spPr bwMode="auto">
          <a:xfrm flipH="1" flipV="1">
            <a:off x="7983538" y="2395934"/>
            <a:ext cx="3175" cy="100330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3" name="直接连接符 353291"/>
          <p:cNvSpPr>
            <a:spLocks noChangeShapeType="1"/>
          </p:cNvSpPr>
          <p:nvPr/>
        </p:nvSpPr>
        <p:spPr bwMode="auto">
          <a:xfrm flipH="1" flipV="1">
            <a:off x="8272463" y="2275284"/>
            <a:ext cx="3175" cy="112395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4" name="直接连接符 353292"/>
          <p:cNvSpPr>
            <a:spLocks noChangeShapeType="1"/>
          </p:cNvSpPr>
          <p:nvPr/>
        </p:nvSpPr>
        <p:spPr bwMode="auto">
          <a:xfrm>
            <a:off x="5086350" y="3343672"/>
            <a:ext cx="1920875" cy="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sp>
        <p:nvSpPr>
          <p:cNvPr id="15" name="椭圆 353293"/>
          <p:cNvSpPr>
            <a:spLocks noChangeArrowheads="1"/>
          </p:cNvSpPr>
          <p:nvPr/>
        </p:nvSpPr>
        <p:spPr bwMode="auto">
          <a:xfrm>
            <a:off x="5854700" y="3013472"/>
            <a:ext cx="192088" cy="330200"/>
          </a:xfrm>
          <a:prstGeom prst="ellipse">
            <a:avLst/>
          </a:prstGeom>
          <a:solidFill>
            <a:srgbClr val="FFCCCC"/>
          </a:solidFill>
          <a:ln w="28575">
            <a:solidFill>
              <a:schemeClr val="tx2"/>
            </a:solidFill>
            <a:round/>
            <a:headEnd/>
            <a:tailEnd/>
          </a:ln>
        </p:spPr>
        <p:txBody>
          <a:bodyPr/>
          <a:lstStyle/>
          <a:p>
            <a:pPr algn="just" eaLnBrk="0" hangingPunct="0"/>
            <a:endParaRPr lang="zh-CN" altLang="en-US">
              <a:latin typeface="Times New Roman" panose="02020603050405020304" pitchFamily="18" charset="0"/>
            </a:endParaRPr>
          </a:p>
        </p:txBody>
      </p:sp>
      <p:sp>
        <p:nvSpPr>
          <p:cNvPr id="16" name="文本框 15"/>
          <p:cNvSpPr txBox="1"/>
          <p:nvPr/>
        </p:nvSpPr>
        <p:spPr>
          <a:xfrm>
            <a:off x="5546725" y="3359547"/>
            <a:ext cx="704850" cy="396875"/>
          </a:xfrm>
          <a:prstGeom prst="rect">
            <a:avLst/>
          </a:prstGeom>
          <a:solidFill>
            <a:srgbClr val="FFCCCC"/>
          </a:solidFill>
          <a:ln w="28575">
            <a:noFill/>
            <a:miter/>
          </a:ln>
        </p:spPr>
        <p:txBody>
          <a:bodyPr wrap="none">
            <a:spAutoFit/>
          </a:bodyPr>
          <a:lstStyle/>
          <a:p>
            <a:r>
              <a:rPr lang="en-US" altLang="zh-CN" sz="2000" b="1" noProof="1">
                <a:solidFill>
                  <a:schemeClr val="folHlink"/>
                </a:solidFill>
                <a:effectLst>
                  <a:outerShdw blurRad="38100" dist="38100" dir="2700000">
                    <a:srgbClr val="000000"/>
                  </a:outerShdw>
                </a:effectLst>
                <a:latin typeface="Times New Roman" pitchFamily="18" charset="0"/>
                <a:cs typeface="+mn-ea"/>
              </a:rPr>
              <a:t>fiber</a:t>
            </a:r>
            <a:endParaRPr lang="en-US" altLang="zh-CN" sz="2000" b="1" noProof="1">
              <a:solidFill>
                <a:schemeClr val="folHlink"/>
              </a:solidFill>
              <a:effectLst>
                <a:outerShdw blurRad="38100" dist="38100" dir="2700000">
                  <a:srgbClr val="000000"/>
                </a:outerShdw>
              </a:effectLst>
              <a:latin typeface="Times New Roman" pitchFamily="18" charset="0"/>
            </a:endParaRPr>
          </a:p>
        </p:txBody>
      </p:sp>
      <p:sp>
        <p:nvSpPr>
          <p:cNvPr id="17" name="文本框 16"/>
          <p:cNvSpPr txBox="1"/>
          <p:nvPr/>
        </p:nvSpPr>
        <p:spPr>
          <a:xfrm>
            <a:off x="659606" y="1068389"/>
            <a:ext cx="10971212" cy="1231106"/>
          </a:xfrm>
          <a:prstGeom prst="rect">
            <a:avLst/>
          </a:prstGeom>
          <a:solidFill>
            <a:schemeClr val="bg1"/>
          </a:solidFill>
          <a:ln w="9525">
            <a:noFill/>
            <a:miter/>
          </a:ln>
        </p:spPr>
        <p:txBody>
          <a:bodyPr wrap="square">
            <a:spAutoFit/>
          </a:bodyPr>
          <a:lstStyle/>
          <a:p>
            <a:pPr>
              <a:lnSpc>
                <a:spcPct val="110000"/>
              </a:lnSpc>
              <a:spcBef>
                <a:spcPct val="10000"/>
              </a:spcBef>
            </a:pPr>
            <a:r>
              <a:rPr lang="zh-CN" altLang="en-US" sz="2800" noProof="1">
                <a:solidFill>
                  <a:schemeClr val="folHlink"/>
                </a:solidFill>
                <a:latin typeface="Arial Black" pitchFamily="34" charset="0"/>
                <a:ea typeface="黑体" pitchFamily="2" charset="-122"/>
                <a:cs typeface="+mn-ea"/>
              </a:rPr>
              <a:t>特点</a:t>
            </a:r>
            <a:endParaRPr lang="zh-CN" altLang="en-US" sz="2800" noProof="1">
              <a:solidFill>
                <a:schemeClr val="folHlink"/>
              </a:solidFill>
              <a:latin typeface="Arial Black" pitchFamily="34" charset="0"/>
              <a:ea typeface="黑体" pitchFamily="2" charset="-122"/>
            </a:endParaRPr>
          </a:p>
          <a:p>
            <a:pPr>
              <a:lnSpc>
                <a:spcPct val="110000"/>
              </a:lnSpc>
              <a:spcBef>
                <a:spcPct val="10000"/>
              </a:spcBef>
              <a:buFont typeface="Arial" panose="020B0604020202020204" pitchFamily="34" charset="0"/>
              <a:buChar char="•"/>
            </a:pPr>
            <a:r>
              <a:rPr lang="zh-CN" altLang="en-US" noProof="1">
                <a:latin typeface="Arial Black" pitchFamily="34" charset="0"/>
                <a:ea typeface="黑体" pitchFamily="2" charset="-122"/>
                <a:cs typeface="+mn-ea"/>
              </a:rPr>
              <a:t>增益带宽宽（约</a:t>
            </a:r>
            <a:r>
              <a:rPr lang="en-US" altLang="zh-CN" noProof="1">
                <a:latin typeface="Arial Black" pitchFamily="34" charset="0"/>
                <a:ea typeface="黑体" pitchFamily="2" charset="-122"/>
                <a:cs typeface="+mn-ea"/>
              </a:rPr>
              <a:t>125nm</a:t>
            </a:r>
            <a:r>
              <a:rPr lang="zh-CN" altLang="en-US" noProof="1">
                <a:latin typeface="Arial Black" pitchFamily="34" charset="0"/>
                <a:ea typeface="黑体" pitchFamily="2" charset="-122"/>
                <a:cs typeface="+mn-ea"/>
              </a:rPr>
              <a:t>），影响其它信道功率</a:t>
            </a:r>
            <a:endParaRPr lang="zh-CN" altLang="en-US" noProof="1">
              <a:latin typeface="Arial Black" pitchFamily="34" charset="0"/>
              <a:ea typeface="黑体" pitchFamily="2" charset="-122"/>
            </a:endParaRPr>
          </a:p>
          <a:p>
            <a:pPr>
              <a:lnSpc>
                <a:spcPct val="110000"/>
              </a:lnSpc>
              <a:spcBef>
                <a:spcPct val="10000"/>
              </a:spcBef>
              <a:buFont typeface="Arial" panose="020B0604020202020204" pitchFamily="34" charset="0"/>
              <a:buChar char="•"/>
            </a:pPr>
            <a:r>
              <a:rPr lang="en-US" altLang="zh-CN" noProof="1">
                <a:latin typeface="Arial Black" pitchFamily="34" charset="0"/>
                <a:ea typeface="黑体" pitchFamily="2" charset="-122"/>
                <a:cs typeface="+mn-ea"/>
              </a:rPr>
              <a:t>WDM</a:t>
            </a:r>
            <a:r>
              <a:rPr lang="zh-CN" altLang="en-US" noProof="1">
                <a:latin typeface="Arial Black" pitchFamily="34" charset="0"/>
                <a:ea typeface="黑体" pitchFamily="2" charset="-122"/>
                <a:cs typeface="+mn-ea"/>
              </a:rPr>
              <a:t>系统中，较高频率的信号成为所有较低频率信号的泵浦源，频率最高的信道功率消耗最大。</a:t>
            </a:r>
            <a:endParaRPr lang="zh-CN" altLang="en-US" noProof="1">
              <a:latin typeface="Arial Black" pitchFamily="34" charset="0"/>
              <a:ea typeface="黑体" pitchFamily="2" charset="-122"/>
            </a:endParaRPr>
          </a:p>
        </p:txBody>
      </p:sp>
      <p:sp>
        <p:nvSpPr>
          <p:cNvPr id="18" name="文本框 17"/>
          <p:cNvSpPr txBox="1"/>
          <p:nvPr/>
        </p:nvSpPr>
        <p:spPr>
          <a:xfrm>
            <a:off x="7793037" y="266700"/>
            <a:ext cx="4314001" cy="523220"/>
          </a:xfrm>
          <a:prstGeom prst="rect">
            <a:avLst/>
          </a:prstGeom>
          <a:noFill/>
          <a:ln w="9525">
            <a:noFill/>
            <a:miter/>
          </a:ln>
        </p:spPr>
        <p:txBody>
          <a:bodyPr wrap="none">
            <a:spAutoFit/>
          </a:bodyPr>
          <a:lstStyle/>
          <a:p>
            <a:r>
              <a:rPr lang="zh-CN" altLang="en-US" sz="2800" kern="0" noProof="1">
                <a:solidFill>
                  <a:schemeClr val="tx2"/>
                </a:solidFill>
                <a:latin typeface="黑体" panose="02010609060101010101" pitchFamily="49" charset="-122"/>
                <a:ea typeface="黑体" panose="02010609060101010101" pitchFamily="49" charset="-122"/>
                <a:cs typeface="+mj-cs"/>
              </a:rPr>
              <a:t>三、受激喇曼散射（</a:t>
            </a:r>
            <a:r>
              <a:rPr lang="en-US" altLang="zh-CN" sz="2800" kern="0" noProof="1">
                <a:solidFill>
                  <a:schemeClr val="tx2"/>
                </a:solidFill>
                <a:latin typeface="黑体" panose="02010609060101010101" pitchFamily="49" charset="-122"/>
                <a:ea typeface="黑体" panose="02010609060101010101" pitchFamily="49" charset="-122"/>
                <a:cs typeface="+mj-cs"/>
              </a:rPr>
              <a:t>SRS</a:t>
            </a:r>
            <a:r>
              <a:rPr lang="zh-CN" altLang="en-US" sz="2800" kern="0" noProof="1" smtClean="0">
                <a:solidFill>
                  <a:schemeClr val="tx2"/>
                </a:solidFill>
                <a:latin typeface="黑体" panose="02010609060101010101" pitchFamily="49" charset="-122"/>
                <a:ea typeface="黑体" panose="02010609060101010101" pitchFamily="49" charset="-122"/>
                <a:cs typeface="+mj-cs"/>
              </a:rPr>
              <a:t>）</a:t>
            </a:r>
            <a:endParaRPr lang="zh-CN" altLang="en-US" sz="3200" b="1" noProof="1">
              <a:solidFill>
                <a:schemeClr val="hlink"/>
              </a:solidFill>
              <a:effectLst>
                <a:outerShdw blurRad="38100" dist="38100" dir="2700000">
                  <a:srgbClr val="C0C0C0"/>
                </a:outerShdw>
              </a:effectLst>
              <a:latin typeface="Arial Black" pitchFamily="34" charset="0"/>
              <a:ea typeface="黑体" pitchFamily="2" charset="-122"/>
            </a:endParaRPr>
          </a:p>
        </p:txBody>
      </p:sp>
    </p:spTree>
    <p:extLst>
      <p:ext uri="{BB962C8B-B14F-4D97-AF65-F5344CB8AC3E}">
        <p14:creationId xmlns:p14="http://schemas.microsoft.com/office/powerpoint/2010/main" val="270960233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98</a:t>
            </a:fld>
            <a:endParaRPr lang="en-US" altLang="zh-CN"/>
          </a:p>
        </p:txBody>
      </p:sp>
      <p:sp>
        <p:nvSpPr>
          <p:cNvPr id="3" name="矩形 2"/>
          <p:cNvSpPr/>
          <p:nvPr/>
        </p:nvSpPr>
        <p:spPr>
          <a:xfrm>
            <a:off x="8565218" y="282356"/>
            <a:ext cx="3595856" cy="523220"/>
          </a:xfrm>
          <a:prstGeom prst="rect">
            <a:avLst/>
          </a:prstGeom>
          <a:noFill/>
          <a:ln w="9525">
            <a:noFill/>
            <a:miter/>
          </a:ln>
        </p:spPr>
        <p:txBody>
          <a:bodyPr wrap="none">
            <a:spAutoFit/>
          </a:bodyPr>
          <a:lstStyle/>
          <a:p>
            <a:r>
              <a:rPr lang="en-US" altLang="zh-CN" sz="2800" kern="0" dirty="0">
                <a:solidFill>
                  <a:schemeClr val="tx2"/>
                </a:solidFill>
                <a:latin typeface="黑体" panose="02010609060101010101" pitchFamily="49" charset="-122"/>
                <a:ea typeface="黑体" panose="02010609060101010101" pitchFamily="49" charset="-122"/>
                <a:cs typeface="+mj-cs"/>
              </a:rPr>
              <a:t>3.4.3  </a:t>
            </a:r>
            <a:r>
              <a:rPr lang="zh-CN" altLang="en-US" sz="2800" kern="0" dirty="0">
                <a:solidFill>
                  <a:schemeClr val="tx2"/>
                </a:solidFill>
                <a:latin typeface="黑体" panose="02010609060101010101" pitchFamily="49" charset="-122"/>
                <a:ea typeface="黑体" panose="02010609060101010101" pitchFamily="49" charset="-122"/>
                <a:cs typeface="+mj-cs"/>
              </a:rPr>
              <a:t>非线性折射率</a:t>
            </a:r>
          </a:p>
        </p:txBody>
      </p:sp>
      <p:sp>
        <p:nvSpPr>
          <p:cNvPr id="4" name="文本框 3"/>
          <p:cNvSpPr txBox="1"/>
          <p:nvPr/>
        </p:nvSpPr>
        <p:spPr>
          <a:xfrm>
            <a:off x="981075" y="1205012"/>
            <a:ext cx="8381946" cy="369332"/>
          </a:xfrm>
          <a:prstGeom prst="rect">
            <a:avLst/>
          </a:prstGeom>
          <a:noFill/>
          <a:ln w="9525">
            <a:noFill/>
            <a:miter/>
          </a:ln>
        </p:spPr>
        <p:txBody>
          <a:bodyPr wrap="square">
            <a:spAutoFit/>
          </a:bodyPr>
          <a:lstStyle/>
          <a:p>
            <a:r>
              <a:rPr lang="zh-CN" altLang="en-US" noProof="1">
                <a:latin typeface="Arial Black" pitchFamily="34" charset="0"/>
                <a:ea typeface="黑体" pitchFamily="2" charset="-122"/>
                <a:cs typeface="+mn-ea"/>
              </a:rPr>
              <a:t>在较高入射光功率下，纤芯折射率应表示为：</a:t>
            </a:r>
            <a:r>
              <a:rPr lang="en-US" altLang="zh-CN" noProof="1">
                <a:latin typeface="Arial Black" pitchFamily="34" charset="0"/>
                <a:ea typeface="黑体" pitchFamily="2" charset="-122"/>
                <a:cs typeface="+mn-ea"/>
              </a:rPr>
              <a:t>(</a:t>
            </a:r>
            <a:r>
              <a:rPr lang="zh-CN" altLang="en-US" noProof="1">
                <a:latin typeface="Arial Black" pitchFamily="34" charset="0"/>
                <a:ea typeface="黑体" pitchFamily="2" charset="-122"/>
                <a:cs typeface="+mn-ea"/>
              </a:rPr>
              <a:t>光场线偏振，光脉冲宽度</a:t>
            </a:r>
            <a:r>
              <a:rPr lang="en-US" altLang="zh-CN" noProof="1">
                <a:latin typeface="Arial Black" pitchFamily="34" charset="0"/>
                <a:ea typeface="黑体" pitchFamily="2" charset="-122"/>
                <a:cs typeface="+mn-ea"/>
              </a:rPr>
              <a:t>&gt;1ps)</a:t>
            </a:r>
            <a:endParaRPr lang="en-US" altLang="zh-CN" noProof="1">
              <a:latin typeface="Arial Black" pitchFamily="34" charset="0"/>
              <a:ea typeface="黑体" pitchFamily="2" charset="-122"/>
            </a:endParaRPr>
          </a:p>
        </p:txBody>
      </p:sp>
      <p:graphicFrame>
        <p:nvGraphicFramePr>
          <p:cNvPr id="5" name="对象 355331"/>
          <p:cNvGraphicFramePr>
            <a:graphicFrameLocks/>
          </p:cNvGraphicFramePr>
          <p:nvPr>
            <p:extLst>
              <p:ext uri="{D42A27DB-BD31-4B8C-83A1-F6EECF244321}">
                <p14:modId xmlns:p14="http://schemas.microsoft.com/office/powerpoint/2010/main" val="2409401180"/>
              </p:ext>
            </p:extLst>
          </p:nvPr>
        </p:nvGraphicFramePr>
        <p:xfrm>
          <a:off x="3352746" y="1912884"/>
          <a:ext cx="6172200" cy="857250"/>
        </p:xfrm>
        <a:graphic>
          <a:graphicData uri="http://schemas.openxmlformats.org/presentationml/2006/ole">
            <mc:AlternateContent xmlns:mc="http://schemas.openxmlformats.org/markup-compatibility/2006">
              <mc:Choice xmlns:v="urn:schemas-microsoft-com:vml" Requires="v">
                <p:oleObj spid="_x0000_s18439" r:id="rId3" imgW="1524317" imgH="279717" progId="Equation.3">
                  <p:embed/>
                </p:oleObj>
              </mc:Choice>
              <mc:Fallback>
                <p:oleObj r:id="rId3" imgW="1524317" imgH="279717" progId="Equation.3">
                  <p:embed/>
                  <p:pic>
                    <p:nvPicPr>
                      <p:cNvPr id="126979" name="对象 35533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746" y="1912884"/>
                        <a:ext cx="6172200" cy="857250"/>
                      </a:xfrm>
                      <a:prstGeom prst="rect">
                        <a:avLst/>
                      </a:prstGeom>
                      <a:solidFill>
                        <a:srgbClr val="99FF99"/>
                      </a:solidFill>
                      <a:ln>
                        <a:noFill/>
                      </a:ln>
                      <a:extLs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6" name="云形标注 5"/>
          <p:cNvSpPr/>
          <p:nvPr/>
        </p:nvSpPr>
        <p:spPr>
          <a:xfrm>
            <a:off x="2438346" y="2979684"/>
            <a:ext cx="2133600" cy="1295400"/>
          </a:xfrm>
          <a:prstGeom prst="cloudCallout">
            <a:avLst>
              <a:gd name="adj1" fmla="val 51190"/>
              <a:gd name="adj2" fmla="val -119731"/>
            </a:avLst>
          </a:prstGeom>
          <a:noFill/>
          <a:ln w="28575" cap="sq" cmpd="sng">
            <a:solidFill>
              <a:schemeClr val="folHlink"/>
            </a:solidFill>
            <a:prstDash val="solid"/>
            <a:headEnd type="none" w="sm" len="sm"/>
            <a:tailEnd type="none" w="sm" len="sm"/>
          </a:ln>
        </p:spPr>
        <p:txBody>
          <a:bodyPr/>
          <a:lstStyle/>
          <a:p>
            <a:pPr algn="ctr">
              <a:buClr>
                <a:srgbClr val="000000"/>
              </a:buClr>
            </a:pPr>
            <a:r>
              <a:rPr lang="zh-CN" altLang="en-US" sz="2000" noProof="1">
                <a:solidFill>
                  <a:schemeClr val="folHlink"/>
                </a:solidFill>
                <a:latin typeface="Arial Black" pitchFamily="34" charset="0"/>
                <a:ea typeface="黑体" pitchFamily="2" charset="-122"/>
                <a:cs typeface="+mn-ea"/>
              </a:rPr>
              <a:t>光场幅度的有效值或均方根</a:t>
            </a:r>
            <a:endParaRPr lang="zh-CN" altLang="en-US" sz="2000" noProof="1">
              <a:solidFill>
                <a:schemeClr val="folHlink"/>
              </a:solidFill>
              <a:latin typeface="Arial Black" pitchFamily="34" charset="0"/>
              <a:ea typeface="黑体" pitchFamily="2" charset="-122"/>
            </a:endParaRPr>
          </a:p>
        </p:txBody>
      </p:sp>
      <p:sp>
        <p:nvSpPr>
          <p:cNvPr id="7" name="云形标注 6"/>
          <p:cNvSpPr/>
          <p:nvPr/>
        </p:nvSpPr>
        <p:spPr>
          <a:xfrm>
            <a:off x="4800546" y="2903484"/>
            <a:ext cx="1676400" cy="914400"/>
          </a:xfrm>
          <a:prstGeom prst="cloudCallout">
            <a:avLst>
              <a:gd name="adj1" fmla="val 64394"/>
              <a:gd name="adj2" fmla="val -150176"/>
            </a:avLst>
          </a:prstGeom>
          <a:noFill/>
          <a:ln w="28575" cap="sq" cmpd="sng">
            <a:solidFill>
              <a:schemeClr val="folHlink"/>
            </a:solidFill>
            <a:prstDash val="solid"/>
            <a:headEnd type="none" w="sm" len="sm"/>
            <a:tailEnd type="none" w="sm" len="sm"/>
          </a:ln>
        </p:spPr>
        <p:txBody>
          <a:bodyPr/>
          <a:lstStyle/>
          <a:p>
            <a:pPr algn="ctr">
              <a:buClr>
                <a:srgbClr val="000000"/>
              </a:buClr>
            </a:pPr>
            <a:r>
              <a:rPr lang="zh-CN" altLang="en-US" sz="2000" noProof="1">
                <a:solidFill>
                  <a:schemeClr val="folHlink"/>
                </a:solidFill>
                <a:latin typeface="Arial Black" pitchFamily="34" charset="0"/>
                <a:ea typeface="黑体" pitchFamily="2" charset="-122"/>
                <a:cs typeface="+mn-ea"/>
              </a:rPr>
              <a:t>线性折射率</a:t>
            </a:r>
            <a:endParaRPr lang="zh-CN" altLang="en-US" sz="2000" noProof="1">
              <a:solidFill>
                <a:schemeClr val="folHlink"/>
              </a:solidFill>
              <a:latin typeface="Arial Black" pitchFamily="34" charset="0"/>
              <a:ea typeface="黑体" pitchFamily="2" charset="-122"/>
            </a:endParaRPr>
          </a:p>
        </p:txBody>
      </p:sp>
      <p:sp>
        <p:nvSpPr>
          <p:cNvPr id="8" name="云形标注 7"/>
          <p:cNvSpPr/>
          <p:nvPr/>
        </p:nvSpPr>
        <p:spPr>
          <a:xfrm>
            <a:off x="7315146" y="2979684"/>
            <a:ext cx="2743200" cy="990600"/>
          </a:xfrm>
          <a:prstGeom prst="cloudCallout">
            <a:avLst>
              <a:gd name="adj1" fmla="val -18111"/>
              <a:gd name="adj2" fmla="val -146472"/>
            </a:avLst>
          </a:prstGeom>
          <a:noFill/>
          <a:ln w="28575" cap="sq" cmpd="sng">
            <a:solidFill>
              <a:schemeClr val="folHlink"/>
            </a:solidFill>
            <a:prstDash val="solid"/>
            <a:headEnd type="none" w="sm" len="sm"/>
            <a:tailEnd type="none" w="sm" len="sm"/>
          </a:ln>
        </p:spPr>
        <p:txBody>
          <a:bodyPr/>
          <a:lstStyle/>
          <a:p>
            <a:pPr algn="ctr">
              <a:buClr>
                <a:srgbClr val="000000"/>
              </a:buClr>
            </a:pPr>
            <a:r>
              <a:rPr lang="zh-CN" altLang="en-US" sz="2000" noProof="1">
                <a:solidFill>
                  <a:schemeClr val="folHlink"/>
                </a:solidFill>
                <a:latin typeface="Arial Black" pitchFamily="34" charset="0"/>
                <a:ea typeface="黑体" pitchFamily="2" charset="-122"/>
                <a:cs typeface="+mn-ea"/>
              </a:rPr>
              <a:t>非线性折射率或</a:t>
            </a:r>
            <a:r>
              <a:rPr lang="en-US" altLang="zh-CN" sz="2000" noProof="1">
                <a:solidFill>
                  <a:schemeClr val="folHlink"/>
                </a:solidFill>
                <a:latin typeface="Arial Black" pitchFamily="34" charset="0"/>
                <a:ea typeface="黑体" pitchFamily="2" charset="-122"/>
                <a:cs typeface="+mn-ea"/>
              </a:rPr>
              <a:t>Kerr</a:t>
            </a:r>
            <a:r>
              <a:rPr lang="zh-CN" altLang="en-US" sz="2000" noProof="1">
                <a:solidFill>
                  <a:schemeClr val="folHlink"/>
                </a:solidFill>
                <a:latin typeface="Arial Black" pitchFamily="34" charset="0"/>
                <a:ea typeface="黑体" pitchFamily="2" charset="-122"/>
                <a:cs typeface="+mn-ea"/>
              </a:rPr>
              <a:t>系数</a:t>
            </a:r>
            <a:endParaRPr lang="zh-CN" altLang="en-US" sz="2000" noProof="1">
              <a:solidFill>
                <a:schemeClr val="folHlink"/>
              </a:solidFill>
              <a:latin typeface="Arial Black" pitchFamily="34" charset="0"/>
              <a:ea typeface="黑体" pitchFamily="2" charset="-122"/>
            </a:endParaRPr>
          </a:p>
        </p:txBody>
      </p:sp>
      <p:sp>
        <p:nvSpPr>
          <p:cNvPr id="9" name="文本框 8"/>
          <p:cNvSpPr txBox="1"/>
          <p:nvPr/>
        </p:nvSpPr>
        <p:spPr>
          <a:xfrm>
            <a:off x="1790646" y="4845675"/>
            <a:ext cx="8763054" cy="369332"/>
          </a:xfrm>
          <a:prstGeom prst="rect">
            <a:avLst/>
          </a:prstGeom>
          <a:solidFill>
            <a:srgbClr val="FFFF99"/>
          </a:solidFill>
          <a:ln w="12700">
            <a:noFill/>
            <a:miter/>
          </a:ln>
          <a:effectLst>
            <a:outerShdw dist="89803" dir="2699999" algn="ctr" rotWithShape="0">
              <a:schemeClr val="bg2">
                <a:alpha val="50000"/>
              </a:schemeClr>
            </a:outerShdw>
          </a:effectLst>
        </p:spPr>
        <p:txBody>
          <a:bodyPr wrap="square">
            <a:spAutoFit/>
          </a:bodyPr>
          <a:lstStyle/>
          <a:p>
            <a:pPr>
              <a:spcBef>
                <a:spcPct val="50000"/>
              </a:spcBef>
              <a:buClr>
                <a:srgbClr val="000000"/>
              </a:buClr>
            </a:pPr>
            <a:r>
              <a:rPr lang="zh-CN" altLang="en-US" noProof="1">
                <a:latin typeface="Arial Black" pitchFamily="34" charset="0"/>
                <a:ea typeface="黑体" pitchFamily="2" charset="-122"/>
                <a:cs typeface="+mn-ea"/>
              </a:rPr>
              <a:t>折射率的非线性影响一般很小。但光纤中大部分非线性效应都起源于非线性折射率。</a:t>
            </a:r>
            <a:endParaRPr lang="zh-CN" altLang="en-US" noProof="1">
              <a:latin typeface="Arial Black" pitchFamily="34" charset="0"/>
              <a:ea typeface="黑体" pitchFamily="2" charset="-122"/>
            </a:endParaRPr>
          </a:p>
        </p:txBody>
      </p:sp>
    </p:spTree>
    <p:extLst>
      <p:ext uri="{BB962C8B-B14F-4D97-AF65-F5344CB8AC3E}">
        <p14:creationId xmlns:p14="http://schemas.microsoft.com/office/powerpoint/2010/main" val="90990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7E4F5E6F-7853-428F-BD3C-F803388FCE5A}" type="slidenum">
              <a:rPr lang="en-US" altLang="zh-CN" smtClean="0"/>
              <a:pPr>
                <a:defRPr/>
              </a:pPr>
              <a:t>99</a:t>
            </a:fld>
            <a:endParaRPr lang="en-US" altLang="zh-CN"/>
          </a:p>
        </p:txBody>
      </p:sp>
      <p:sp>
        <p:nvSpPr>
          <p:cNvPr id="3" name="标题 356353"/>
          <p:cNvSpPr txBox="1">
            <a:spLocks noChangeArrowheads="1"/>
          </p:cNvSpPr>
          <p:nvPr/>
        </p:nvSpPr>
        <p:spPr>
          <a:xfrm>
            <a:off x="8610090" y="307182"/>
            <a:ext cx="3432175" cy="11430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zh-CN" altLang="en-US" sz="2800" kern="0" dirty="0">
                <a:latin typeface="黑体" panose="02010609060101010101" pitchFamily="49" charset="-122"/>
                <a:ea typeface="黑体" panose="02010609060101010101" pitchFamily="49" charset="-122"/>
              </a:rPr>
              <a:t>四、自相位调制</a:t>
            </a:r>
            <a:r>
              <a:rPr lang="en-US" altLang="zh-CN" sz="2800" kern="0" dirty="0">
                <a:latin typeface="黑体" panose="02010609060101010101" pitchFamily="49" charset="-122"/>
                <a:ea typeface="黑体" panose="02010609060101010101" pitchFamily="49" charset="-122"/>
              </a:rPr>
              <a:t>SPM</a:t>
            </a:r>
          </a:p>
        </p:txBody>
      </p:sp>
      <p:sp>
        <p:nvSpPr>
          <p:cNvPr id="4" name="文本占位符 356354"/>
          <p:cNvSpPr txBox="1">
            <a:spLocks noChangeArrowheads="1"/>
          </p:cNvSpPr>
          <p:nvPr/>
        </p:nvSpPr>
        <p:spPr>
          <a:xfrm>
            <a:off x="1238249" y="1131889"/>
            <a:ext cx="9257280" cy="12192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zh-CN" altLang="en-US" sz="1800" kern="0" dirty="0" smtClean="0"/>
              <a:t>折射率非线性分量的出现将引起导模传播常数的变化，使传播常数增加了一附加项：</a:t>
            </a:r>
          </a:p>
        </p:txBody>
      </p:sp>
      <p:graphicFrame>
        <p:nvGraphicFramePr>
          <p:cNvPr id="5" name="对象 4"/>
          <p:cNvGraphicFramePr>
            <a:graphicFrameLocks/>
          </p:cNvGraphicFramePr>
          <p:nvPr>
            <p:extLst>
              <p:ext uri="{D42A27DB-BD31-4B8C-83A1-F6EECF244321}">
                <p14:modId xmlns:p14="http://schemas.microsoft.com/office/powerpoint/2010/main" val="2465228477"/>
              </p:ext>
            </p:extLst>
          </p:nvPr>
        </p:nvGraphicFramePr>
        <p:xfrm>
          <a:off x="4495290" y="2798763"/>
          <a:ext cx="2590800" cy="990600"/>
        </p:xfrm>
        <a:graphic>
          <a:graphicData uri="http://schemas.openxmlformats.org/presentationml/2006/ole">
            <mc:AlternateContent xmlns:mc="http://schemas.openxmlformats.org/markup-compatibility/2006">
              <mc:Choice xmlns:v="urn:schemas-microsoft-com:vml" Requires="v">
                <p:oleObj spid="_x0000_s19468" r:id="rId3" imgW="749292" imgH="444624" progId="Equation.3">
                  <p:embed/>
                </p:oleObj>
              </mc:Choice>
              <mc:Fallback>
                <p:oleObj r:id="rId3" imgW="749292" imgH="444624" progId="Equation.3">
                  <p:embed/>
                  <p:pic>
                    <p:nvPicPr>
                      <p:cNvPr id="356356" name="对象 35635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290" y="2798763"/>
                        <a:ext cx="2590800" cy="990600"/>
                      </a:xfrm>
                      <a:prstGeom prst="rect">
                        <a:avLst/>
                      </a:prstGeom>
                      <a:solidFill>
                        <a:srgbClr val="C5FFF0"/>
                      </a:solidFill>
                      <a:ln>
                        <a:noFill/>
                      </a:ln>
                      <a:extLs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nvGrpSpPr>
          <p:cNvPr id="6" name="组合 5"/>
          <p:cNvGrpSpPr>
            <a:grpSpLocks/>
          </p:cNvGrpSpPr>
          <p:nvPr/>
        </p:nvGrpSpPr>
        <p:grpSpPr bwMode="auto">
          <a:xfrm>
            <a:off x="6857490" y="3027363"/>
            <a:ext cx="1752600" cy="701675"/>
            <a:chOff x="4416" y="2400"/>
            <a:chExt cx="1104" cy="442"/>
          </a:xfrm>
        </p:grpSpPr>
        <p:sp>
          <p:nvSpPr>
            <p:cNvPr id="7" name="文本框 6"/>
            <p:cNvSpPr txBox="1"/>
            <p:nvPr/>
          </p:nvSpPr>
          <p:spPr>
            <a:xfrm>
              <a:off x="4608" y="2400"/>
              <a:ext cx="912" cy="442"/>
            </a:xfrm>
            <a:prstGeom prst="rect">
              <a:avLst/>
            </a:prstGeom>
            <a:solidFill>
              <a:srgbClr val="FFFF99"/>
            </a:solidFill>
            <a:ln w="12700">
              <a:noFill/>
              <a:miter/>
            </a:ln>
          </p:spPr>
          <p:txBody>
            <a:bodyPr>
              <a:spAutoFit/>
            </a:bodyPr>
            <a:lstStyle/>
            <a:p>
              <a:pPr algn="ctr">
                <a:spcBef>
                  <a:spcPct val="50000"/>
                </a:spcBef>
                <a:buClr>
                  <a:srgbClr val="000000"/>
                </a:buClr>
              </a:pPr>
              <a:r>
                <a:rPr lang="zh-CN" altLang="en-US" sz="2000" noProof="1">
                  <a:latin typeface="Arial Black" pitchFamily="34" charset="0"/>
                  <a:ea typeface="黑体" pitchFamily="2" charset="-122"/>
                  <a:cs typeface="+mn-ea"/>
                </a:rPr>
                <a:t>光纤有效截面积</a:t>
              </a:r>
              <a:endParaRPr lang="zh-CN" altLang="en-US" sz="2000" noProof="1">
                <a:latin typeface="Arial Black" pitchFamily="34" charset="0"/>
                <a:ea typeface="黑体" pitchFamily="2" charset="-122"/>
              </a:endParaRPr>
            </a:p>
          </p:txBody>
        </p:sp>
        <p:sp>
          <p:nvSpPr>
            <p:cNvPr id="8" name="直接连接符 356358"/>
            <p:cNvSpPr>
              <a:spLocks noChangeShapeType="1"/>
            </p:cNvSpPr>
            <p:nvPr/>
          </p:nvSpPr>
          <p:spPr bwMode="auto">
            <a:xfrm flipH="1">
              <a:off x="4416" y="2688"/>
              <a:ext cx="288" cy="0"/>
            </a:xfrm>
            <a:prstGeom prst="line">
              <a:avLst/>
            </a:prstGeom>
            <a:noFill/>
            <a:ln w="38100" cap="sq">
              <a:solidFill>
                <a:schemeClr val="folHlink"/>
              </a:solidFill>
              <a:round/>
              <a:headEnd type="none" w="sm" len="sm"/>
              <a:tailEnd type="triangle" w="med" len="med"/>
            </a:ln>
            <a:extLst>
              <a:ext uri="{909E8E84-426E-40DD-AFC4-6F175D3DCCD1}">
                <a14:hiddenFill xmlns:a14="http://schemas.microsoft.com/office/drawing/2010/main">
                  <a:noFill/>
                </a14:hiddenFill>
              </a:ext>
            </a:extLst>
          </p:spPr>
          <p:txBody>
            <a:bodyPr/>
            <a:lstStyle/>
            <a:p>
              <a:pPr algn="just" eaLnBrk="0" hangingPunct="0"/>
              <a:endParaRPr lang="zh-CN" altLang="en-US">
                <a:latin typeface="Times New Roman" panose="02020603050405020304" pitchFamily="18" charset="0"/>
              </a:endParaRPr>
            </a:p>
          </p:txBody>
        </p:sp>
      </p:grpSp>
      <p:sp>
        <p:nvSpPr>
          <p:cNvPr id="9" name="文本框 8"/>
          <p:cNvSpPr txBox="1"/>
          <p:nvPr/>
        </p:nvSpPr>
        <p:spPr>
          <a:xfrm>
            <a:off x="854103" y="4414838"/>
            <a:ext cx="10025573" cy="962892"/>
          </a:xfrm>
          <a:prstGeom prst="rect">
            <a:avLst/>
          </a:prstGeom>
          <a:noFill/>
          <a:ln w="9525">
            <a:noFill/>
            <a:miter/>
          </a:ln>
        </p:spPr>
        <p:txBody>
          <a:bodyPr wrap="square">
            <a:spAutoFit/>
          </a:bodyPr>
          <a:lstStyle/>
          <a:p>
            <a:pPr marL="0" lvl="1">
              <a:lnSpc>
                <a:spcPct val="150000"/>
              </a:lnSpc>
              <a:spcBef>
                <a:spcPct val="50000"/>
              </a:spcBef>
            </a:pPr>
            <a:r>
              <a:rPr lang="zh-CN" altLang="en-US" sz="2000" noProof="1">
                <a:latin typeface="Arial Black" pitchFamily="34" charset="0"/>
                <a:ea typeface="黑体" pitchFamily="2" charset="-122"/>
                <a:cs typeface="+mn-ea"/>
              </a:rPr>
              <a:t>由模场自己产生的非线性效应而引起的非线性相移称为</a:t>
            </a:r>
            <a:r>
              <a:rPr lang="zh-CN" altLang="en-US" sz="2000" noProof="1">
                <a:solidFill>
                  <a:srgbClr val="FF0000"/>
                </a:solidFill>
                <a:latin typeface="Arial Black" pitchFamily="34" charset="0"/>
                <a:ea typeface="黑体" pitchFamily="2" charset="-122"/>
                <a:cs typeface="+mn-ea"/>
              </a:rPr>
              <a:t>自相位调制</a:t>
            </a:r>
            <a:r>
              <a:rPr lang="zh-CN" altLang="en-US" sz="2000" noProof="1">
                <a:latin typeface="Arial Black" pitchFamily="34" charset="0"/>
                <a:ea typeface="黑体" pitchFamily="2" charset="-122"/>
                <a:cs typeface="+mn-ea"/>
              </a:rPr>
              <a:t>，信号光强的瞬间变化引起其自身的相位调制</a:t>
            </a:r>
            <a:r>
              <a:rPr lang="zh-CN" altLang="en-US" sz="2000" noProof="1" smtClean="0">
                <a:latin typeface="Arial Black" pitchFamily="34" charset="0"/>
                <a:ea typeface="黑体" pitchFamily="2" charset="-122"/>
                <a:cs typeface="+mn-ea"/>
              </a:rPr>
              <a:t>。</a:t>
            </a:r>
            <a:endParaRPr lang="zh-CN" altLang="en-US" sz="2000" noProof="1">
              <a:latin typeface="Arial Black" pitchFamily="34" charset="0"/>
              <a:ea typeface="黑体" pitchFamily="2" charset="-122"/>
            </a:endParaRPr>
          </a:p>
        </p:txBody>
      </p:sp>
      <p:grpSp>
        <p:nvGrpSpPr>
          <p:cNvPr id="10" name="组合 9"/>
          <p:cNvGrpSpPr>
            <a:grpSpLocks/>
          </p:cNvGrpSpPr>
          <p:nvPr/>
        </p:nvGrpSpPr>
        <p:grpSpPr bwMode="auto">
          <a:xfrm>
            <a:off x="1599690" y="1046163"/>
            <a:ext cx="4267200" cy="1295400"/>
            <a:chOff x="1104" y="1152"/>
            <a:chExt cx="2688" cy="816"/>
          </a:xfrm>
        </p:grpSpPr>
        <p:graphicFrame>
          <p:nvGraphicFramePr>
            <p:cNvPr id="11" name="对象 356361"/>
            <p:cNvGraphicFramePr>
              <a:graphicFrameLocks/>
            </p:cNvGraphicFramePr>
            <p:nvPr/>
          </p:nvGraphicFramePr>
          <p:xfrm>
            <a:off x="1104" y="1488"/>
            <a:ext cx="2688" cy="480"/>
          </p:xfrm>
          <a:graphic>
            <a:graphicData uri="http://schemas.openxmlformats.org/presentationml/2006/ole">
              <mc:AlternateContent xmlns:mc="http://schemas.openxmlformats.org/markup-compatibility/2006">
                <mc:Choice xmlns:v="urn:schemas-microsoft-com:vml" Requires="v">
                  <p:oleObj spid="_x0000_s19469" r:id="rId5" imgW="749617" imgH="228917" progId="Equation.3">
                    <p:embed/>
                  </p:oleObj>
                </mc:Choice>
                <mc:Fallback>
                  <p:oleObj r:id="rId5" imgW="749617" imgH="228917" progId="Equation.3">
                    <p:embed/>
                    <p:pic>
                      <p:nvPicPr>
                        <p:cNvPr id="128009" name="对象 35636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4" y="1488"/>
                          <a:ext cx="2688" cy="480"/>
                        </a:xfrm>
                        <a:prstGeom prst="rect">
                          <a:avLst/>
                        </a:prstGeom>
                        <a:solidFill>
                          <a:srgbClr val="C5FFF0"/>
                        </a:solidFill>
                        <a:ln>
                          <a:noFill/>
                        </a:ln>
                        <a:extLs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2" name="椭圆 356362"/>
            <p:cNvSpPr>
              <a:spLocks noChangeArrowheads="1"/>
            </p:cNvSpPr>
            <p:nvPr/>
          </p:nvSpPr>
          <p:spPr bwMode="auto">
            <a:xfrm>
              <a:off x="2880" y="1152"/>
              <a:ext cx="864" cy="336"/>
            </a:xfrm>
            <a:prstGeom prst="ellipse">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p>
              <a:pPr algn="just" eaLnBrk="0" hangingPunct="0"/>
              <a:endParaRPr lang="zh-CN" altLang="en-US">
                <a:latin typeface="Times New Roman" panose="02020603050405020304" pitchFamily="18" charset="0"/>
              </a:endParaRPr>
            </a:p>
          </p:txBody>
        </p:sp>
        <p:sp>
          <p:nvSpPr>
            <p:cNvPr id="13" name="下箭头 356363"/>
            <p:cNvSpPr>
              <a:spLocks noChangeArrowheads="1"/>
            </p:cNvSpPr>
            <p:nvPr/>
          </p:nvSpPr>
          <p:spPr bwMode="auto">
            <a:xfrm>
              <a:off x="3168" y="1440"/>
              <a:ext cx="306" cy="144"/>
            </a:xfrm>
            <a:prstGeom prst="downArrow">
              <a:avLst>
                <a:gd name="adj1" fmla="val 50000"/>
                <a:gd name="adj2" fmla="val 25000"/>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zh-CN" altLang="en-US">
                <a:latin typeface="Times New Roman" panose="02020603050405020304" pitchFamily="18" charset="0"/>
              </a:endParaRPr>
            </a:p>
          </p:txBody>
        </p:sp>
      </p:grpSp>
      <p:sp>
        <p:nvSpPr>
          <p:cNvPr id="14" name="云形标注 13"/>
          <p:cNvSpPr/>
          <p:nvPr/>
        </p:nvSpPr>
        <p:spPr>
          <a:xfrm>
            <a:off x="304290" y="2493963"/>
            <a:ext cx="2438400" cy="990600"/>
          </a:xfrm>
          <a:prstGeom prst="cloudCallout">
            <a:avLst>
              <a:gd name="adj1" fmla="val 79231"/>
              <a:gd name="adj2" fmla="val -84296"/>
            </a:avLst>
          </a:prstGeom>
          <a:noFill/>
          <a:ln w="28575" cap="sq" cmpd="sng">
            <a:solidFill>
              <a:schemeClr val="folHlink"/>
            </a:solidFill>
            <a:prstDash val="solid"/>
            <a:headEnd type="none" w="sm" len="sm"/>
            <a:tailEnd type="none" w="sm" len="sm"/>
          </a:ln>
        </p:spPr>
        <p:txBody>
          <a:bodyPr/>
          <a:lstStyle/>
          <a:p>
            <a:pPr algn="ctr">
              <a:buClr>
                <a:srgbClr val="000000"/>
              </a:buClr>
            </a:pPr>
            <a:r>
              <a:rPr lang="zh-CN" altLang="en-US" sz="2200" noProof="1">
                <a:solidFill>
                  <a:schemeClr val="folHlink"/>
                </a:solidFill>
                <a:latin typeface="Arial Black" pitchFamily="34" charset="0"/>
                <a:ea typeface="黑体" pitchFamily="2" charset="-122"/>
                <a:cs typeface="+mn-ea"/>
              </a:rPr>
              <a:t>线性传输时的传播常数</a:t>
            </a:r>
            <a:endParaRPr lang="zh-CN" altLang="en-US" sz="2200" noProof="1">
              <a:solidFill>
                <a:schemeClr val="folHlink"/>
              </a:solidFill>
              <a:latin typeface="Arial Black" pitchFamily="34" charset="0"/>
              <a:ea typeface="黑体" pitchFamily="2" charset="-122"/>
            </a:endParaRPr>
          </a:p>
        </p:txBody>
      </p:sp>
      <p:sp>
        <p:nvSpPr>
          <p:cNvPr id="15" name="云形标注 14"/>
          <p:cNvSpPr/>
          <p:nvPr/>
        </p:nvSpPr>
        <p:spPr>
          <a:xfrm>
            <a:off x="2895090" y="2417763"/>
            <a:ext cx="1676400" cy="990600"/>
          </a:xfrm>
          <a:prstGeom prst="cloudCallout">
            <a:avLst>
              <a:gd name="adj1" fmla="val 61079"/>
              <a:gd name="adj2" fmla="val -73880"/>
            </a:avLst>
          </a:prstGeom>
          <a:noFill/>
          <a:ln w="28575" cap="sq" cmpd="sng">
            <a:solidFill>
              <a:schemeClr val="folHlink"/>
            </a:solidFill>
            <a:prstDash val="solid"/>
            <a:headEnd type="none" w="sm" len="sm"/>
            <a:tailEnd type="none" w="sm" len="sm"/>
          </a:ln>
        </p:spPr>
        <p:txBody>
          <a:bodyPr/>
          <a:lstStyle/>
          <a:p>
            <a:pPr algn="ctr">
              <a:buClr>
                <a:srgbClr val="000000"/>
              </a:buClr>
            </a:pPr>
            <a:r>
              <a:rPr lang="zh-CN" altLang="en-US" sz="2200" noProof="1">
                <a:solidFill>
                  <a:schemeClr val="folHlink"/>
                </a:solidFill>
                <a:latin typeface="Arial Black" pitchFamily="34" charset="0"/>
                <a:ea typeface="黑体" pitchFamily="2" charset="-122"/>
                <a:cs typeface="+mn-ea"/>
              </a:rPr>
              <a:t>非线性系数</a:t>
            </a:r>
            <a:endParaRPr lang="zh-CN" altLang="en-US" sz="2200" noProof="1">
              <a:solidFill>
                <a:schemeClr val="folHlink"/>
              </a:solidFill>
              <a:latin typeface="Arial Black" pitchFamily="34" charset="0"/>
              <a:ea typeface="黑体" pitchFamily="2" charset="-122"/>
            </a:endParaRPr>
          </a:p>
        </p:txBody>
      </p:sp>
      <p:sp>
        <p:nvSpPr>
          <p:cNvPr id="16" name="云形标注 15"/>
          <p:cNvSpPr/>
          <p:nvPr/>
        </p:nvSpPr>
        <p:spPr>
          <a:xfrm>
            <a:off x="6400290" y="1808163"/>
            <a:ext cx="2133600" cy="990600"/>
          </a:xfrm>
          <a:prstGeom prst="cloudCallout">
            <a:avLst>
              <a:gd name="adj1" fmla="val -96949"/>
              <a:gd name="adj2" fmla="val -19231"/>
            </a:avLst>
          </a:prstGeom>
          <a:noFill/>
          <a:ln w="28575" cap="sq" cmpd="sng">
            <a:solidFill>
              <a:schemeClr val="folHlink"/>
            </a:solidFill>
            <a:prstDash val="solid"/>
            <a:headEnd type="none" w="sm" len="sm"/>
            <a:tailEnd type="none" w="sm" len="sm"/>
          </a:ln>
        </p:spPr>
        <p:txBody>
          <a:bodyPr/>
          <a:lstStyle/>
          <a:p>
            <a:pPr algn="ctr">
              <a:buClr>
                <a:srgbClr val="000000"/>
              </a:buClr>
            </a:pPr>
            <a:r>
              <a:rPr lang="zh-CN" altLang="en-US" sz="2200" noProof="1">
                <a:solidFill>
                  <a:schemeClr val="folHlink"/>
                </a:solidFill>
                <a:latin typeface="Arial Black" pitchFamily="34" charset="0"/>
                <a:ea typeface="黑体" pitchFamily="2" charset="-122"/>
                <a:cs typeface="+mn-ea"/>
              </a:rPr>
              <a:t>光纤中传输的功率</a:t>
            </a:r>
            <a:endParaRPr lang="zh-CN" altLang="en-US" sz="2200" noProof="1">
              <a:solidFill>
                <a:schemeClr val="folHlink"/>
              </a:solidFill>
              <a:latin typeface="Arial Black" pitchFamily="34" charset="0"/>
              <a:ea typeface="黑体" pitchFamily="2" charset="-122"/>
            </a:endParaRPr>
          </a:p>
        </p:txBody>
      </p:sp>
    </p:spTree>
    <p:extLst>
      <p:ext uri="{BB962C8B-B14F-4D97-AF65-F5344CB8AC3E}">
        <p14:creationId xmlns:p14="http://schemas.microsoft.com/office/powerpoint/2010/main" val="328466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1+#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P spid="15" grpId="0" animBg="1"/>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主题1">
  <a:themeElements>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主题">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主题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主题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主题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主题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主题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主题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主题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2428</TotalTime>
  <Words>7522</Words>
  <Application>Microsoft Office PowerPoint</Application>
  <PresentationFormat>宽屏</PresentationFormat>
  <Paragraphs>809</Paragraphs>
  <Slides>108</Slides>
  <Notes>0</Notes>
  <HiddenSlides>0</HiddenSlides>
  <MMClips>0</MMClips>
  <ScaleCrop>false</ScaleCrop>
  <HeadingPairs>
    <vt:vector size="8" baseType="variant">
      <vt:variant>
        <vt:lpstr>已用的字体</vt:lpstr>
      </vt:variant>
      <vt:variant>
        <vt:i4>18</vt:i4>
      </vt:variant>
      <vt:variant>
        <vt:lpstr>主题</vt:lpstr>
      </vt:variant>
      <vt:variant>
        <vt:i4>1</vt:i4>
      </vt:variant>
      <vt:variant>
        <vt:lpstr>嵌入 OLE 服务器</vt:lpstr>
      </vt:variant>
      <vt:variant>
        <vt:i4>5</vt:i4>
      </vt:variant>
      <vt:variant>
        <vt:lpstr>幻灯片标题</vt:lpstr>
      </vt:variant>
      <vt:variant>
        <vt:i4>108</vt:i4>
      </vt:variant>
    </vt:vector>
  </HeadingPairs>
  <TitlesOfParts>
    <vt:vector size="132" baseType="lpstr">
      <vt:lpstr>Arial Unicode MS</vt:lpstr>
      <vt:lpstr>Kozuka Gothic Pr6N B</vt:lpstr>
      <vt:lpstr>PMingLiU</vt:lpstr>
      <vt:lpstr>黑体</vt:lpstr>
      <vt:lpstr>华文中宋</vt:lpstr>
      <vt:lpstr>楷体_GB2312</vt:lpstr>
      <vt:lpstr>隶书</vt:lpstr>
      <vt:lpstr>宋体</vt:lpstr>
      <vt:lpstr>微软雅黑</vt:lpstr>
      <vt:lpstr>Arial</vt:lpstr>
      <vt:lpstr>Arial Black</vt:lpstr>
      <vt:lpstr>Calibri</vt:lpstr>
      <vt:lpstr>Symbol</vt:lpstr>
      <vt:lpstr>Tahoma</vt:lpstr>
      <vt:lpstr>Times New Roman</vt:lpstr>
      <vt:lpstr>Verdana</vt:lpstr>
      <vt:lpstr>Webdings</vt:lpstr>
      <vt:lpstr>Wingdings</vt:lpstr>
      <vt:lpstr>主题1</vt:lpstr>
      <vt:lpstr>Microsoft 公式 3.0</vt:lpstr>
      <vt:lpstr>Visio.Drawing.11</vt:lpstr>
      <vt:lpstr>Photoshop.Image.6</vt:lpstr>
      <vt:lpstr>Equation.DSMT4</vt:lpstr>
      <vt:lpstr>公式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 d</dc:creator>
  <cp:lastModifiedBy>DELL</cp:lastModifiedBy>
  <cp:revision>340</cp:revision>
  <dcterms:created xsi:type="dcterms:W3CDTF">2017-06-14T09:10:00Z</dcterms:created>
  <dcterms:modified xsi:type="dcterms:W3CDTF">2017-09-26T05:38:37Z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